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73" r:id="rId4"/>
    <p:sldId id="274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C89B5-765D-49DF-8760-12A256C2EC99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D35CC-F113-4227-9F2D-E58CBE3B1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4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D35CC-F113-4227-9F2D-E58CBE3B111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999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77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8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9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95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5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7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74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4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4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99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7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29F6-558D-4BDB-AFF3-DE0EF3F5E5FB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63FC2-8538-4FBB-9F4A-C03350E00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3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/>
              <a:t>Роль местных сообществ в развитии сельской локальной экономики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2088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Александр Иванович </a:t>
            </a:r>
            <a:r>
              <a:rPr lang="ru-RU" sz="2400" b="1" dirty="0" err="1" smtClean="0">
                <a:solidFill>
                  <a:schemeClr val="tx1"/>
                </a:solidFill>
              </a:rPr>
              <a:t>Костяев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главный </a:t>
            </a:r>
            <a:r>
              <a:rPr lang="ru-RU" sz="2400" b="1" dirty="0">
                <a:solidFill>
                  <a:schemeClr val="tx1"/>
                </a:solidFill>
              </a:rPr>
              <a:t>научный сотрудник </a:t>
            </a:r>
            <a:r>
              <a:rPr lang="ru-RU" sz="2400" b="1" dirty="0" smtClean="0">
                <a:solidFill>
                  <a:schemeClr val="tx1"/>
                </a:solidFill>
              </a:rPr>
              <a:t>Института аграрной экономики и развития сельских территорий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СПб ФИЦ РАН,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академик </a:t>
            </a:r>
            <a:r>
              <a:rPr lang="ru-RU" sz="2400" b="1" dirty="0">
                <a:solidFill>
                  <a:schemeClr val="tx1"/>
                </a:solidFill>
              </a:rPr>
              <a:t>РАН</a:t>
            </a:r>
            <a:r>
              <a:rPr lang="ru-RU" sz="2400" b="1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доктор экономических наук, профессор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37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9361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/>
              <a:t>Изменение численности МО в Российской Федерации в 2020-2021 годах </a:t>
            </a:r>
            <a:endParaRPr lang="ru-RU" sz="32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544703"/>
              </p:ext>
            </p:extLst>
          </p:nvPr>
        </p:nvGraphicFramePr>
        <p:xfrm>
          <a:off x="251520" y="1340769"/>
          <a:ext cx="8712967" cy="5256582"/>
        </p:xfrm>
        <a:graphic>
          <a:graphicData uri="http://schemas.openxmlformats.org/drawingml/2006/table">
            <a:tbl>
              <a:tblPr firstRow="1" firstCol="1" bandRow="1"/>
              <a:tblGrid>
                <a:gridCol w="4032448"/>
                <a:gridCol w="1440160"/>
                <a:gridCol w="1440160"/>
                <a:gridCol w="1800199"/>
              </a:tblGrid>
              <a:tr h="1450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Муниципальные образования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01.01</a:t>
                      </a: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., ед.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01.01</a:t>
                      </a: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., ед.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2022 г. </a:t>
                      </a:r>
                      <a:endParaRPr lang="ru-RU" sz="24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 </a:t>
                      </a: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2020 г</a:t>
                      </a:r>
                      <a:r>
                        <a:rPr lang="ru-RU" sz="24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., %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268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Муниципальные округа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68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Муниципальные районы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1673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68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Сельские поселения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16821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327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Богородский муниципальный округ Кировской области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908032" cy="5244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1427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/>
              <a:t>Местное сообщество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772816"/>
            <a:ext cx="7056784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Местное сообщество – это совокупность </a:t>
            </a:r>
            <a:r>
              <a:rPr lang="ru-RU" dirty="0"/>
              <a:t>людей, объединенных устойчивыми формальными и неформальными связями, которые обусловлены совместным проживанием и деятельностью в пределах общей </a:t>
            </a:r>
            <a:r>
              <a:rPr lang="ru-RU" dirty="0" smtClean="0"/>
              <a:t>территории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87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/>
              <a:t>Понятия «локальный», «локальная территория»,</a:t>
            </a:r>
            <a:br>
              <a:rPr lang="ru-RU" sz="3200" b="1" dirty="0" smtClean="0"/>
            </a:br>
            <a:r>
              <a:rPr lang="ru-RU" sz="3200" b="1" dirty="0" smtClean="0"/>
              <a:t>«локальная экономика»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2565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400" b="1" dirty="0" smtClean="0"/>
              <a:t>Локальный – это </a:t>
            </a:r>
            <a:r>
              <a:rPr lang="ru-RU" sz="2400" b="1" dirty="0"/>
              <a:t>«ограниченный определённым местом, не выходящий за известные пределы</a:t>
            </a:r>
            <a:r>
              <a:rPr lang="ru-RU" sz="2400" b="1" dirty="0" smtClean="0"/>
              <a:t>» </a:t>
            </a:r>
            <a:r>
              <a:rPr lang="ru-RU" sz="1900" b="1" dirty="0" smtClean="0"/>
              <a:t>(Энциклопедический словарь)</a:t>
            </a:r>
          </a:p>
          <a:p>
            <a:r>
              <a:rPr lang="ru-RU" sz="2400" b="1" dirty="0" smtClean="0"/>
              <a:t>Сельская локальная экономика - экономика в пределах определенной ограниченной сельской территории</a:t>
            </a:r>
          </a:p>
          <a:p>
            <a:r>
              <a:rPr lang="ru-RU" sz="2400" b="1" dirty="0" smtClean="0"/>
              <a:t>Вопрос: «Какую ограниченную сельскую территорию можно считать локальной?»</a:t>
            </a:r>
          </a:p>
          <a:p>
            <a:r>
              <a:rPr lang="ru-RU" sz="2400" b="1" dirty="0" smtClean="0"/>
              <a:t>Ответ: </a:t>
            </a:r>
          </a:p>
          <a:p>
            <a:r>
              <a:rPr lang="ru-RU" sz="2400" b="1" dirty="0" smtClean="0"/>
              <a:t>а) в которой сформировалось «местное сообщество»;</a:t>
            </a:r>
          </a:p>
          <a:p>
            <a:r>
              <a:rPr lang="ru-RU" sz="2400" b="1" dirty="0" smtClean="0"/>
              <a:t>б) «где базовые </a:t>
            </a:r>
            <a:r>
              <a:rPr lang="ru-RU" sz="2400" b="1" dirty="0"/>
              <a:t>потребности человека («жильё – труд – услуги – отдых») </a:t>
            </a:r>
            <a:r>
              <a:rPr lang="ru-RU" sz="2400" b="1" dirty="0" smtClean="0"/>
              <a:t>удовлетворяются </a:t>
            </a:r>
            <a:r>
              <a:rPr lang="ru-RU" sz="2400" b="1" dirty="0"/>
              <a:t>в </a:t>
            </a:r>
            <a:r>
              <a:rPr lang="ru-RU" sz="2400" b="1" dirty="0" smtClean="0"/>
              <a:t>ареале, границы которого </a:t>
            </a:r>
            <a:r>
              <a:rPr lang="ru-RU" sz="2400" b="1" dirty="0"/>
              <a:t>определены возможностью человека передвигаться в течение дня при обязательном ежевечернем возвращении </a:t>
            </a:r>
            <a:r>
              <a:rPr lang="ru-RU" sz="2400" b="1" dirty="0" smtClean="0"/>
              <a:t>домой» (Е.Г. </a:t>
            </a:r>
            <a:r>
              <a:rPr lang="ru-RU" sz="2400" b="1" dirty="0" err="1" smtClean="0"/>
              <a:t>Анимица</a:t>
            </a:r>
            <a:r>
              <a:rPr lang="ru-RU" sz="2400" b="1" dirty="0" smtClean="0"/>
              <a:t>, М.Д. </a:t>
            </a:r>
            <a:r>
              <a:rPr lang="ru-RU" sz="2400" b="1" dirty="0" err="1" smtClean="0"/>
              <a:t>Шарыгин</a:t>
            </a:r>
            <a:r>
              <a:rPr lang="ru-RU" sz="2400" b="1" dirty="0" smtClean="0"/>
              <a:t>) 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3692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 smtClean="0"/>
              <a:t>Местное сообщество можно считать локальным </a:t>
            </a:r>
            <a:endParaRPr lang="ru-RU" sz="36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в пределах сельского населенного пункта (пешеходная доступность);</a:t>
            </a:r>
          </a:p>
          <a:p>
            <a:r>
              <a:rPr lang="ru-RU" b="1" dirty="0" smtClean="0"/>
              <a:t>в пределах сельского поселения (автомобильно-пешеходная доступность);</a:t>
            </a:r>
          </a:p>
          <a:p>
            <a:r>
              <a:rPr lang="ru-RU" b="1" dirty="0" smtClean="0"/>
              <a:t>в пределах муниципального района/округа (автомобильно-автобусная доступность).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9163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/>
              <a:t>Социальный капитал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9036496" cy="56166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/>
              <a:t>Социальный капитал стоит в одном ряду с другими видами капитала: экономическим, человеческим, интеллектуальным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b="1" dirty="0" smtClean="0"/>
              <a:t>Социальный капитал, как и другие виды капитала, неравномерно распределяется, мобилизуется, используется, трансформируется и обменивается в обществе.</a:t>
            </a:r>
          </a:p>
          <a:p>
            <a:r>
              <a:rPr lang="ru-RU" sz="2400" b="1" dirty="0" smtClean="0"/>
              <a:t>«Экономический капитал находится на банковских счетах людей, а человеческий капитал – в их головах, социальный капитал присущ структуре их взаимоотношений» (А. </a:t>
            </a:r>
            <a:r>
              <a:rPr lang="ru-RU" sz="2400" b="1" dirty="0" err="1" smtClean="0"/>
              <a:t>Портес</a:t>
            </a:r>
            <a:r>
              <a:rPr lang="ru-RU" sz="2400" b="1" dirty="0" smtClean="0"/>
              <a:t>, 1998).</a:t>
            </a:r>
          </a:p>
          <a:p>
            <a:r>
              <a:rPr lang="ru-RU" sz="2400" b="1" dirty="0" smtClean="0"/>
              <a:t>Как человеческий, так и социальный капитал характерен для людей, но если первый из них носит индивидуальный характер, то второй – является достоянием всего сообщества людей, включенных во взаимоотношения. 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8957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Социальный капитал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/>
              <a:t>Социальный капитал представляет собой способность </a:t>
            </a:r>
            <a:r>
              <a:rPr lang="ru-RU" sz="2400" b="1" dirty="0"/>
              <a:t>местных сообществ к коллективным действиям ради достижения общей </a:t>
            </a:r>
            <a:r>
              <a:rPr lang="ru-RU" sz="2400" b="1" dirty="0" smtClean="0"/>
              <a:t>цели.</a:t>
            </a:r>
          </a:p>
          <a:p>
            <a:r>
              <a:rPr lang="ru-RU" sz="2400" b="1" dirty="0" smtClean="0"/>
              <a:t>Социальный капитал в определенной степени компенсирует дефицит финансового капитала.</a:t>
            </a:r>
          </a:p>
          <a:p>
            <a:r>
              <a:rPr lang="ru-RU" sz="2400" b="1" dirty="0" smtClean="0"/>
              <a:t>Социальный капитал формируется посредством мотивированных и сорганизованных действий местных сообществ, направленных на решение общих целей.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932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920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/>
              <a:t>Предпосылки </a:t>
            </a:r>
            <a:r>
              <a:rPr lang="ru-RU" sz="2400" b="1" dirty="0" smtClean="0"/>
              <a:t>коллективных действий населения </a:t>
            </a:r>
            <a:r>
              <a:rPr lang="ru-RU" sz="2400" b="1" dirty="0"/>
              <a:t>на локальных </a:t>
            </a:r>
            <a:r>
              <a:rPr lang="ru-RU" sz="2400" b="1" dirty="0" smtClean="0"/>
              <a:t>территориях по материалам российских </a:t>
            </a:r>
            <a:r>
              <a:rPr lang="ru-RU" sz="2400" b="1" dirty="0"/>
              <a:t>и </a:t>
            </a:r>
            <a:r>
              <a:rPr lang="ru-RU" sz="2400" b="1" dirty="0" smtClean="0"/>
              <a:t>зарубежных ученых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611691"/>
              </p:ext>
            </p:extLst>
          </p:nvPr>
        </p:nvGraphicFramePr>
        <p:xfrm>
          <a:off x="179512" y="1052735"/>
          <a:ext cx="8784976" cy="5894832"/>
        </p:xfrm>
        <a:graphic>
          <a:graphicData uri="http://schemas.openxmlformats.org/drawingml/2006/table">
            <a:tbl>
              <a:tblPr firstRow="1" firstCol="1" bandRow="1"/>
              <a:tblGrid>
                <a:gridCol w="4392488"/>
                <a:gridCol w="4392488"/>
              </a:tblGrid>
              <a:tr h="860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Предпосылки для коллективных действий в рамках местных сообществ (ЕС)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811" marR="57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Предпосылки участия населения в ТОС (РФ)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811" marR="578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11907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наличие социального капитала, то есть способности граждан действовать сообща и разделять общее видение;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расширение прав и возможностей сообщества;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наличие в сообществе активных и влиятельных лиц, способных мотивировать других;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желания людей верить в свое «сообщество»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Источник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200" b="1" i="1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Shucksmith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2000; Philips, Pittman, 2014; Salvia, </a:t>
                      </a:r>
                      <a:r>
                        <a:rPr lang="en-US" sz="1200" b="1" i="1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Quaranta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2017;  Steiner, Farmer, 2018;  </a:t>
                      </a:r>
                      <a:r>
                        <a:rPr lang="en-US" sz="1200" b="1" i="1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Zavratnik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, 2020.</a:t>
                      </a:r>
                      <a:endParaRPr lang="ru-RU" sz="1200" b="1" i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811" marR="57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600" b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наличие нерешенных на территории проблем;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неудовлетворенность населения различными аспектами жизни;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содействие органов местного самоуправления развитию и поддержке институтов гражданского общества;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неспособности органов власти решать вопросы жилищно-коммунального хозяйства самостоятельно и эффективно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i="1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Источник: </a:t>
                      </a:r>
                      <a:r>
                        <a:rPr lang="ru-RU" sz="1200" b="1" i="1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Мерсиянова</a:t>
                      </a:r>
                      <a:r>
                        <a:rPr lang="ru-RU" sz="1200" b="1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2009, 2011.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7811" marR="578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4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796"/>
            <a:ext cx="9110999" cy="7200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b="1" dirty="0" smtClean="0"/>
              <a:t>Задачи решаемые </a:t>
            </a:r>
            <a:r>
              <a:rPr lang="en-US" sz="2200" b="1" dirty="0" smtClean="0"/>
              <a:t>LAG</a:t>
            </a:r>
            <a:r>
              <a:rPr lang="ru-RU" sz="2200" b="1" dirty="0" smtClean="0"/>
              <a:t> в Евросоюзе и ТОС в Российской Федерации</a:t>
            </a:r>
            <a:endParaRPr lang="ru-RU" sz="2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536766"/>
              </p:ext>
            </p:extLst>
          </p:nvPr>
        </p:nvGraphicFramePr>
        <p:xfrm>
          <a:off x="107504" y="855752"/>
          <a:ext cx="8928992" cy="580757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464496"/>
                <a:gridCol w="4464496"/>
              </a:tblGrid>
              <a:tr h="6869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Местные инициативные группы </a:t>
                      </a:r>
                    </a:p>
                    <a:p>
                      <a:pPr algn="ctr"/>
                      <a:r>
                        <a:rPr lang="ru-RU" sz="1800" dirty="0" smtClean="0"/>
                        <a:t>(</a:t>
                      </a:r>
                      <a:r>
                        <a:rPr lang="en-US" sz="1800" dirty="0" smtClean="0"/>
                        <a:t>LAG)</a:t>
                      </a:r>
                      <a:r>
                        <a:rPr lang="ru-RU" sz="1800" dirty="0" smtClean="0"/>
                        <a:t> (ЕС)</a:t>
                      </a:r>
                      <a:endParaRPr lang="ru-RU" sz="18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Территориальное</a:t>
                      </a:r>
                      <a:r>
                        <a:rPr lang="ru-RU" sz="1800" baseline="0" dirty="0" smtClean="0"/>
                        <a:t> общественное самоуправление (ТОС) (РФ)</a:t>
                      </a:r>
                      <a:endParaRPr lang="ru-RU" sz="18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12063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 smtClean="0"/>
                        <a:t>Объединяют и вовлекают местное населения в процесс локального развития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1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 smtClean="0"/>
                        <a:t>Формируют партнерства, включающие представителей государственного, частного и гражданского сектора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="1" dirty="0" smtClean="0"/>
                        <a:t>Организуют местное сообщество, экономические, гражданские и социальные заинтересованные группы местных игроков на разработку стратегии локального развития и выбор приоритетов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600" b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="1" dirty="0" smtClean="0"/>
                        <a:t>Имеют правовую форму некоммерческой организации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b="1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1" i="1" dirty="0" smtClean="0"/>
                        <a:t>Источник: </a:t>
                      </a:r>
                      <a:r>
                        <a:rPr lang="en-US" sz="1400" b="1" i="1" dirty="0" smtClean="0"/>
                        <a:t>https://enrd.ec.europa.eu/leader-clld/leader-toolkit/leaderclld-explained_en</a:t>
                      </a:r>
                      <a:endParaRPr lang="ru-RU" sz="1400" b="1" i="1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 smtClean="0"/>
                        <a:t>Обеспечивают самоорганизацию</a:t>
                      </a:r>
                      <a:r>
                        <a:rPr lang="ru-RU" sz="1600" b="1" baseline="0" dirty="0" smtClean="0"/>
                        <a:t> граждан по месту жительства для самостоятельного и под свою ответственность осуществления собственных инициатив по вопросам местного значения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1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 smtClean="0"/>
                        <a:t>Осуществляют хозяйственную деятельность по благоустройству территории, иную хозяйственную деятельность, направленную на удовлетворение социально-бытовых потребностей граждан, проживающих на соответствующей территории, как за счет средств указанных граждан, так и на основании договора между органами ТОС и органами местного самоуправления с использованием средств местного бюджета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1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dirty="0" smtClean="0"/>
                        <a:t>Могут регистрироваться в форме НКО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b="1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1" i="1" dirty="0" smtClean="0"/>
                        <a:t>Источник: Ст. 27  ФЗ от 06.10.2003 г. №131 ФЗ</a:t>
                      </a:r>
                      <a:endParaRPr lang="ru-RU" sz="1400" b="1" i="1" dirty="0"/>
                    </a:p>
                  </a:txBody>
                  <a:tcPr>
                    <a:solidFill>
                      <a:srgbClr val="92D05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65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008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/>
              <a:t>Результаты деятельности ТОС в </a:t>
            </a:r>
            <a:r>
              <a:rPr lang="ru-RU" sz="2400" b="1" dirty="0" err="1" smtClean="0"/>
              <a:t>Виноградовском</a:t>
            </a:r>
            <a:r>
              <a:rPr lang="ru-RU" sz="2400" b="1" dirty="0" smtClean="0"/>
              <a:t> муниципальном округе Архангельской области  за 2009-2022 гг.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8856984" cy="51845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 smtClean="0"/>
              <a:t>Сделаны и отремонтированы:</a:t>
            </a:r>
          </a:p>
          <a:p>
            <a:r>
              <a:rPr lang="ru-RU" sz="2200" b="1" dirty="0" smtClean="0"/>
              <a:t>16 колодцев; 27 проезжих дорог; 30 памятников и обелисков.</a:t>
            </a:r>
          </a:p>
          <a:p>
            <a:pPr marL="0" indent="0">
              <a:buNone/>
            </a:pPr>
            <a:r>
              <a:rPr lang="ru-RU" sz="2400" b="1" dirty="0" smtClean="0"/>
              <a:t>Установлены 44 детские площадки</a:t>
            </a:r>
            <a:r>
              <a:rPr lang="ru-RU" sz="1800" b="1" dirty="0" smtClean="0"/>
              <a:t>.</a:t>
            </a:r>
          </a:p>
          <a:p>
            <a:pPr marL="0" indent="0">
              <a:buNone/>
            </a:pPr>
            <a:r>
              <a:rPr lang="ru-RU" sz="2400" b="1" dirty="0" smtClean="0"/>
              <a:t>Построены:</a:t>
            </a:r>
            <a:r>
              <a:rPr lang="ru-RU" sz="1800" b="1" dirty="0" smtClean="0"/>
              <a:t> </a:t>
            </a:r>
          </a:p>
          <a:p>
            <a:r>
              <a:rPr lang="ru-RU" sz="2200" b="1" dirty="0" smtClean="0"/>
              <a:t>Церковь; 4 часовни; 3 поклонных креста; 2 амбара; Дом ремесел; Памятник природного значения;  </a:t>
            </a:r>
            <a:r>
              <a:rPr lang="ru-RU" sz="2200" b="1" dirty="0" err="1" smtClean="0"/>
              <a:t>Экопарк</a:t>
            </a:r>
            <a:r>
              <a:rPr lang="ru-RU" sz="2200" b="1" dirty="0" smtClean="0"/>
              <a:t>; 6 причалов; 4 пожарных водоема.</a:t>
            </a:r>
          </a:p>
          <a:p>
            <a:pPr marL="0" indent="0">
              <a:buNone/>
            </a:pPr>
            <a:r>
              <a:rPr lang="ru-RU" sz="2400" b="1" dirty="0" smtClean="0"/>
              <a:t>Благоустроены:</a:t>
            </a:r>
          </a:p>
          <a:p>
            <a:r>
              <a:rPr lang="ru-RU" sz="2200" b="1" dirty="0" smtClean="0"/>
              <a:t>12 Домов культуры; 39 территорий; 2 пункта РСО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На 30.09.2022 г. зарегистрирован  101 орган ТОС, объединяющих свыше 6000 жителей округа при общей численности его населения 13290 человек.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Фактически каждый 2-ой житель округа включен в деятельность ТОС</a:t>
            </a:r>
          </a:p>
          <a:p>
            <a:pPr marL="0" indent="0">
              <a:buNone/>
            </a:pPr>
            <a:r>
              <a:rPr lang="ru-RU" sz="2600" b="1" u="sng" dirty="0" smtClean="0">
                <a:solidFill>
                  <a:schemeClr val="tx1"/>
                </a:solidFill>
              </a:rPr>
              <a:t>Главный результат – в сельской местности </a:t>
            </a:r>
            <a:r>
              <a:rPr lang="ru-RU" sz="2600" b="1" u="sng" dirty="0">
                <a:solidFill>
                  <a:schemeClr val="tx1"/>
                </a:solidFill>
              </a:rPr>
              <a:t>формируется </a:t>
            </a:r>
            <a:r>
              <a:rPr lang="ru-RU" sz="2600" b="1" u="sng" dirty="0" smtClean="0">
                <a:solidFill>
                  <a:schemeClr val="tx1"/>
                </a:solidFill>
              </a:rPr>
              <a:t>социальный капитал, который позволит от простых и частных дел перейти к управлению локальной экономикой на основе сообществ</a:t>
            </a:r>
          </a:p>
          <a:p>
            <a:pPr marL="0" indent="0">
              <a:buNone/>
            </a:pPr>
            <a:endParaRPr lang="ru-RU" sz="2000" b="1" dirty="0" smtClean="0"/>
          </a:p>
          <a:p>
            <a:pPr marL="0" indent="0">
              <a:buNone/>
            </a:pPr>
            <a:r>
              <a:rPr lang="ru-RU" sz="2000" b="1" i="1" dirty="0" smtClean="0"/>
              <a:t>Источник:</a:t>
            </a:r>
            <a:r>
              <a:rPr lang="ru-RU" sz="2000" b="1" dirty="0" smtClean="0"/>
              <a:t> </a:t>
            </a:r>
            <a:r>
              <a:rPr lang="en-US" sz="2000" b="1" dirty="0" smtClean="0"/>
              <a:t>https</a:t>
            </a:r>
            <a:r>
              <a:rPr lang="en-US" sz="2000" b="1" dirty="0"/>
              <a:t>://dv1930.ru/v-rajone/tos-rychag-ekonomicheskogo-razvitiya-vinogradovskogo-okruga/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952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«Живые лаборатории» (</a:t>
            </a:r>
            <a:r>
              <a:rPr lang="ru-RU" sz="2800" b="1" dirty="0" err="1"/>
              <a:t>Living</a:t>
            </a:r>
            <a:r>
              <a:rPr lang="ru-RU" sz="2800" b="1" dirty="0"/>
              <a:t> </a:t>
            </a:r>
            <a:r>
              <a:rPr lang="ru-RU" sz="2800" b="1" dirty="0" err="1" smtClean="0"/>
              <a:t>Lab</a:t>
            </a:r>
            <a:r>
              <a:rPr lang="ru-RU" sz="2800" b="1" dirty="0" smtClean="0"/>
              <a:t>)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0014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000" b="1" dirty="0" smtClean="0"/>
              <a:t>«</a:t>
            </a:r>
            <a:r>
              <a:rPr lang="ru-RU" sz="2400" b="1" dirty="0" smtClean="0"/>
              <a:t>Живые лаборатории» - это люди </a:t>
            </a:r>
            <a:r>
              <a:rPr lang="ru-RU" sz="2400" b="1" dirty="0"/>
              <a:t>в </a:t>
            </a:r>
            <a:r>
              <a:rPr lang="ru-RU" sz="2400" b="1" dirty="0" smtClean="0"/>
              <a:t>сельских </a:t>
            </a:r>
            <a:r>
              <a:rPr lang="ru-RU" sz="2400" b="1" dirty="0"/>
              <a:t>сообществах, которые участвуют в разработке, внедрении и тестировании цифровых инноваций, т.е. в реальной </a:t>
            </a:r>
            <a:r>
              <a:rPr lang="ru-RU" sz="2400" b="1" dirty="0" smtClean="0"/>
              <a:t>жизни</a:t>
            </a:r>
          </a:p>
          <a:p>
            <a:r>
              <a:rPr lang="ru-RU" sz="2400" b="1" dirty="0" smtClean="0"/>
              <a:t>Концепции и стратегии разрабатываются </a:t>
            </a:r>
            <a:r>
              <a:rPr lang="ru-RU" sz="2400" b="1" dirty="0"/>
              <a:t>и </a:t>
            </a:r>
            <a:r>
              <a:rPr lang="ru-RU" sz="2400" b="1" dirty="0" smtClean="0"/>
              <a:t>создаются </a:t>
            </a:r>
            <a:r>
              <a:rPr lang="ru-RU" sz="2400" b="1" dirty="0"/>
              <a:t>в прямом диалоге </a:t>
            </a:r>
            <a:r>
              <a:rPr lang="ru-RU" sz="2400" b="1" dirty="0" smtClean="0"/>
              <a:t>координаторов с местными жителями </a:t>
            </a:r>
            <a:r>
              <a:rPr lang="ru-RU" sz="2400" b="1" dirty="0"/>
              <a:t>на основе методологии совместного </a:t>
            </a:r>
            <a:r>
              <a:rPr lang="ru-RU" sz="2400" b="1" dirty="0" smtClean="0"/>
              <a:t>творчества</a:t>
            </a:r>
          </a:p>
          <a:p>
            <a:r>
              <a:rPr lang="ru-RU" sz="2400" b="1" dirty="0"/>
              <a:t>«Живые лаборатории» </a:t>
            </a:r>
            <a:r>
              <a:rPr lang="ru-RU" sz="2400" b="1" dirty="0" smtClean="0"/>
              <a:t>фокусируются </a:t>
            </a:r>
            <a:r>
              <a:rPr lang="ru-RU" sz="2400" b="1" dirty="0"/>
              <a:t>на </a:t>
            </a:r>
            <a:r>
              <a:rPr lang="ru-RU" sz="2400" b="1" dirty="0" smtClean="0"/>
              <a:t>расширении </a:t>
            </a:r>
            <a:r>
              <a:rPr lang="ru-RU" sz="2400" b="1" dirty="0"/>
              <a:t>участия людей </a:t>
            </a:r>
            <a:r>
              <a:rPr lang="ru-RU" sz="2400" b="1" dirty="0" smtClean="0"/>
              <a:t>(как, </a:t>
            </a:r>
            <a:r>
              <a:rPr lang="ru-RU" sz="2400" b="1" dirty="0"/>
              <a:t>пользователей) в инновационных </a:t>
            </a:r>
            <a:r>
              <a:rPr lang="ru-RU" sz="2400" b="1" dirty="0" smtClean="0"/>
              <a:t>процессах, </a:t>
            </a:r>
            <a:r>
              <a:rPr lang="ru-RU" sz="2400" b="1" dirty="0"/>
              <a:t>которые могли бы улучшить использование ИКТ в непрофессиональном </a:t>
            </a:r>
            <a:r>
              <a:rPr lang="ru-RU" sz="2400" b="1" dirty="0" smtClean="0"/>
              <a:t>обществе</a:t>
            </a:r>
          </a:p>
          <a:p>
            <a:r>
              <a:rPr lang="ru-RU" sz="2400" b="1" dirty="0" smtClean="0"/>
              <a:t>Сущностью (инновационным ядром) «живых лабораторий» в </a:t>
            </a:r>
            <a:r>
              <a:rPr lang="ru-RU" sz="2400" b="1" dirty="0"/>
              <a:t>основном является не цифровая технология как </a:t>
            </a:r>
            <a:r>
              <a:rPr lang="ru-RU" sz="2400" b="1" dirty="0" smtClean="0"/>
              <a:t>таковая, </a:t>
            </a:r>
            <a:r>
              <a:rPr lang="ru-RU" sz="2400" b="1" dirty="0"/>
              <a:t>а совместный способ ее использования и внедрения </a:t>
            </a:r>
            <a:r>
              <a:rPr lang="ru-RU" sz="2400" b="1" dirty="0" smtClean="0"/>
              <a:t>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1033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/>
              <a:t>Некоторые </a:t>
            </a:r>
            <a:r>
              <a:rPr lang="ru-RU" sz="2800" b="1" dirty="0"/>
              <a:t>направления </a:t>
            </a:r>
            <a:r>
              <a:rPr lang="ru-RU" sz="2800" b="1" dirty="0" smtClean="0"/>
              <a:t>по совершенствованию </a:t>
            </a:r>
            <a:r>
              <a:rPr lang="ru-RU" sz="2800" b="1" dirty="0"/>
              <a:t>развития сельских ТОС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b="1" dirty="0" smtClean="0"/>
              <a:t>Расширить сферу деятельности ТОС до разработки </a:t>
            </a:r>
            <a:r>
              <a:rPr lang="ru-RU" sz="2200" b="1" dirty="0"/>
              <a:t>и сопровождения реализации концепций и стратегий локального развития, в том числе и </a:t>
            </a:r>
            <a:r>
              <a:rPr lang="ru-RU" sz="2200" b="1" dirty="0" smtClean="0"/>
              <a:t>в вопросах </a:t>
            </a:r>
            <a:r>
              <a:rPr lang="ru-RU" sz="2200" b="1" dirty="0" err="1" smtClean="0"/>
              <a:t>цифровизации</a:t>
            </a:r>
            <a:endParaRPr lang="ru-RU" sz="2200" b="1" dirty="0" smtClean="0"/>
          </a:p>
          <a:p>
            <a:r>
              <a:rPr lang="ru-RU" sz="2200" b="1" dirty="0" smtClean="0"/>
              <a:t>Более глубоко изучить европейский опыт </a:t>
            </a:r>
            <a:r>
              <a:rPr lang="ru-RU" sz="2200" b="1" dirty="0"/>
              <a:t>развития сельских территорий на основе сообществ и </a:t>
            </a:r>
            <a:r>
              <a:rPr lang="ru-RU" sz="2200" b="1" dirty="0" smtClean="0"/>
              <a:t> определиться с возможностью его </a:t>
            </a:r>
            <a:r>
              <a:rPr lang="ru-RU" sz="2200" b="1" smtClean="0"/>
              <a:t>использования </a:t>
            </a:r>
            <a:r>
              <a:rPr lang="ru-RU" sz="2200" b="1" smtClean="0"/>
              <a:t>в </a:t>
            </a:r>
            <a:r>
              <a:rPr lang="ru-RU" sz="2200" b="1" dirty="0"/>
              <a:t>российской </a:t>
            </a:r>
            <a:r>
              <a:rPr lang="ru-RU" sz="2200" b="1" dirty="0" smtClean="0"/>
              <a:t>практике</a:t>
            </a:r>
            <a:endParaRPr lang="ru-RU" sz="2200" b="1" dirty="0"/>
          </a:p>
          <a:p>
            <a:r>
              <a:rPr lang="ru-RU" sz="2200" b="1" dirty="0" smtClean="0"/>
              <a:t>Осуществить </a:t>
            </a:r>
            <a:r>
              <a:rPr lang="ru-RU" sz="2200" b="1" dirty="0"/>
              <a:t>регистрацию </a:t>
            </a:r>
            <a:r>
              <a:rPr lang="ru-RU" sz="2200" b="1" dirty="0" smtClean="0"/>
              <a:t>ТОС в </a:t>
            </a:r>
            <a:r>
              <a:rPr lang="ru-RU" sz="2200" b="1" dirty="0"/>
              <a:t>качестве юридического </a:t>
            </a:r>
            <a:r>
              <a:rPr lang="ru-RU" sz="2200" b="1" dirty="0" smtClean="0"/>
              <a:t>лица</a:t>
            </a:r>
            <a:endParaRPr lang="ru-RU" sz="2200" b="1" dirty="0"/>
          </a:p>
          <a:p>
            <a:r>
              <a:rPr lang="ru-RU" sz="2200" b="1" dirty="0" smtClean="0"/>
              <a:t>Организовывать </a:t>
            </a:r>
            <a:r>
              <a:rPr lang="ru-RU" sz="2200" b="1" dirty="0"/>
              <a:t>партнерства, включающие представителей государственного, частного и гражданского </a:t>
            </a:r>
            <a:r>
              <a:rPr lang="ru-RU" sz="2200" b="1" dirty="0" smtClean="0"/>
              <a:t>секторов</a:t>
            </a:r>
          </a:p>
          <a:p>
            <a:r>
              <a:rPr lang="ru-RU" sz="2200" b="1" dirty="0" smtClean="0"/>
              <a:t>Активизировать теоретические и прикладные научные исследования </a:t>
            </a:r>
            <a:r>
              <a:rPr lang="ru-RU" sz="2200" b="1" dirty="0"/>
              <a:t>ТОС </a:t>
            </a:r>
            <a:r>
              <a:rPr lang="ru-RU" sz="2200" b="1" dirty="0" smtClean="0"/>
              <a:t>экономистами, </a:t>
            </a:r>
            <a:r>
              <a:rPr lang="ru-RU" sz="2200" b="1" dirty="0"/>
              <a:t>в том числе </a:t>
            </a:r>
            <a:r>
              <a:rPr lang="ru-RU" sz="2200" b="1" dirty="0" smtClean="0"/>
              <a:t>экономистами-аграрниками</a:t>
            </a:r>
          </a:p>
          <a:p>
            <a:r>
              <a:rPr lang="ru-RU" sz="2200" b="1" dirty="0" smtClean="0"/>
              <a:t>Уточнить терминологию  прямо и косвенно относящуюся к территориальному общественному самоуправлению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02452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/>
              <a:t>Благодарю за внимание 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607915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2870</TotalTime>
  <Words>1039</Words>
  <Application>Microsoft Office PowerPoint</Application>
  <PresentationFormat>Экран (4:3)</PresentationFormat>
  <Paragraphs>113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Роль местных сообществ в развитии сельской локальной экономики </vt:lpstr>
      <vt:lpstr>Изменение численности МО в Российской Федерации в 2020-2021 годах </vt:lpstr>
      <vt:lpstr>Богородский муниципальный округ Кировской области</vt:lpstr>
      <vt:lpstr>Местное сообщество</vt:lpstr>
      <vt:lpstr>Понятия «локальный», «локальная территория», «локальная экономика»</vt:lpstr>
      <vt:lpstr>Местное сообщество можно считать локальным </vt:lpstr>
      <vt:lpstr>Социальный капитал</vt:lpstr>
      <vt:lpstr>Социальный капитал</vt:lpstr>
      <vt:lpstr>Предпосылки коллективных действий населения на локальных территориях по материалам российских и зарубежных ученых</vt:lpstr>
      <vt:lpstr>Задачи решаемые LAG в Евросоюзе и ТОС в Российской Федерации</vt:lpstr>
      <vt:lpstr>Результаты деятельности ТОС в Виноградовском муниципальном округе Архангельской области  за 2009-2022 гг.</vt:lpstr>
      <vt:lpstr>«Живые лаборатории» (Living Lab)</vt:lpstr>
      <vt:lpstr>Некоторые направления по совершенствованию развития сельских ТОС </vt:lpstr>
      <vt:lpstr>Благодарю за внимание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местных сообществ в развитии сельской локальной экономики</dc:title>
  <dc:creator>Kostyaev_AI</dc:creator>
  <cp:lastModifiedBy>Kostyaev_AI</cp:lastModifiedBy>
  <cp:revision>58</cp:revision>
  <dcterms:created xsi:type="dcterms:W3CDTF">2022-10-20T09:14:53Z</dcterms:created>
  <dcterms:modified xsi:type="dcterms:W3CDTF">2022-10-24T05:19:07Z</dcterms:modified>
</cp:coreProperties>
</file>