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2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3" r:id="rId2"/>
    <p:sldId id="311" r:id="rId3"/>
    <p:sldId id="309" r:id="rId4"/>
    <p:sldId id="310" r:id="rId5"/>
    <p:sldId id="283" r:id="rId6"/>
    <p:sldId id="306" r:id="rId7"/>
    <p:sldId id="296" r:id="rId8"/>
    <p:sldId id="307" r:id="rId9"/>
    <p:sldId id="314" r:id="rId10"/>
    <p:sldId id="302" r:id="rId11"/>
    <p:sldId id="312" r:id="rId12"/>
    <p:sldId id="313" r:id="rId13"/>
    <p:sldId id="305" r:id="rId14"/>
    <p:sldId id="298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415" userDrawn="1">
          <p15:clr>
            <a:srgbClr val="A4A3A4"/>
          </p15:clr>
        </p15:guide>
        <p15:guide id="3" orient="horz" pos="391" userDrawn="1">
          <p15:clr>
            <a:srgbClr val="A4A3A4"/>
          </p15:clr>
        </p15:guide>
        <p15:guide id="4" pos="7514" userDrawn="1">
          <p15:clr>
            <a:srgbClr val="A4A3A4"/>
          </p15:clr>
        </p15:guide>
        <p15:guide id="5" pos="5904" userDrawn="1">
          <p15:clr>
            <a:srgbClr val="A4A3A4"/>
          </p15:clr>
        </p15:guide>
        <p15:guide id="6" orient="horz" pos="1933" userDrawn="1">
          <p15:clr>
            <a:srgbClr val="A4A3A4"/>
          </p15:clr>
        </p15:guide>
        <p15:guide id="7" orient="horz" pos="2886" userDrawn="1">
          <p15:clr>
            <a:srgbClr val="A4A3A4"/>
          </p15:clr>
        </p15:guide>
        <p15:guide id="8" orient="horz" pos="3974" userDrawn="1">
          <p15:clr>
            <a:srgbClr val="A4A3A4"/>
          </p15:clr>
        </p15:guide>
        <p15:guide id="9" pos="1141" userDrawn="1">
          <p15:clr>
            <a:srgbClr val="A4A3A4"/>
          </p15:clr>
        </p15:guide>
        <p15:guide id="10" pos="125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отова Мария Алексеевна" initials="РМА" lastIdx="7" clrIdx="0">
    <p:extLst>
      <p:ext uri="{19B8F6BF-5375-455C-9EA6-DF929625EA0E}">
        <p15:presenceInfo xmlns:p15="http://schemas.microsoft.com/office/powerpoint/2012/main" userId="S-1-5-21-1292428093-2000478354-1801674531-1525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1721"/>
    <a:srgbClr val="00755A"/>
    <a:srgbClr val="FFDC6D"/>
    <a:srgbClr val="CC0000"/>
    <a:srgbClr val="004635"/>
    <a:srgbClr val="0D2C75"/>
    <a:srgbClr val="6161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84" autoAdjust="0"/>
    <p:restoredTop sz="92683" autoAdjust="0"/>
  </p:normalViewPr>
  <p:slideViewPr>
    <p:cSldViewPr snapToGrid="0">
      <p:cViewPr varScale="1">
        <p:scale>
          <a:sx n="118" d="100"/>
          <a:sy n="118" d="100"/>
        </p:scale>
        <p:origin x="950" y="96"/>
      </p:cViewPr>
      <p:guideLst>
        <p:guide orient="horz" pos="2137"/>
        <p:guide pos="415"/>
        <p:guide orient="horz" pos="391"/>
        <p:guide pos="7514"/>
        <p:guide pos="5904"/>
        <p:guide orient="horz" pos="1933"/>
        <p:guide orient="horz" pos="2886"/>
        <p:guide orient="horz" pos="3974"/>
        <p:guide pos="1141"/>
        <p:guide pos="125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Ral-files\&#1076;&#1088;&#1082;&#1073;&#1080;&#1089;&#1091;\&#1057;&#1090;&#1088;&#1072;&#1090;&#1072;&#1085;&#1072;&#1083;&#1080;&#1079;\&#1059;&#1057;&#1056;&#1080;&#1056;\2020\&#1042;&#1053;&#1059;&#1058;&#1056;&#1045;&#1053;&#1053;&#1048;&#1045;%20&#1048;&#1057;&#1061;&#1054;&#1044;&#1053;&#1048;&#1050;&#1048;\&#1055;&#1088;&#1080;&#1086;&#1073;&#1088;&#1077;&#1090;&#1077;&#1085;&#1080;&#1077;%20&#1090;&#1077;&#1093;&#1085;&#1080;&#1082;&#1080;\&#1055;&#1088;&#1080;&#1086;&#1073;&#1088;&#1077;&#1090;&#1077;&#1085;&#1080;&#1077;%20&#1057;&#1061;&#1058;%20&#1074;%202022%20&#1075;&#1086;&#1076;&#1091;%20(&#1085;&#1072;%2012.08.2022)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Свыше 10 лет</c:v>
                </c:pt>
              </c:strCache>
            </c:strRef>
          </c:tx>
          <c:spPr>
            <a:solidFill>
              <a:srgbClr val="FFDC6D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16697806913478661"/>
                  <c:y val="-0.307624857541835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тракторы</c:v>
                </c:pt>
              </c:strCache>
            </c:strRef>
          </c:cat>
          <c:val>
            <c:numRef>
              <c:f>Лист1!$B$2</c:f>
              <c:numCache>
                <c:formatCode>0%</c:formatCode>
                <c:ptCount val="1"/>
                <c:pt idx="0">
                  <c:v>0.56999999999999995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тракторы</c:v>
                </c:pt>
              </c:strCache>
            </c:strRef>
          </c:cat>
          <c:val>
            <c:numRef>
              <c:f>Лист1!$C$2</c:f>
              <c:numCache>
                <c:formatCode>0%</c:formatCode>
                <c:ptCount val="1"/>
                <c:pt idx="0">
                  <c:v>0.43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363912240"/>
        <c:axId val="-1363911696"/>
      </c:barChart>
      <c:catAx>
        <c:axId val="-13639122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363911696"/>
        <c:crosses val="autoZero"/>
        <c:auto val="1"/>
        <c:lblAlgn val="ctr"/>
        <c:lblOffset val="100"/>
        <c:noMultiLvlLbl val="0"/>
      </c:catAx>
      <c:valAx>
        <c:axId val="-136391169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-1363912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Свыше 10 лет</c:v>
                </c:pt>
              </c:strCache>
            </c:strRef>
          </c:tx>
          <c:spPr>
            <a:solidFill>
              <a:srgbClr val="FFDC6D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12587577519391605"/>
                  <c:y val="-0.292243614664743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</c:f>
              <c:strCache>
                <c:ptCount val="1"/>
                <c:pt idx="0">
                  <c:v>зерноуборочные комбайны</c:v>
                </c:pt>
              </c:strCache>
            </c:strRef>
          </c:cat>
          <c:val>
            <c:numRef>
              <c:f>Лист1!$B$3</c:f>
              <c:numCache>
                <c:formatCode>0%</c:formatCode>
                <c:ptCount val="1"/>
                <c:pt idx="0">
                  <c:v>0.46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Лист1!$A$3</c:f>
              <c:strCache>
                <c:ptCount val="1"/>
                <c:pt idx="0">
                  <c:v>зерноуборочные комбайны</c:v>
                </c:pt>
              </c:strCache>
            </c:strRef>
          </c:cat>
          <c:val>
            <c:numRef>
              <c:f>Лист1!$C$3</c:f>
              <c:numCache>
                <c:formatCode>0%</c:formatCode>
                <c:ptCount val="1"/>
                <c:pt idx="0">
                  <c:v>0.54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363915504"/>
        <c:axId val="-1363914960"/>
      </c:barChart>
      <c:catAx>
        <c:axId val="-13639155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363914960"/>
        <c:crosses val="autoZero"/>
        <c:auto val="1"/>
        <c:lblAlgn val="ctr"/>
        <c:lblOffset val="100"/>
        <c:noMultiLvlLbl val="0"/>
      </c:catAx>
      <c:valAx>
        <c:axId val="-136391496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-1363915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Свыше 10 лет</c:v>
                </c:pt>
              </c:strCache>
            </c:strRef>
          </c:tx>
          <c:spPr>
            <a:solidFill>
              <a:srgbClr val="FFDC6D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13358245530782922"/>
                  <c:y val="-0.246099886033468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Лист1!$A$4</c:f>
              <c:strCache>
                <c:ptCount val="1"/>
                <c:pt idx="0">
                  <c:v>кормоуборочные комбайны</c:v>
                </c:pt>
              </c:strCache>
            </c:strRef>
          </c:cat>
          <c:val>
            <c:numRef>
              <c:f>Лист1!$B$4</c:f>
              <c:numCache>
                <c:formatCode>0%</c:formatCode>
                <c:ptCount val="1"/>
                <c:pt idx="0">
                  <c:v>0.44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Лист1!$A$4</c:f>
              <c:strCache>
                <c:ptCount val="1"/>
                <c:pt idx="0">
                  <c:v>кормоуборочные комбайны</c:v>
                </c:pt>
              </c:strCache>
            </c:strRef>
          </c:cat>
          <c:val>
            <c:numRef>
              <c:f>Лист1!$C$4</c:f>
              <c:numCache>
                <c:formatCode>0%</c:formatCode>
                <c:ptCount val="1"/>
                <c:pt idx="0">
                  <c:v>0.56000000000000005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363913872"/>
        <c:axId val="-1363914416"/>
      </c:barChart>
      <c:catAx>
        <c:axId val="-13639138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363914416"/>
        <c:crosses val="autoZero"/>
        <c:auto val="1"/>
        <c:lblAlgn val="ctr"/>
        <c:lblOffset val="100"/>
        <c:noMultiLvlLbl val="0"/>
      </c:catAx>
      <c:valAx>
        <c:axId val="-136391441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-1363913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Arial Narrow" panose="020B0606020202030204" pitchFamily="34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947611019083396"/>
          <c:y val="9.7252088970694192E-2"/>
          <c:w val="0.62967172141016414"/>
          <c:h val="0.9027479110293058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Тракторы</c:v>
                </c:pt>
              </c:strCache>
            </c:strRef>
          </c:tx>
          <c:spPr>
            <a:solidFill>
              <a:srgbClr val="00755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Лист1!$A$3:$A$5</c:f>
              <c:strCache>
                <c:ptCount val="3"/>
                <c:pt idx="0">
                  <c:v>2020</c:v>
                </c:pt>
                <c:pt idx="1">
                  <c:v>2021</c:v>
                </c:pt>
                <c:pt idx="2">
                  <c:v>2022 (прогноз)</c:v>
                </c:pt>
              </c:strCache>
            </c:strRef>
          </c:cat>
          <c:val>
            <c:numRef>
              <c:f>Лист1!$B$3:$B$5</c:f>
              <c:numCache>
                <c:formatCode>#,##0</c:formatCode>
                <c:ptCount val="3"/>
                <c:pt idx="0">
                  <c:v>13237</c:v>
                </c:pt>
                <c:pt idx="1">
                  <c:v>15779</c:v>
                </c:pt>
                <c:pt idx="2">
                  <c:v>10824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Комбайны</c:v>
                </c:pt>
              </c:strCache>
            </c:strRef>
          </c:tx>
          <c:spPr>
            <a:solidFill>
              <a:srgbClr val="FFDC6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Лист1!$A$3:$A$5</c:f>
              <c:strCache>
                <c:ptCount val="3"/>
                <c:pt idx="0">
                  <c:v>2020</c:v>
                </c:pt>
                <c:pt idx="1">
                  <c:v>2021</c:v>
                </c:pt>
                <c:pt idx="2">
                  <c:v>2022 (прогноз)</c:v>
                </c:pt>
              </c:strCache>
            </c:strRef>
          </c:cat>
          <c:val>
            <c:numRef>
              <c:f>Лист1!$C$3:$C$5</c:f>
              <c:numCache>
                <c:formatCode>#,##0</c:formatCode>
                <c:ptCount val="3"/>
                <c:pt idx="0">
                  <c:v>6575</c:v>
                </c:pt>
                <c:pt idx="1">
                  <c:v>7737</c:v>
                </c:pt>
                <c:pt idx="2">
                  <c:v>4502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363902992"/>
        <c:axId val="-1363917136"/>
      </c:barChart>
      <c:catAx>
        <c:axId val="-1363902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ru-RU"/>
          </a:p>
        </c:txPr>
        <c:crossAx val="-1363917136"/>
        <c:crosses val="autoZero"/>
        <c:auto val="1"/>
        <c:lblAlgn val="ctr"/>
        <c:lblOffset val="100"/>
        <c:noMultiLvlLbl val="0"/>
      </c:catAx>
      <c:valAx>
        <c:axId val="-1363917136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-1363902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Narrow" panose="020B0606020202030204" pitchFamily="34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799123781834029E-2"/>
          <c:y val="0.27083874708052574"/>
          <c:w val="0.94640175243633196"/>
          <c:h val="0.551908390314256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1990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Тракторы</c:v>
                </c:pt>
                <c:pt idx="1">
                  <c:v>Комбайны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1366</c:v>
                </c:pt>
                <c:pt idx="1">
                  <c:v>408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00755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Тракторы</c:v>
                </c:pt>
                <c:pt idx="1">
                  <c:v>Комбайны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429</c:v>
                </c:pt>
                <c:pt idx="1">
                  <c:v>139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363913328"/>
        <c:axId val="-1363904080"/>
      </c:barChart>
      <c:catAx>
        <c:axId val="-1363913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ru-RU"/>
          </a:p>
        </c:txPr>
        <c:crossAx val="-1363904080"/>
        <c:crosses val="autoZero"/>
        <c:auto val="1"/>
        <c:lblAlgn val="ctr"/>
        <c:lblOffset val="100"/>
        <c:noMultiLvlLbl val="0"/>
      </c:catAx>
      <c:valAx>
        <c:axId val="-13639040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36391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9876731703938928"/>
          <c:y val="0.90630906579193671"/>
          <c:w val="0.19903174017626035"/>
          <c:h val="6.49325825568473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755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FDC6D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Лист1!$A$2:$A$4</c:f>
              <c:strCache>
                <c:ptCount val="3"/>
                <c:pt idx="0">
                  <c:v>АО "Росагролизинг"</c:v>
                </c:pt>
                <c:pt idx="1">
                  <c:v>Прочие лизинговые компании</c:v>
                </c:pt>
                <c:pt idx="2">
                  <c:v>Иные каналы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17</c:v>
                </c:pt>
                <c:pt idx="1">
                  <c:v>10</c:v>
                </c:pt>
                <c:pt idx="2">
                  <c:v>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027025823112633"/>
          <c:y val="8.1752069315567166E-2"/>
          <c:w val="0.70746217319716209"/>
          <c:h val="0.7909225209384093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Лист5!$F$1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rgbClr val="FFDC6D"/>
            </a:solidFill>
            <a:ln w="9525" cap="flat" cmpd="sng" algn="ctr">
              <a:solidFill>
                <a:schemeClr val="bg1"/>
              </a:solidFill>
              <a:round/>
            </a:ln>
            <a:effectLst/>
          </c:spPr>
          <c:invertIfNegative val="0"/>
          <c:dLbls>
            <c:dLbl>
              <c:idx val="1"/>
              <c:layout>
                <c:manualLayout>
                  <c:x val="-3.7713740759911169E-17"/>
                  <c:y val="3.515129171309681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2.1740012589592376E-4"/>
                  <c:y val="7.03024141184613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Лист5!$A$2:$A$9</c:f>
              <c:strCache>
                <c:ptCount val="8"/>
                <c:pt idx="0">
                  <c:v>ЦЕНТРАЛЬНЫЙ Ф.О.</c:v>
                </c:pt>
                <c:pt idx="1">
                  <c:v>СЕВЕРО-ЗАПАДНЫЙ Ф.О.</c:v>
                </c:pt>
                <c:pt idx="2">
                  <c:v>ЮЖНЫЙ Ф.О.</c:v>
                </c:pt>
                <c:pt idx="3">
                  <c:v>СЕВЕРО-КАВКАЗСКИЙ Ф.О.</c:v>
                </c:pt>
                <c:pt idx="4">
                  <c:v>ПРИВОЛЖСКИЙ Ф.О.</c:v>
                </c:pt>
                <c:pt idx="5">
                  <c:v>УРАЛЬСКИЙ Ф.О.</c:v>
                </c:pt>
                <c:pt idx="6">
                  <c:v>СИБИРСКИЙ Ф.О.</c:v>
                </c:pt>
                <c:pt idx="7">
                  <c:v>ДАЛЬНЕВОСТОЧНЫЙ Ф.О.</c:v>
                </c:pt>
              </c:strCache>
            </c:strRef>
          </c:cat>
          <c:val>
            <c:numRef>
              <c:f>Лист5!$F$2:$F$9</c:f>
              <c:numCache>
                <c:formatCode>#,##0</c:formatCode>
                <c:ptCount val="8"/>
                <c:pt idx="0">
                  <c:v>3091</c:v>
                </c:pt>
                <c:pt idx="1">
                  <c:v>419</c:v>
                </c:pt>
                <c:pt idx="2">
                  <c:v>2892</c:v>
                </c:pt>
                <c:pt idx="3">
                  <c:v>558</c:v>
                </c:pt>
                <c:pt idx="4">
                  <c:v>4631</c:v>
                </c:pt>
                <c:pt idx="5">
                  <c:v>618</c:v>
                </c:pt>
                <c:pt idx="6">
                  <c:v>1927</c:v>
                </c:pt>
                <c:pt idx="7">
                  <c:v>412</c:v>
                </c:pt>
              </c:numCache>
            </c:numRef>
          </c:val>
        </c:ser>
        <c:ser>
          <c:idx val="1"/>
          <c:order val="1"/>
          <c:tx>
            <c:strRef>
              <c:f>Лист5!$G$1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rgbClr val="00755A"/>
            </a:solidFill>
            <a:ln w="9525" cap="flat" cmpd="sng" algn="ctr">
              <a:solidFill>
                <a:schemeClr val="bg1"/>
              </a:solidFill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-7.8083164277317586E-17"/>
                  <c:y val="-2.41446495792652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7.030258342619363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7.8083164277317586E-17"/>
                  <c:y val="-2.414464957926527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05712668298551E-3"/>
                  <c:y val="1.6854037790490613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"/>
                  <c:y val="-6.479921367030525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11425336597102E-3"/>
                  <c:y val="-2.41446495792656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7.8083164277317586E-17"/>
                  <c:y val="-3.896916031199016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11425336597102E-3"/>
                  <c:y val="-3.34647884258056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Лист5!$A$2:$A$9</c:f>
              <c:strCache>
                <c:ptCount val="8"/>
                <c:pt idx="0">
                  <c:v>ЦЕНТРАЛЬНЫЙ Ф.О.</c:v>
                </c:pt>
                <c:pt idx="1">
                  <c:v>СЕВЕРО-ЗАПАДНЫЙ Ф.О.</c:v>
                </c:pt>
                <c:pt idx="2">
                  <c:v>ЮЖНЫЙ Ф.О.</c:v>
                </c:pt>
                <c:pt idx="3">
                  <c:v>СЕВЕРО-КАВКАЗСКИЙ Ф.О.</c:v>
                </c:pt>
                <c:pt idx="4">
                  <c:v>ПРИВОЛЖСКИЙ Ф.О.</c:v>
                </c:pt>
                <c:pt idx="5">
                  <c:v>УРАЛЬСКИЙ Ф.О.</c:v>
                </c:pt>
                <c:pt idx="6">
                  <c:v>СИБИРСКИЙ Ф.О.</c:v>
                </c:pt>
                <c:pt idx="7">
                  <c:v>ДАЛЬНЕВОСТОЧНЫЙ Ф.О.</c:v>
                </c:pt>
              </c:strCache>
            </c:strRef>
          </c:cat>
          <c:val>
            <c:numRef>
              <c:f>Лист5!$G$2:$G$9</c:f>
              <c:numCache>
                <c:formatCode>#,##0</c:formatCode>
                <c:ptCount val="8"/>
                <c:pt idx="0">
                  <c:v>2095</c:v>
                </c:pt>
                <c:pt idx="1">
                  <c:v>417</c:v>
                </c:pt>
                <c:pt idx="2">
                  <c:v>2329</c:v>
                </c:pt>
                <c:pt idx="3">
                  <c:v>432</c:v>
                </c:pt>
                <c:pt idx="4">
                  <c:v>2792</c:v>
                </c:pt>
                <c:pt idx="5">
                  <c:v>560</c:v>
                </c:pt>
                <c:pt idx="6">
                  <c:v>1633</c:v>
                </c:pt>
                <c:pt idx="7">
                  <c:v>390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-1459012416"/>
        <c:axId val="-1674155392"/>
      </c:barChart>
      <c:catAx>
        <c:axId val="-14590124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674155392"/>
        <c:crosses val="autoZero"/>
        <c:auto val="1"/>
        <c:lblAlgn val="ctr"/>
        <c:lblOffset val="100"/>
        <c:noMultiLvlLbl val="0"/>
      </c:catAx>
      <c:valAx>
        <c:axId val="-1674155392"/>
        <c:scaling>
          <c:orientation val="minMax"/>
        </c:scaling>
        <c:delete val="0"/>
        <c:axPos val="b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ru-RU"/>
          </a:p>
        </c:txPr>
        <c:crossAx val="-145901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55408633140470698"/>
          <c:y val="0.93302224588936744"/>
          <c:w val="0.17083275329534084"/>
          <c:h val="3.94744613310272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Narrow" panose="020B0606020202030204" pitchFamily="34" charset="0"/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3141899521921578E-2"/>
          <c:w val="0.97938815729388484"/>
          <c:h val="0.8735986456658840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 полугодие</c:v>
                </c:pt>
              </c:strCache>
            </c:strRef>
          </c:tx>
          <c:spPr>
            <a:solidFill>
              <a:srgbClr val="00755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Лист1!$A$4:$A$7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Лист1!$B$4:$B$7</c:f>
              <c:numCache>
                <c:formatCode>0.0</c:formatCode>
                <c:ptCount val="4"/>
                <c:pt idx="0">
                  <c:v>14</c:v>
                </c:pt>
                <c:pt idx="1">
                  <c:v>22</c:v>
                </c:pt>
                <c:pt idx="2">
                  <c:v>43</c:v>
                </c:pt>
                <c:pt idx="3">
                  <c:v>43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Год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Лист1!$A$4:$A$7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Лист1!$C$4:$C$7</c:f>
              <c:numCache>
                <c:formatCode>0.0</c:formatCode>
                <c:ptCount val="4"/>
                <c:pt idx="0">
                  <c:v>38</c:v>
                </c:pt>
                <c:pt idx="1">
                  <c:v>70</c:v>
                </c:pt>
                <c:pt idx="2">
                  <c:v>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363910608"/>
        <c:axId val="-1363901904"/>
      </c:barChart>
      <c:catAx>
        <c:axId val="-136391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ru-RU"/>
          </a:p>
        </c:txPr>
        <c:crossAx val="-1363901904"/>
        <c:crosses val="autoZero"/>
        <c:auto val="1"/>
        <c:lblAlgn val="ctr"/>
        <c:lblOffset val="100"/>
        <c:noMultiLvlLbl val="0"/>
      </c:catAx>
      <c:valAx>
        <c:axId val="-1363901904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-136391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Arial Narrow" panose="020B0606020202030204" pitchFamily="34" charset="0"/>
        </a:defRPr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551941295086445E-2"/>
          <c:y val="8.0882352941176475E-2"/>
          <c:w val="0.94915728414326339"/>
          <c:h val="0.83823529411764708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rgbClr val="FFDC6D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DC6D"/>
              </a:solidFill>
              <a:ln w="9525">
                <a:solidFill>
                  <a:srgbClr val="FFDC6D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Лист1!$A$4:$A$7</c:f>
              <c:strCach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1п. 2022</c:v>
                </c:pt>
              </c:strCache>
            </c:strRef>
          </c:cat>
          <c:val>
            <c:numRef>
              <c:f>Лист1!$B$4:$B$7</c:f>
              <c:numCache>
                <c:formatCode>#,##0</c:formatCode>
                <c:ptCount val="4"/>
                <c:pt idx="0">
                  <c:v>80</c:v>
                </c:pt>
                <c:pt idx="1">
                  <c:v>137</c:v>
                </c:pt>
                <c:pt idx="2">
                  <c:v>186</c:v>
                </c:pt>
                <c:pt idx="3">
                  <c:v>193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363916048"/>
        <c:axId val="-1363909520"/>
      </c:lineChart>
      <c:catAx>
        <c:axId val="-13639160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363909520"/>
        <c:crosses val="autoZero"/>
        <c:auto val="1"/>
        <c:lblAlgn val="ctr"/>
        <c:lblOffset val="100"/>
        <c:noMultiLvlLbl val="0"/>
      </c:catAx>
      <c:valAx>
        <c:axId val="-1363909520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-1363916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инвестзатраты, млрд руб.</c:v>
                </c:pt>
              </c:strCache>
            </c:strRef>
          </c:tx>
          <c:spPr>
            <a:solidFill>
              <a:srgbClr val="00755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Лист1!$A$4:$A$8</c:f>
              <c:strCach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 (прогноз)</c:v>
                </c:pt>
              </c:strCache>
            </c:strRef>
          </c:cat>
          <c:val>
            <c:numRef>
              <c:f>Лист1!$B$4:$B$8</c:f>
              <c:numCache>
                <c:formatCode>0.0</c:formatCode>
                <c:ptCount val="5"/>
                <c:pt idx="0">
                  <c:v>15.686292856460023</c:v>
                </c:pt>
                <c:pt idx="1">
                  <c:v>25.499899495259921</c:v>
                </c:pt>
                <c:pt idx="2">
                  <c:v>38.536480030969955</c:v>
                </c:pt>
                <c:pt idx="3" formatCode="General">
                  <c:v>45.9</c:v>
                </c:pt>
                <c:pt idx="4" formatCode="General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27"/>
        <c:axId val="-1363906800"/>
        <c:axId val="-1363910064"/>
      </c:barChart>
      <c:catAx>
        <c:axId val="-136390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ru-RU"/>
          </a:p>
        </c:txPr>
        <c:crossAx val="-1363910064"/>
        <c:crosses val="autoZero"/>
        <c:auto val="1"/>
        <c:lblAlgn val="ctr"/>
        <c:lblOffset val="100"/>
        <c:noMultiLvlLbl val="0"/>
      </c:catAx>
      <c:valAx>
        <c:axId val="-1363910064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-1363906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220026829836154E-2"/>
          <c:y val="0.17787171464131221"/>
          <c:w val="0.93396010566383092"/>
          <c:h val="0.7089371942233072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34925" cap="rnd">
              <a:solidFill>
                <a:schemeClr val="accent4">
                  <a:alpha val="96000"/>
                </a:schemeClr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1750">
                <a:solidFill>
                  <a:schemeClr val="accent4">
                    <a:alpha val="96000"/>
                  </a:scheme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Лист1!$A$4:$A$8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Лист1!$B$4:$B$8</c:f>
              <c:numCache>
                <c:formatCode>#,##0</c:formatCode>
                <c:ptCount val="5"/>
                <c:pt idx="0">
                  <c:v>5474</c:v>
                </c:pt>
                <c:pt idx="1">
                  <c:v>7175</c:v>
                </c:pt>
                <c:pt idx="2">
                  <c:v>9723</c:v>
                </c:pt>
                <c:pt idx="3">
                  <c:v>10168</c:v>
                </c:pt>
                <c:pt idx="4">
                  <c:v>11000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363906256"/>
        <c:axId val="-1363902448"/>
      </c:lineChart>
      <c:catAx>
        <c:axId val="-13639062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363902448"/>
        <c:crosses val="autoZero"/>
        <c:auto val="1"/>
        <c:lblAlgn val="ctr"/>
        <c:lblOffset val="100"/>
        <c:noMultiLvlLbl val="0"/>
      </c:catAx>
      <c:valAx>
        <c:axId val="-136390244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-1363906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146910621423426E-2"/>
          <c:y val="0.20111896874186486"/>
          <c:w val="0.93970617875715312"/>
          <c:h val="0.621413831960213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Производство</c:v>
                </c:pt>
              </c:strCache>
            </c:strRef>
          </c:tx>
          <c:spPr>
            <a:solidFill>
              <a:srgbClr val="00755A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755A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108.2</c:v>
                </c:pt>
                <c:pt idx="1">
                  <c:v>115</c:v>
                </c:pt>
                <c:pt idx="2">
                  <c:v>149</c:v>
                </c:pt>
                <c:pt idx="3">
                  <c:v>217.7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-1363903536"/>
        <c:axId val="-1363908432"/>
      </c:barChart>
      <c:catAx>
        <c:axId val="-136390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ru-RU"/>
          </a:p>
        </c:txPr>
        <c:crossAx val="-1363908432"/>
        <c:crosses val="autoZero"/>
        <c:auto val="1"/>
        <c:lblAlgn val="ctr"/>
        <c:lblOffset val="100"/>
        <c:noMultiLvlLbl val="0"/>
      </c:catAx>
      <c:valAx>
        <c:axId val="-1363908432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-1363903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115998653355212E-2"/>
          <c:y val="3.4073497300133725E-2"/>
          <c:w val="0.8645378381520169"/>
          <c:h val="0.956082805727498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gradFill>
                <a:gsLst>
                  <a:gs pos="0">
                    <a:srgbClr val="379F41"/>
                  </a:gs>
                  <a:gs pos="74000">
                    <a:srgbClr val="137C5B"/>
                  </a:gs>
                </a:gsLst>
                <a:lin ang="13500000" scaled="1"/>
              </a:gra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00755A"/>
              </a:solidFill>
              <a:ln>
                <a:noFill/>
              </a:ln>
              <a:effectLst/>
            </c:spPr>
          </c:dPt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+</a:t>
                    </a:r>
                    <a:fld id="{A545A092-A662-487D-970D-2C3F2972CD9B}" type="VALUE">
                      <a:rPr lang="en-US" smtClean="0"/>
                      <a:pPr/>
                      <a:t>[ЗНАЧЕНИЕ]</a:t>
                    </a:fld>
                    <a:endParaRPr lang="en-US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+0,7%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Лист1!$B$2:$B$5</c:f>
              <c:numCache>
                <c:formatCode>0%</c:formatCode>
                <c:ptCount val="4"/>
                <c:pt idx="0">
                  <c:v>-0.01</c:v>
                </c:pt>
                <c:pt idx="1">
                  <c:v>-0.05</c:v>
                </c:pt>
                <c:pt idx="2" formatCode="0.0%">
                  <c:v>1E-3</c:v>
                </c:pt>
                <c:pt idx="3" formatCode="0.0%">
                  <c:v>7.0000000000000001E-3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5"/>
        <c:overlap val="-27"/>
        <c:axId val="-1363907888"/>
        <c:axId val="-1363907344"/>
      </c:barChart>
      <c:catAx>
        <c:axId val="-13639078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363907344"/>
        <c:crosses val="autoZero"/>
        <c:auto val="1"/>
        <c:lblAlgn val="ctr"/>
        <c:lblOffset val="100"/>
        <c:noMultiLvlLbl val="0"/>
      </c:catAx>
      <c:valAx>
        <c:axId val="-1363907344"/>
        <c:scaling>
          <c:orientation val="minMax"/>
          <c:min val="-0.1"/>
        </c:scaling>
        <c:delete val="1"/>
        <c:axPos val="l"/>
        <c:numFmt formatCode="0%" sourceLinked="1"/>
        <c:majorTickMark val="none"/>
        <c:minorTickMark val="none"/>
        <c:tickLblPos val="nextTo"/>
        <c:crossAx val="-1363907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Arial Narrow" panose="020B0606020202030204" pitchFamily="34" charset="0"/>
        </a:defRPr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9640706089957"/>
          <c:y val="4.7205600368352363E-2"/>
          <c:w val="0.73607185878200854"/>
          <c:h val="0.8701845989870310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B5B5B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9A9A9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81818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4"/>
                <c:pt idx="0">
                  <c:v>прочая СХТ</c:v>
                </c:pt>
                <c:pt idx="1">
                  <c:v>тракторы</c:v>
                </c:pt>
                <c:pt idx="2">
                  <c:v>комбайны</c:v>
                </c:pt>
                <c:pt idx="3">
                  <c:v>автотехника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4805</c:v>
                </c:pt>
                <c:pt idx="1">
                  <c:v>1452</c:v>
                </c:pt>
                <c:pt idx="2">
                  <c:v>932</c:v>
                </c:pt>
                <c:pt idx="3">
                  <c:v>1696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42843A-8325-4750-ADC9-37B3583C46C6}" type="datetimeFigureOut">
              <a:rPr lang="ru-RU" smtClean="0"/>
              <a:t>18.10.2022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876340-8281-447D-B9E1-DFB396EF62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748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8A69DD-CD5B-4E57-8C68-8B40B0EAAFD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71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46CC1-3B76-44E4-959E-6CB58BD1C92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698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8A69DD-CD5B-4E57-8C68-8B40B0EAAFD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531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Темпы приобретения сократились, а доля приобретенной</a:t>
            </a:r>
            <a:r>
              <a:rPr lang="ru-RU" baseline="0" dirty="0" smtClean="0"/>
              <a:t> СХТ в лизинг - выросла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8A69DD-CD5B-4E57-8C68-8B40B0EAAFD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938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6F3259-707E-43C2-858A-C26E3AC404E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646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467FF-5F14-49C5-A130-EA34E8DE6EB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3269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467FF-5F14-49C5-A130-EA34E8DE6EB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0419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467FF-5F14-49C5-A130-EA34E8DE6EB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8944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467FF-5F14-49C5-A130-EA34E8DE6EB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5131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8A69DD-CD5B-4E57-8C68-8B40B0EAAFD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0559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76340-8281-447D-B9E1-DFB396EF627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9137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B0AF8-E713-45D4-9A84-C7EAC6C49FD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3524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В 2022 году АО "</a:t>
            </a:r>
            <a:r>
              <a:rPr lang="ru-RU" dirty="0" err="1" smtClean="0"/>
              <a:t>Росагролизинг</a:t>
            </a:r>
            <a:r>
              <a:rPr lang="ru-RU" dirty="0" smtClean="0"/>
              <a:t>" провел 5 специальных акций по сверх</a:t>
            </a:r>
            <a:r>
              <a:rPr lang="ru-RU" baseline="0" dirty="0" smtClean="0"/>
              <a:t> выгодным условиям </a:t>
            </a:r>
            <a:r>
              <a:rPr lang="ru-RU" dirty="0" smtClean="0"/>
              <a:t>для поддержки </a:t>
            </a:r>
            <a:r>
              <a:rPr lang="ru-RU" dirty="0" err="1" smtClean="0"/>
              <a:t>сельхозтоваропроизводителей</a:t>
            </a:r>
            <a:r>
              <a:rPr lang="ru-RU" dirty="0" smtClean="0"/>
              <a:t>. Подводя</a:t>
            </a:r>
            <a:r>
              <a:rPr lang="ru-RU" baseline="0" dirty="0" smtClean="0"/>
              <a:t> первые итоги, можно с уверенностью говорить об больших успехах реализации данных акций. Так на текущий момент участия в акциях приняли свыше 3000 аграриев из всех субъектов РФ, которым было поставлено более 4,7 тыс. ед. техники на общую сумму свыше 65 млрд рублей. Проведенные АО "</a:t>
            </a:r>
            <a:r>
              <a:rPr lang="ru-RU" baseline="0" dirty="0" err="1" smtClean="0"/>
              <a:t>Росагролизинг</a:t>
            </a:r>
            <a:r>
              <a:rPr lang="ru-RU" baseline="0" dirty="0" smtClean="0"/>
              <a:t>" маркетинговые мероприятия пользовались и пользуются настолько сильной популярностью у </a:t>
            </a:r>
            <a:r>
              <a:rPr lang="ru-RU" baseline="0" dirty="0" err="1" smtClean="0"/>
              <a:t>сельхозтоваропроизводителей</a:t>
            </a:r>
            <a:r>
              <a:rPr lang="ru-RU" baseline="0" dirty="0" smtClean="0"/>
              <a:t>, что на текущий момент 60% всех поставок были осуществлены на условиях </a:t>
            </a:r>
            <a:r>
              <a:rPr lang="ru-RU" baseline="0" dirty="0" err="1" smtClean="0"/>
              <a:t>спецакций</a:t>
            </a:r>
            <a:r>
              <a:rPr lang="ru-RU" baseline="0" dirty="0" smtClean="0"/>
              <a:t>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B0AF8-E713-45D4-9A84-C7EAC6C49FDD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2422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46CC1-3B76-44E4-959E-6CB58BD1C92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003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A5F0F-4416-4D9D-9AEC-8A85CD20B6EE}" type="datetime1">
              <a:rPr lang="ru-RU" smtClean="0"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E89D7-D749-4A15-9DB3-4F26CD6A9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29662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0A0DA-9928-4C69-B7CA-FC7EFFBFDD55}" type="datetime1">
              <a:rPr lang="ru-RU" smtClean="0"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E89D7-D749-4A15-9DB3-4F26CD6A9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71029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CF016-0F6F-4428-AE2F-33AA678EEF09}" type="datetime1">
              <a:rPr lang="ru-RU" smtClean="0"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E89D7-D749-4A15-9DB3-4F26CD6A9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187590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6AA56-E0AB-4FE1-8BB0-8F0302F98183}" type="datetime1">
              <a:rPr lang="ru-RU" smtClean="0"/>
              <a:t>18.10.2022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E89D7-D749-4A15-9DB3-4F26CD6A9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831412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F8E6D-1D23-4DCA-9846-7D77FE22FBB3}" type="datetime1">
              <a:rPr lang="ru-RU" smtClean="0"/>
              <a:t>18.10.2022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E89D7-D749-4A15-9DB3-4F26CD6A9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493291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40E4-1ACA-4E08-B6A6-E26D42A781AD}" type="datetime1">
              <a:rPr lang="ru-RU" smtClean="0"/>
              <a:t>18.10.2022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E89D7-D749-4A15-9DB3-4F26CD6A9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5889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BC89-FECF-4407-A87A-1B8783F4258B}" type="datetime1">
              <a:rPr lang="ru-RU" smtClean="0"/>
              <a:t>18.10.2022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E89D7-D749-4A15-9DB3-4F26CD6A9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242367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D9FE3-8CF6-42FD-BE0D-33C383C9FA61}" type="datetime1">
              <a:rPr lang="ru-RU" smtClean="0"/>
              <a:t>18.10.2022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E89D7-D749-4A15-9DB3-4F26CD6A9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936705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0459F-14E5-4D31-A002-727CDD72954A}" type="datetime1">
              <a:rPr lang="ru-RU" smtClean="0"/>
              <a:t>18.10.2022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E89D7-D749-4A15-9DB3-4F26CD6A9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639405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70B64-3B8F-4822-9A92-9FB3CE965F34}" type="datetime1">
              <a:rPr lang="ru-RU" smtClean="0"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E89D7-D749-4A15-9DB3-4F26CD6A9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08488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40C7D-7350-473F-94C7-E1EE9D99502E}" type="datetime1">
              <a:rPr lang="ru-RU" smtClean="0"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E89D7-D749-4A15-9DB3-4F26CD6A9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98350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03869-FBCC-416B-ACCA-1370B65F85F1}" type="datetime1">
              <a:rPr lang="ru-RU" smtClean="0"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E89D7-D749-4A15-9DB3-4F26CD6A9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21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emf"/><Relationship Id="rId7" Type="http://schemas.openxmlformats.org/officeDocument/2006/relationships/chart" Target="../charts/chart3.xml"/><Relationship Id="rId12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11" Type="http://schemas.openxmlformats.org/officeDocument/2006/relationships/image" Target="../media/image7.png"/><Relationship Id="rId5" Type="http://schemas.openxmlformats.org/officeDocument/2006/relationships/chart" Target="../charts/chart1.xml"/><Relationship Id="rId10" Type="http://schemas.openxmlformats.org/officeDocument/2006/relationships/image" Target="../media/image6.png"/><Relationship Id="rId4" Type="http://schemas.openxmlformats.org/officeDocument/2006/relationships/image" Target="../media/image4.png"/><Relationship Id="rId9" Type="http://schemas.openxmlformats.org/officeDocument/2006/relationships/chart" Target="../charts/char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chart" Target="../charts/chart6.xm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3.emf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chart" Target="../charts/chart9.x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7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Relationship Id="rId9" Type="http://schemas.openxmlformats.org/officeDocument/2006/relationships/chart" Target="../charts/char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4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7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6.pn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563378" y="3221448"/>
            <a:ext cx="8628622" cy="3635829"/>
          </a:xfrm>
          <a:prstGeom prst="rect">
            <a:avLst/>
          </a:prstGeom>
          <a:solidFill>
            <a:srgbClr val="0075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2220" y="0"/>
            <a:ext cx="5080989" cy="6858000"/>
          </a:xfrm>
          <a:custGeom>
            <a:avLst/>
            <a:gdLst>
              <a:gd name="connsiteX0" fmla="*/ 0 w 5140063"/>
              <a:gd name="connsiteY0" fmla="*/ 0 h 6858000"/>
              <a:gd name="connsiteX1" fmla="*/ 5140063 w 5140063"/>
              <a:gd name="connsiteY1" fmla="*/ 0 h 6858000"/>
              <a:gd name="connsiteX2" fmla="*/ 4112051 w 5140063"/>
              <a:gd name="connsiteY2" fmla="*/ 6858000 h 6858000"/>
              <a:gd name="connsiteX3" fmla="*/ 0 w 514006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40063" h="6858000">
                <a:moveTo>
                  <a:pt x="0" y="0"/>
                </a:moveTo>
                <a:lnTo>
                  <a:pt x="5140063" y="0"/>
                </a:lnTo>
                <a:lnTo>
                  <a:pt x="41120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Овал 4"/>
          <p:cNvSpPr/>
          <p:nvPr/>
        </p:nvSpPr>
        <p:spPr>
          <a:xfrm>
            <a:off x="3586030" y="5429451"/>
            <a:ext cx="964295" cy="96429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236" y="5517932"/>
            <a:ext cx="741032" cy="741032"/>
          </a:xfrm>
          <a:prstGeom prst="rect">
            <a:avLst/>
          </a:prstGeom>
        </p:spPr>
      </p:pic>
      <p:pic>
        <p:nvPicPr>
          <p:cNvPr id="14" name="Рисунок 9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7265"/>
          <a:stretch/>
        </p:blipFill>
        <p:spPr bwMode="auto">
          <a:xfrm>
            <a:off x="5018769" y="1673884"/>
            <a:ext cx="7035466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4176911" y="3755225"/>
            <a:ext cx="78101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dirty="0" smtClean="0">
                <a:solidFill>
                  <a:srgbClr val="FFDC6D"/>
                </a:solidFill>
                <a:latin typeface="Arial Narrow" panose="020B0606020202030204" pitchFamily="34" charset="0"/>
              </a:rPr>
              <a:t>ГОСУДАРСТВЕННАЯ ПОДДЕРЖКА ЛИЗИНГА СХТ</a:t>
            </a:r>
            <a:r>
              <a:rPr lang="ru-RU" sz="3200" dirty="0">
                <a:solidFill>
                  <a:srgbClr val="FFDC6D"/>
                </a:solidFill>
                <a:latin typeface="Arial Narrow" panose="020B0606020202030204" pitchFamily="34" charset="0"/>
              </a:rPr>
              <a:t>:</a:t>
            </a:r>
            <a:r>
              <a:rPr lang="ru-RU" sz="3200" dirty="0" smtClean="0">
                <a:solidFill>
                  <a:srgbClr val="FFDC6D"/>
                </a:solidFill>
                <a:latin typeface="Arial Narrow" panose="020B0606020202030204" pitchFamily="34" charset="0"/>
              </a:rPr>
              <a:t> СОВРЕМЕННОЕ СОСТОЯНИЕ И ПЕРСПЕКТИВЫ РАЗВИТИЯ</a:t>
            </a:r>
            <a:endParaRPr lang="ru-RU" sz="3200" dirty="0">
              <a:solidFill>
                <a:srgbClr val="FFDC6D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68552" y="5626359"/>
            <a:ext cx="4721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Генеральный директор АО «Росагролизинг» 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65740" y="5939393"/>
            <a:ext cx="4721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П.Н. Косов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2452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Прямая со стрелкой 13"/>
          <p:cNvCxnSpPr/>
          <p:nvPr/>
        </p:nvCxnSpPr>
        <p:spPr>
          <a:xfrm>
            <a:off x="2013765" y="3417528"/>
            <a:ext cx="2853209" cy="138344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497" y="273135"/>
            <a:ext cx="1576819" cy="20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68301" y="2450450"/>
            <a:ext cx="5498556" cy="400050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428760" y="2450449"/>
            <a:ext cx="5498556" cy="217832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286392" y="1839071"/>
            <a:ext cx="2386132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Дефицит самоходной техники в РФ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669914" y="1637784"/>
            <a:ext cx="720000" cy="720000"/>
          </a:xfrm>
          <a:prstGeom prst="ellipse">
            <a:avLst/>
          </a:pr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 Narrow" panose="020B0606020202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0673" y="6508306"/>
            <a:ext cx="47375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>
                <a:latin typeface="Arial Narrow" panose="020B0606020202030204" pitchFamily="34" charset="0"/>
              </a:rPr>
              <a:t>по данным Минсельхоза России</a:t>
            </a:r>
            <a:endParaRPr lang="ru-RU" sz="1200" i="1" dirty="0"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529252" y="1594242"/>
            <a:ext cx="2259098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48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~</a:t>
            </a:r>
            <a:r>
              <a:rPr lang="ru-RU" sz="48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118</a:t>
            </a:r>
            <a:r>
              <a:rPr lang="ru-RU" sz="6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734406" y="1814450"/>
            <a:ext cx="66379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т</a:t>
            </a: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ыс. ед</a:t>
            </a:r>
            <a:r>
              <a:rPr lang="ru-RU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558" y="2571487"/>
            <a:ext cx="5108966" cy="2893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>
                <a:latin typeface="Arial Narrow" panose="020B0606020202030204" pitchFamily="34" charset="0"/>
              </a:defRPr>
            </a:lvl1pPr>
          </a:lstStyle>
          <a:p>
            <a:r>
              <a:rPr lang="ru-RU" sz="1600" b="1" dirty="0" smtClean="0"/>
              <a:t>Наличие парка самоходной техники в РФ, тыс. ед.</a:t>
            </a:r>
            <a:endParaRPr lang="ru-RU" sz="16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509494" y="2587392"/>
            <a:ext cx="5072906" cy="2893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>
                <a:latin typeface="Arial Narrow" panose="020B0606020202030204" pitchFamily="34" charset="0"/>
              </a:defRPr>
            </a:lvl1pPr>
          </a:lstStyle>
          <a:p>
            <a:r>
              <a:rPr lang="ru-RU" sz="1600" b="1" dirty="0" smtClean="0"/>
              <a:t>Возрастная структура парка самоходной техники в РФ</a:t>
            </a:r>
            <a:endParaRPr lang="ru-RU" sz="1600" b="1" dirty="0"/>
          </a:p>
        </p:txBody>
      </p:sp>
      <p:sp>
        <p:nvSpPr>
          <p:cNvPr id="22" name="Овал 21"/>
          <p:cNvSpPr/>
          <p:nvPr/>
        </p:nvSpPr>
        <p:spPr>
          <a:xfrm>
            <a:off x="6615157" y="1551164"/>
            <a:ext cx="720000" cy="720000"/>
          </a:xfrm>
          <a:prstGeom prst="ellipse">
            <a:avLst/>
          </a:pr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 Narrow" panose="020B0606020202030204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529" y="1633140"/>
            <a:ext cx="538543" cy="538543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8793153" y="1788102"/>
            <a:ext cx="2536772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Текущего парка самоходной техники свыше 10 лет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587227" y="1507622"/>
            <a:ext cx="2259098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48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50</a:t>
            </a:r>
            <a:r>
              <a:rPr lang="ru-RU" sz="6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8179007" y="1812508"/>
            <a:ext cx="663796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%</a:t>
            </a:r>
            <a:endParaRPr lang="ru-RU" sz="36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525915" y="4800974"/>
            <a:ext cx="5610538" cy="2893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>
                <a:latin typeface="Arial Narrow" panose="020B0606020202030204" pitchFamily="34" charset="0"/>
              </a:defRPr>
            </a:lvl1pPr>
          </a:lstStyle>
          <a:p>
            <a:r>
              <a:rPr lang="ru-RU" sz="1600" b="1" dirty="0" smtClean="0"/>
              <a:t>Приобретение самоходной сельхозтехники, ед.</a:t>
            </a:r>
            <a:endParaRPr lang="ru-RU" sz="1600" b="1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6428760" y="4736887"/>
            <a:ext cx="5498556" cy="17450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9" name="Диаграмма 68"/>
          <p:cNvGraphicFramePr/>
          <p:nvPr>
            <p:extLst/>
          </p:nvPr>
        </p:nvGraphicFramePr>
        <p:xfrm>
          <a:off x="7996998" y="3032398"/>
          <a:ext cx="4306878" cy="716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0" name="TextBox 69"/>
          <p:cNvSpPr txBox="1"/>
          <p:nvPr/>
        </p:nvSpPr>
        <p:spPr>
          <a:xfrm>
            <a:off x="6180922" y="3193785"/>
            <a:ext cx="15513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Arial Narrow" panose="020B0606020202030204" pitchFamily="34" charset="0"/>
              </a:rPr>
              <a:t>Т</a:t>
            </a:r>
            <a:r>
              <a:rPr lang="ru-RU" sz="1600" dirty="0" smtClean="0">
                <a:latin typeface="Arial Narrow" panose="020B0606020202030204" pitchFamily="34" charset="0"/>
              </a:rPr>
              <a:t>ракторы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478859" y="3650581"/>
            <a:ext cx="15513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Arial Narrow" panose="020B0606020202030204" pitchFamily="34" charset="0"/>
              </a:rPr>
              <a:t>Зернокомбайны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graphicFrame>
        <p:nvGraphicFramePr>
          <p:cNvPr id="72" name="Диаграмма 71"/>
          <p:cNvGraphicFramePr/>
          <p:nvPr>
            <p:extLst/>
          </p:nvPr>
        </p:nvGraphicFramePr>
        <p:xfrm>
          <a:off x="8014618" y="3458013"/>
          <a:ext cx="4306878" cy="716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3" name="TextBox 72"/>
          <p:cNvSpPr txBox="1"/>
          <p:nvPr/>
        </p:nvSpPr>
        <p:spPr>
          <a:xfrm>
            <a:off x="6478859" y="4186632"/>
            <a:ext cx="15513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Arial Narrow" panose="020B0606020202030204" pitchFamily="34" charset="0"/>
              </a:rPr>
              <a:t>Кормокомбайны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graphicFrame>
        <p:nvGraphicFramePr>
          <p:cNvPr id="74" name="Диаграмма 73"/>
          <p:cNvGraphicFramePr/>
          <p:nvPr>
            <p:extLst/>
          </p:nvPr>
        </p:nvGraphicFramePr>
        <p:xfrm>
          <a:off x="8014618" y="4008268"/>
          <a:ext cx="4306878" cy="716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75" name="TextBox 74"/>
          <p:cNvSpPr txBox="1"/>
          <p:nvPr/>
        </p:nvSpPr>
        <p:spPr>
          <a:xfrm>
            <a:off x="10796018" y="2995337"/>
            <a:ext cx="1091336" cy="240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dirty="0">
                <a:latin typeface="Arial Narrow" panose="020B0606020202030204" pitchFamily="34" charset="0"/>
              </a:rPr>
              <a:t>с</a:t>
            </a:r>
            <a:r>
              <a:rPr lang="ru-RU" sz="1200" dirty="0" smtClean="0">
                <a:latin typeface="Arial Narrow" panose="020B0606020202030204" pitchFamily="34" charset="0"/>
              </a:rPr>
              <a:t>выше 10 лет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10634827" y="3005951"/>
            <a:ext cx="161190" cy="179281"/>
          </a:xfrm>
          <a:prstGeom prst="rect">
            <a:avLst/>
          </a:pr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7350591" y="1793791"/>
            <a:ext cx="684782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~</a:t>
            </a:r>
            <a:endParaRPr lang="ru-RU" sz="3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8" name="Рисунок 8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61" y="1757153"/>
            <a:ext cx="495849" cy="495849"/>
          </a:xfrm>
          <a:prstGeom prst="rect">
            <a:avLst/>
          </a:prstGeom>
        </p:spPr>
      </p:pic>
      <p:sp>
        <p:nvSpPr>
          <p:cNvPr id="80" name="TextBox 79"/>
          <p:cNvSpPr txBox="1"/>
          <p:nvPr/>
        </p:nvSpPr>
        <p:spPr>
          <a:xfrm>
            <a:off x="600073" y="254085"/>
            <a:ext cx="9293227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3600" b="1">
                <a:solidFill>
                  <a:srgbClr val="00755A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/>
              <a:t>ПОТЕНЦИАЛ РОСТА РОССИЙСКОГО РЫНКА СЕЛЬСКОХОЗЯЙСТВЕННОЙ </a:t>
            </a:r>
            <a:r>
              <a:rPr lang="ru-RU" dirty="0" smtClean="0"/>
              <a:t>ТЕХНИКИ</a:t>
            </a:r>
            <a:endParaRPr lang="ru-RU" dirty="0"/>
          </a:p>
        </p:txBody>
      </p:sp>
      <p:graphicFrame>
        <p:nvGraphicFramePr>
          <p:cNvPr id="105" name="Диаграмма 104"/>
          <p:cNvGraphicFramePr/>
          <p:nvPr>
            <p:extLst/>
          </p:nvPr>
        </p:nvGraphicFramePr>
        <p:xfrm>
          <a:off x="6428760" y="4910667"/>
          <a:ext cx="5458594" cy="14364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06" name="TextBox 105"/>
          <p:cNvSpPr txBox="1"/>
          <p:nvPr/>
        </p:nvSpPr>
        <p:spPr>
          <a:xfrm>
            <a:off x="-4825743" y="6107074"/>
            <a:ext cx="910464" cy="240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dirty="0" smtClean="0">
                <a:latin typeface="Arial Narrow" panose="020B0606020202030204" pitchFamily="34" charset="0"/>
              </a:rPr>
              <a:t>Тракторы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-4986934" y="6107074"/>
            <a:ext cx="161190" cy="179281"/>
          </a:xfrm>
          <a:prstGeom prst="rect">
            <a:avLst/>
          </a:prstGeom>
          <a:solidFill>
            <a:srgbClr val="0075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TextBox 107"/>
          <p:cNvSpPr txBox="1"/>
          <p:nvPr/>
        </p:nvSpPr>
        <p:spPr>
          <a:xfrm>
            <a:off x="-3543018" y="6107074"/>
            <a:ext cx="910464" cy="240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dirty="0" smtClean="0">
                <a:latin typeface="Arial Narrow" panose="020B0606020202030204" pitchFamily="34" charset="0"/>
              </a:rPr>
              <a:t>Комбайны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-3704209" y="6107074"/>
            <a:ext cx="161190" cy="179281"/>
          </a:xfrm>
          <a:prstGeom prst="rect">
            <a:avLst/>
          </a:pr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5" name="Рисунок 1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20787" y="5181063"/>
            <a:ext cx="336428" cy="336428"/>
          </a:xfrm>
          <a:prstGeom prst="rect">
            <a:avLst/>
          </a:prstGeom>
        </p:spPr>
      </p:pic>
      <p:sp>
        <p:nvSpPr>
          <p:cNvPr id="116" name="TextBox 115"/>
          <p:cNvSpPr txBox="1"/>
          <p:nvPr/>
        </p:nvSpPr>
        <p:spPr>
          <a:xfrm>
            <a:off x="-5717474" y="5459995"/>
            <a:ext cx="10208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 Narrow" panose="020B0606020202030204" pitchFamily="34" charset="0"/>
              </a:rPr>
              <a:t>тракторы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-5717474" y="4905180"/>
            <a:ext cx="10208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 Narrow" panose="020B0606020202030204" pitchFamily="34" charset="0"/>
              </a:rPr>
              <a:t>к</a:t>
            </a:r>
            <a:r>
              <a:rPr lang="ru-RU" sz="1200" dirty="0" smtClean="0">
                <a:latin typeface="Arial Narrow" panose="020B0606020202030204" pitchFamily="34" charset="0"/>
              </a:rPr>
              <a:t>омбайны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pic>
        <p:nvPicPr>
          <p:cNvPr id="118" name="Рисунок 1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62582" y="4628778"/>
            <a:ext cx="416324" cy="416324"/>
          </a:xfrm>
          <a:prstGeom prst="rect">
            <a:avLst/>
          </a:prstGeom>
        </p:spPr>
      </p:pic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3423299425"/>
              </p:ext>
            </p:extLst>
          </p:nvPr>
        </p:nvGraphicFramePr>
        <p:xfrm>
          <a:off x="573884" y="2618474"/>
          <a:ext cx="5212857" cy="3798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2679214" y="3550400"/>
            <a:ext cx="1293217" cy="858225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866258" y="3716741"/>
            <a:ext cx="446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Arial Narrow" panose="020B0606020202030204" pitchFamily="34" charset="0"/>
              </a:rPr>
              <a:t>3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54251" y="3949794"/>
            <a:ext cx="1428483" cy="382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 Narrow" panose="020B0606020202030204" pitchFamily="34" charset="0"/>
              </a:rPr>
              <a:t>раза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633348" y="3594944"/>
            <a:ext cx="1339084" cy="382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Narrow" panose="020B0606020202030204" pitchFamily="34" charset="0"/>
              </a:rPr>
              <a:t>с</a:t>
            </a:r>
            <a:r>
              <a:rPr lang="ru-RU" dirty="0" smtClean="0">
                <a:latin typeface="Arial Narrow" panose="020B0606020202030204" pitchFamily="34" charset="0"/>
              </a:rPr>
              <a:t>нижение в </a:t>
            </a:r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754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Прямая со стрелкой 20"/>
          <p:cNvCxnSpPr/>
          <p:nvPr/>
        </p:nvCxnSpPr>
        <p:spPr>
          <a:xfrm>
            <a:off x="9156565" y="2786779"/>
            <a:ext cx="684000" cy="6974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10061338" y="3773737"/>
            <a:ext cx="740349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Диаграмма 11"/>
          <p:cNvGraphicFramePr/>
          <p:nvPr>
            <p:extLst/>
          </p:nvPr>
        </p:nvGraphicFramePr>
        <p:xfrm>
          <a:off x="6643111" y="2482033"/>
          <a:ext cx="3986371" cy="3395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521" y="1466850"/>
            <a:ext cx="6873887" cy="4806321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497" y="273135"/>
            <a:ext cx="1576819" cy="20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597437" y="224000"/>
            <a:ext cx="1000278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600" b="1" dirty="0" smtClean="0">
                <a:solidFill>
                  <a:srgbClr val="00755A"/>
                </a:solidFill>
                <a:latin typeface="Arial Narrow" panose="020B0606020202030204" pitchFamily="34" charset="0"/>
              </a:rPr>
              <a:t>РЫНОК ПРИОБРЕТЕНИЯ САМОХОДНОЙ СХТ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83908" y="1341315"/>
            <a:ext cx="6080508" cy="4864844"/>
            <a:chOff x="96002" y="1105032"/>
            <a:chExt cx="5266114" cy="4213270"/>
          </a:xfrm>
        </p:grpSpPr>
        <p:sp>
          <p:nvSpPr>
            <p:cNvPr id="45" name="Прямоугольник 44"/>
            <p:cNvSpPr/>
            <p:nvPr/>
          </p:nvSpPr>
          <p:spPr>
            <a:xfrm>
              <a:off x="3331765" y="1105032"/>
              <a:ext cx="1693283" cy="429658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/>
            <a:p>
              <a:pPr>
                <a:lnSpc>
                  <a:spcPct val="80000"/>
                </a:lnSpc>
                <a:spcBef>
                  <a:spcPts val="600"/>
                </a:spcBef>
              </a:pPr>
              <a:r>
                <a:rPr lang="ru-RU" sz="2000" dirty="0" smtClean="0">
                  <a:solidFill>
                    <a:srgbClr val="C00000"/>
                  </a:solidFill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- 27% </a:t>
              </a:r>
              <a:r>
                <a:rPr lang="ru-RU" sz="2000" i="1" dirty="0" smtClean="0">
                  <a:solidFill>
                    <a:srgbClr val="C00000"/>
                  </a:solidFill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(3 900 ед.)</a:t>
              </a:r>
              <a:endParaRPr lang="ru-RU" sz="2000" i="1" dirty="0">
                <a:solidFill>
                  <a:srgbClr val="C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Овал 17"/>
            <p:cNvSpPr/>
            <p:nvPr/>
          </p:nvSpPr>
          <p:spPr>
            <a:xfrm>
              <a:off x="727102" y="1230609"/>
              <a:ext cx="969477" cy="969475"/>
            </a:xfrm>
            <a:prstGeom prst="ellipse">
              <a:avLst/>
            </a:prstGeom>
            <a:solidFill>
              <a:srgbClr val="FFDC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727102" y="2857974"/>
              <a:ext cx="969477" cy="969475"/>
            </a:xfrm>
            <a:prstGeom prst="ellipse">
              <a:avLst/>
            </a:prstGeom>
            <a:solidFill>
              <a:srgbClr val="FFDC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727102" y="4341799"/>
              <a:ext cx="969477" cy="969475"/>
            </a:xfrm>
            <a:prstGeom prst="ellipse">
              <a:avLst/>
            </a:prstGeom>
            <a:solidFill>
              <a:srgbClr val="FFDC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22" name="Text Placeholder 3"/>
            <p:cNvSpPr txBox="1">
              <a:spLocks/>
            </p:cNvSpPr>
            <p:nvPr/>
          </p:nvSpPr>
          <p:spPr>
            <a:xfrm>
              <a:off x="2068960" y="1567966"/>
              <a:ext cx="3094379" cy="31881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ts val="2400"/>
                </a:lnSpc>
                <a:spcBef>
                  <a:spcPts val="600"/>
                </a:spcBef>
              </a:pPr>
              <a:r>
                <a:rPr lang="ru-RU" sz="4800" dirty="0" smtClean="0">
                  <a:solidFill>
                    <a:schemeClr val="tx1"/>
                  </a:solidFill>
                  <a:latin typeface="Arial Narrow" panose="020B0606020202030204" pitchFamily="34" charset="0"/>
                </a:rPr>
                <a:t>10 648</a:t>
              </a:r>
              <a:endParaRPr lang="ru-RU" dirty="0">
                <a:solidFill>
                  <a:srgbClr val="137C5B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2000404" y="1724622"/>
              <a:ext cx="3361712" cy="609845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/>
            <a:p>
              <a:pPr>
                <a:lnSpc>
                  <a:spcPct val="80000"/>
                </a:lnSpc>
                <a:spcBef>
                  <a:spcPts val="600"/>
                </a:spcBef>
              </a:pPr>
              <a:r>
                <a:rPr lang="ru-RU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Приобретено самоходной СХТ </a:t>
              </a:r>
              <a:endPara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3387311" y="1482362"/>
              <a:ext cx="1416731" cy="429658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/>
            <a:p>
              <a:pPr>
                <a:lnSpc>
                  <a:spcPct val="80000"/>
                </a:lnSpc>
                <a:spcBef>
                  <a:spcPts val="600"/>
                </a:spcBef>
              </a:pPr>
              <a:r>
                <a:rPr lang="ru-RU" dirty="0" smtClean="0"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ед.</a:t>
              </a:r>
              <a:endParaRPr lang="ru-RU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Text Placeholder 3"/>
            <p:cNvSpPr txBox="1">
              <a:spLocks/>
            </p:cNvSpPr>
            <p:nvPr/>
          </p:nvSpPr>
          <p:spPr>
            <a:xfrm>
              <a:off x="2068960" y="3181524"/>
              <a:ext cx="3094379" cy="26655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ts val="2400"/>
                </a:lnSpc>
                <a:spcBef>
                  <a:spcPts val="600"/>
                </a:spcBef>
              </a:pPr>
              <a:r>
                <a:rPr lang="ru-RU" sz="4800" dirty="0" smtClean="0">
                  <a:solidFill>
                    <a:schemeClr val="tx1"/>
                  </a:solidFill>
                  <a:latin typeface="Arial Narrow" panose="020B0606020202030204" pitchFamily="34" charset="0"/>
                </a:rPr>
                <a:t>7 208</a:t>
              </a:r>
              <a:endParaRPr lang="ru-RU" sz="4800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2000404" y="3368530"/>
              <a:ext cx="3030196" cy="609845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/>
            <a:p>
              <a:pPr>
                <a:lnSpc>
                  <a:spcPct val="80000"/>
                </a:lnSpc>
                <a:spcBef>
                  <a:spcPts val="600"/>
                </a:spcBef>
              </a:pPr>
              <a:r>
                <a:rPr lang="ru-RU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Приобретено тракторов</a:t>
              </a:r>
              <a:endPara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3185850" y="3067270"/>
              <a:ext cx="1416731" cy="429658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/>
            <a:p>
              <a:pPr>
                <a:lnSpc>
                  <a:spcPct val="80000"/>
                </a:lnSpc>
                <a:spcBef>
                  <a:spcPts val="600"/>
                </a:spcBef>
              </a:pPr>
              <a:r>
                <a:rPr lang="ru-RU" dirty="0"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е</a:t>
              </a:r>
              <a:r>
                <a:rPr lang="ru-RU" dirty="0" smtClean="0"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д.</a:t>
              </a:r>
              <a:endParaRPr lang="ru-RU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2030954" y="4978215"/>
              <a:ext cx="3178234" cy="340087"/>
            </a:xfrm>
            <a:prstGeom prst="rect">
              <a:avLst/>
            </a:prstGeom>
          </p:spPr>
          <p:txBody>
            <a:bodyPr anchor="ctr">
              <a:noAutofit/>
            </a:bodyPr>
            <a:lstStyle/>
            <a:p>
              <a:pPr>
                <a:lnSpc>
                  <a:spcPct val="80000"/>
                </a:lnSpc>
                <a:spcBef>
                  <a:spcPts val="600"/>
                </a:spcBef>
              </a:pPr>
              <a:r>
                <a:rPr lang="ru-RU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Приобретено </a:t>
              </a:r>
              <a:r>
                <a:rPr lang="ru-RU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комбайнов</a:t>
              </a:r>
              <a:endPara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769" y="3033497"/>
              <a:ext cx="588142" cy="588141"/>
            </a:xfrm>
            <a:prstGeom prst="rect">
              <a:avLst/>
            </a:prstGeom>
          </p:spPr>
        </p:pic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550" y="1394390"/>
              <a:ext cx="584121" cy="584120"/>
            </a:xfrm>
            <a:prstGeom prst="rect">
              <a:avLst/>
            </a:prstGeom>
          </p:spPr>
        </p:pic>
        <p:sp>
          <p:nvSpPr>
            <p:cNvPr id="46" name="Прямоугольник 45"/>
            <p:cNvSpPr/>
            <p:nvPr/>
          </p:nvSpPr>
          <p:spPr>
            <a:xfrm>
              <a:off x="3103130" y="2684013"/>
              <a:ext cx="1693283" cy="429658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/>
            <a:p>
              <a:pPr>
                <a:lnSpc>
                  <a:spcPct val="80000"/>
                </a:lnSpc>
                <a:spcBef>
                  <a:spcPts val="600"/>
                </a:spcBef>
              </a:pPr>
              <a:r>
                <a:rPr lang="ru-RU" sz="2000" dirty="0" smtClean="0">
                  <a:solidFill>
                    <a:srgbClr val="C00000"/>
                  </a:solidFill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- 27% </a:t>
              </a:r>
              <a:r>
                <a:rPr lang="ru-RU" sz="2000" i="1" dirty="0" smtClean="0">
                  <a:solidFill>
                    <a:srgbClr val="C00000"/>
                  </a:solidFill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(2 609 ед.)</a:t>
              </a:r>
              <a:endParaRPr lang="ru-RU" sz="2000" i="1" dirty="0">
                <a:solidFill>
                  <a:srgbClr val="C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9063" y="4432337"/>
              <a:ext cx="788406" cy="788405"/>
            </a:xfrm>
            <a:prstGeom prst="rect">
              <a:avLst/>
            </a:prstGeom>
          </p:spPr>
        </p:pic>
        <p:sp>
          <p:nvSpPr>
            <p:cNvPr id="47" name="Text Placeholder 3"/>
            <p:cNvSpPr txBox="1">
              <a:spLocks/>
            </p:cNvSpPr>
            <p:nvPr/>
          </p:nvSpPr>
          <p:spPr>
            <a:xfrm>
              <a:off x="2068960" y="4649070"/>
              <a:ext cx="3094379" cy="26655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ts val="2400"/>
                </a:lnSpc>
                <a:spcBef>
                  <a:spcPts val="600"/>
                </a:spcBef>
              </a:pPr>
              <a:r>
                <a:rPr lang="ru-RU" sz="4800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3</a:t>
              </a:r>
              <a:r>
                <a:rPr lang="ru-RU" sz="4800" dirty="0" smtClean="0">
                  <a:solidFill>
                    <a:schemeClr val="tx1"/>
                  </a:solidFill>
                  <a:latin typeface="Arial Narrow" panose="020B0606020202030204" pitchFamily="34" charset="0"/>
                </a:rPr>
                <a:t> 440</a:t>
              </a:r>
              <a:endParaRPr lang="ru-RU" sz="4800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3146941" y="4534815"/>
              <a:ext cx="1416731" cy="429658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/>
            <a:p>
              <a:pPr>
                <a:lnSpc>
                  <a:spcPct val="80000"/>
                </a:lnSpc>
                <a:spcBef>
                  <a:spcPts val="600"/>
                </a:spcBef>
              </a:pPr>
              <a:r>
                <a:rPr lang="ru-RU" dirty="0"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е</a:t>
              </a:r>
              <a:r>
                <a:rPr lang="ru-RU" dirty="0" smtClean="0"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д.</a:t>
              </a:r>
              <a:endParaRPr lang="ru-RU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3064221" y="4262453"/>
              <a:ext cx="1693283" cy="429658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/>
            <a:p>
              <a:pPr>
                <a:lnSpc>
                  <a:spcPct val="80000"/>
                </a:lnSpc>
                <a:spcBef>
                  <a:spcPts val="600"/>
                </a:spcBef>
              </a:pPr>
              <a:r>
                <a:rPr lang="ru-RU" sz="2000" dirty="0" smtClean="0">
                  <a:solidFill>
                    <a:srgbClr val="C00000"/>
                  </a:solidFill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- 27% </a:t>
              </a:r>
              <a:r>
                <a:rPr lang="ru-RU" sz="2000" i="1" dirty="0" smtClean="0">
                  <a:solidFill>
                    <a:srgbClr val="C00000"/>
                  </a:solidFill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(1 291 ед.)</a:t>
              </a:r>
              <a:endParaRPr lang="ru-RU" sz="2000" i="1" dirty="0">
                <a:solidFill>
                  <a:srgbClr val="C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" name="Соединительная линия уступом 5"/>
            <p:cNvCxnSpPr>
              <a:stCxn id="18" idx="2"/>
              <a:endCxn id="20" idx="2"/>
            </p:cNvCxnSpPr>
            <p:nvPr/>
          </p:nvCxnSpPr>
          <p:spPr>
            <a:xfrm rot="10800000" flipV="1">
              <a:off x="727102" y="1715347"/>
              <a:ext cx="12700" cy="3111190"/>
            </a:xfrm>
            <a:prstGeom prst="bentConnector3">
              <a:avLst>
                <a:gd name="adj1" fmla="val 1800000"/>
              </a:avLst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 rot="16200000">
              <a:off x="-1041232" y="3023980"/>
              <a:ext cx="2620990" cy="346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</a:rPr>
                <a:t>По данным МСХ России</a:t>
              </a:r>
              <a:endPara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30" name="Прямоугольник 29"/>
          <p:cNvSpPr/>
          <p:nvPr/>
        </p:nvSpPr>
        <p:spPr>
          <a:xfrm>
            <a:off x="9856422" y="2910897"/>
            <a:ext cx="1372330" cy="238001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Доля РАЛ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Text Placeholder 3"/>
          <p:cNvSpPr txBox="1">
            <a:spLocks/>
          </p:cNvSpPr>
          <p:nvPr/>
        </p:nvSpPr>
        <p:spPr>
          <a:xfrm>
            <a:off x="9885964" y="2641361"/>
            <a:ext cx="679369" cy="31091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ts val="2400"/>
              </a:lnSpc>
              <a:spcBef>
                <a:spcPts val="600"/>
              </a:spcBef>
            </a:pPr>
            <a:r>
              <a:rPr lang="ru-RU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17%</a:t>
            </a:r>
            <a:endParaRPr lang="ru-RU" sz="900" dirty="0">
              <a:solidFill>
                <a:srgbClr val="137C5B"/>
              </a:solidFill>
              <a:latin typeface="Arial Narrow" panose="020B0606020202030204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0322944" y="2482033"/>
            <a:ext cx="1130917" cy="324057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1400" dirty="0" smtClean="0">
                <a:solidFill>
                  <a:srgbClr val="00755A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+5 </a:t>
            </a:r>
            <a:r>
              <a:rPr lang="ru-RU" sz="1400" dirty="0" err="1" smtClean="0">
                <a:solidFill>
                  <a:srgbClr val="00755A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п.п</a:t>
            </a:r>
            <a:r>
              <a:rPr lang="ru-RU" sz="1400" dirty="0" smtClean="0">
                <a:solidFill>
                  <a:srgbClr val="00755A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i="1" dirty="0">
              <a:solidFill>
                <a:srgbClr val="00755A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1331304" y="3392864"/>
            <a:ext cx="1130918" cy="324058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1400" dirty="0" smtClean="0">
                <a:solidFill>
                  <a:srgbClr val="00755A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+2 </a:t>
            </a:r>
            <a:r>
              <a:rPr lang="ru-RU" sz="1400" dirty="0" err="1" smtClean="0">
                <a:solidFill>
                  <a:srgbClr val="00755A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п.п</a:t>
            </a:r>
            <a:r>
              <a:rPr lang="ru-RU" sz="1400" dirty="0" smtClean="0">
                <a:solidFill>
                  <a:srgbClr val="00755A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i="1" dirty="0">
              <a:solidFill>
                <a:srgbClr val="00755A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9685410" y="5228009"/>
            <a:ext cx="271252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1200" dirty="0" smtClean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*</a:t>
            </a:r>
            <a:r>
              <a:rPr lang="ru-RU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Переданная прочими ЛК самоходная </a:t>
            </a:r>
            <a:br>
              <a:rPr lang="ru-RU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СХТ клиентам</a:t>
            </a:r>
            <a:r>
              <a:rPr lang="ru-RU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, </a:t>
            </a:r>
            <a:r>
              <a:rPr lang="ru-RU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имеющим ОКВЭД</a:t>
            </a:r>
            <a:r>
              <a:rPr lang="ru-RU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сельхоздеятельности</a:t>
            </a:r>
            <a:endParaRPr lang="ru-RU" sz="1200" i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5" name="Text Placeholder 3"/>
          <p:cNvSpPr txBox="1">
            <a:spLocks/>
          </p:cNvSpPr>
          <p:nvPr/>
        </p:nvSpPr>
        <p:spPr>
          <a:xfrm>
            <a:off x="7473505" y="4073547"/>
            <a:ext cx="2412459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lnSpc>
                <a:spcPts val="2400"/>
              </a:lnSpc>
              <a:spcBef>
                <a:spcPts val="600"/>
              </a:spcBef>
            </a:pPr>
            <a:r>
              <a:rPr lang="ru-RU" sz="4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10 648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39125" y="4286171"/>
            <a:ext cx="1022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 Narrow" panose="020B0606020202030204" pitchFamily="34" charset="0"/>
              </a:rPr>
              <a:t>единиц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0862868" y="3895538"/>
            <a:ext cx="1514019" cy="302342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Доля иных ЛК*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9" name="Text Placeholder 3"/>
          <p:cNvSpPr txBox="1">
            <a:spLocks/>
          </p:cNvSpPr>
          <p:nvPr/>
        </p:nvSpPr>
        <p:spPr>
          <a:xfrm>
            <a:off x="10892411" y="3626002"/>
            <a:ext cx="679369" cy="31091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ts val="2400"/>
              </a:lnSpc>
              <a:spcBef>
                <a:spcPts val="600"/>
              </a:spcBef>
            </a:pPr>
            <a:r>
              <a:rPr lang="ru-RU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10%</a:t>
            </a:r>
            <a:endParaRPr lang="ru-RU" sz="900" dirty="0">
              <a:solidFill>
                <a:srgbClr val="137C5B"/>
              </a:solidFill>
              <a:latin typeface="Arial Narrow" panose="020B0606020202030204" pitchFamily="34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6627988" y="1898502"/>
            <a:ext cx="4991246" cy="609845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ru-RU" sz="1600" b="1" dirty="0" smtClean="0">
                <a:latin typeface="Arial Narrow" panose="020B0606020202030204" pitchFamily="34" charset="0"/>
              </a:rPr>
              <a:t>Доля лизинга в объеме приобретенной СХТ</a:t>
            </a:r>
            <a:endParaRPr lang="ru-RU" sz="1600" b="1" dirty="0">
              <a:latin typeface="Arial Narrow" panose="020B060602020203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 rot="1804512">
            <a:off x="9004661" y="2911904"/>
            <a:ext cx="799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1 802</a:t>
            </a:r>
            <a:endParaRPr lang="ru-RU" sz="1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 rot="4558281">
            <a:off x="9602263" y="3815136"/>
            <a:ext cx="799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Arial Narrow" panose="020B0606020202030204" pitchFamily="34" charset="0"/>
              </a:rPr>
              <a:t>1 070 </a:t>
            </a:r>
            <a:endParaRPr lang="ru-RU" sz="1600" b="1" dirty="0">
              <a:latin typeface="Arial Narrow" panose="020B060602020203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356592" y="5385636"/>
            <a:ext cx="799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Arial Narrow" panose="020B0606020202030204" pitchFamily="34" charset="0"/>
              </a:rPr>
              <a:t>7 776</a:t>
            </a:r>
            <a:endParaRPr lang="ru-RU" sz="1600" b="1" dirty="0">
              <a:latin typeface="Arial Narrow" panose="020B060602020203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97437" y="755738"/>
            <a:ext cx="1000278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600" b="1" dirty="0" smtClean="0">
                <a:solidFill>
                  <a:srgbClr val="00755A"/>
                </a:solidFill>
                <a:latin typeface="Arial Narrow" panose="020B0606020202030204" pitchFamily="34" charset="0"/>
              </a:rPr>
              <a:t>В 2022 ГОДУ </a:t>
            </a:r>
          </a:p>
        </p:txBody>
      </p:sp>
      <p:sp>
        <p:nvSpPr>
          <p:cNvPr id="58" name="Номер слайда 3"/>
          <p:cNvSpPr txBox="1">
            <a:spLocks/>
          </p:cNvSpPr>
          <p:nvPr/>
        </p:nvSpPr>
        <p:spPr>
          <a:xfrm>
            <a:off x="9365268" y="651594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latin typeface="Arial Narrow" panose="020B0606020202030204" pitchFamily="34" charset="0"/>
              </a:rPr>
              <a:t>3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5325" y="6308725"/>
            <a:ext cx="22531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Arial Narrow" panose="020B0606020202030204" pitchFamily="34" charset="0"/>
              </a:rPr>
              <a:t>На 12.08.2022</a:t>
            </a:r>
            <a:endParaRPr lang="ru-RU" sz="11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9841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Полилиния 198"/>
          <p:cNvSpPr/>
          <p:nvPr/>
        </p:nvSpPr>
        <p:spPr>
          <a:xfrm>
            <a:off x="9256987" y="-74131"/>
            <a:ext cx="3004860" cy="6932131"/>
          </a:xfrm>
          <a:custGeom>
            <a:avLst/>
            <a:gdLst>
              <a:gd name="connsiteX0" fmla="*/ 889000 w 3937000"/>
              <a:gd name="connsiteY0" fmla="*/ 25400 h 6959600"/>
              <a:gd name="connsiteX1" fmla="*/ 3937000 w 3937000"/>
              <a:gd name="connsiteY1" fmla="*/ 0 h 6959600"/>
              <a:gd name="connsiteX2" fmla="*/ 3898900 w 3937000"/>
              <a:gd name="connsiteY2" fmla="*/ 6959600 h 6959600"/>
              <a:gd name="connsiteX3" fmla="*/ 0 w 3937000"/>
              <a:gd name="connsiteY3" fmla="*/ 6959600 h 6959600"/>
              <a:gd name="connsiteX4" fmla="*/ 889000 w 3937000"/>
              <a:gd name="connsiteY4" fmla="*/ 25400 h 6959600"/>
              <a:gd name="connsiteX0" fmla="*/ 875920 w 3937000"/>
              <a:gd name="connsiteY0" fmla="*/ 12536 h 6959600"/>
              <a:gd name="connsiteX1" fmla="*/ 3937000 w 3937000"/>
              <a:gd name="connsiteY1" fmla="*/ 0 h 6959600"/>
              <a:gd name="connsiteX2" fmla="*/ 3898900 w 3937000"/>
              <a:gd name="connsiteY2" fmla="*/ 6959600 h 6959600"/>
              <a:gd name="connsiteX3" fmla="*/ 0 w 3937000"/>
              <a:gd name="connsiteY3" fmla="*/ 6959600 h 6959600"/>
              <a:gd name="connsiteX4" fmla="*/ 875920 w 3937000"/>
              <a:gd name="connsiteY4" fmla="*/ 12536 h 695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37000" h="6959600">
                <a:moveTo>
                  <a:pt x="875920" y="12536"/>
                </a:moveTo>
                <a:lnTo>
                  <a:pt x="3937000" y="0"/>
                </a:lnTo>
                <a:lnTo>
                  <a:pt x="3898900" y="6959600"/>
                </a:lnTo>
                <a:lnTo>
                  <a:pt x="0" y="6959600"/>
                </a:lnTo>
                <a:lnTo>
                  <a:pt x="875920" y="12536"/>
                </a:lnTo>
                <a:close/>
              </a:path>
            </a:pathLst>
          </a:cu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0" y="610239"/>
            <a:ext cx="9524263" cy="6247761"/>
            <a:chOff x="0" y="610239"/>
            <a:chExt cx="12354689" cy="6247761"/>
          </a:xfrm>
        </p:grpSpPr>
        <p:graphicFrame>
          <p:nvGraphicFramePr>
            <p:cNvPr id="60" name="Диаграмма 5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813734562"/>
                </p:ext>
              </p:extLst>
            </p:nvPr>
          </p:nvGraphicFramePr>
          <p:xfrm>
            <a:off x="0" y="610239"/>
            <a:ext cx="11927316" cy="624776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49" name="Группа 48"/>
            <p:cNvGrpSpPr/>
            <p:nvPr/>
          </p:nvGrpSpPr>
          <p:grpSpPr>
            <a:xfrm>
              <a:off x="2871449" y="1362291"/>
              <a:ext cx="310292" cy="307777"/>
              <a:chOff x="2873404" y="1362291"/>
              <a:chExt cx="308356" cy="307777"/>
            </a:xfrm>
          </p:grpSpPr>
          <p:sp>
            <p:nvSpPr>
              <p:cNvPr id="2" name="Прямоугольник 1"/>
              <p:cNvSpPr/>
              <p:nvPr/>
            </p:nvSpPr>
            <p:spPr>
              <a:xfrm>
                <a:off x="2873404" y="1438275"/>
                <a:ext cx="178329" cy="2317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Text Placeholder 3"/>
              <p:cNvSpPr txBox="1">
                <a:spLocks/>
              </p:cNvSpPr>
              <p:nvPr/>
            </p:nvSpPr>
            <p:spPr>
              <a:xfrm>
                <a:off x="2893126" y="1362291"/>
                <a:ext cx="288634" cy="30777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>
                  <a:lnSpc>
                    <a:spcPts val="2400"/>
                  </a:lnSpc>
                  <a:spcBef>
                    <a:spcPts val="600"/>
                  </a:spcBef>
                </a:pPr>
                <a:r>
                  <a:rPr lang="ru-RU" sz="1000" b="1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9</a:t>
                </a:r>
                <a:r>
                  <a:rPr lang="ru-RU" sz="1000" b="1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%</a:t>
                </a:r>
                <a:endParaRPr lang="ru-RU" sz="100" b="1" dirty="0">
                  <a:solidFill>
                    <a:srgbClr val="137C5B"/>
                  </a:solidFill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48" name="Группа 47"/>
            <p:cNvGrpSpPr/>
            <p:nvPr/>
          </p:nvGrpSpPr>
          <p:grpSpPr>
            <a:xfrm>
              <a:off x="2869854" y="1117896"/>
              <a:ext cx="316113" cy="307777"/>
              <a:chOff x="2869854" y="1117896"/>
              <a:chExt cx="316113" cy="307777"/>
            </a:xfrm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2869854" y="1188899"/>
                <a:ext cx="235294" cy="23532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Text Placeholder 3"/>
              <p:cNvSpPr txBox="1">
                <a:spLocks/>
              </p:cNvSpPr>
              <p:nvPr/>
            </p:nvSpPr>
            <p:spPr>
              <a:xfrm>
                <a:off x="2897333" y="1117896"/>
                <a:ext cx="288634" cy="30777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>
                  <a:lnSpc>
                    <a:spcPts val="2400"/>
                  </a:lnSpc>
                  <a:spcBef>
                    <a:spcPts val="600"/>
                  </a:spcBef>
                </a:pPr>
                <a:r>
                  <a:rPr lang="ru-RU" sz="1000" b="1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15%</a:t>
                </a:r>
                <a:endParaRPr lang="ru-RU" sz="100" b="1" dirty="0">
                  <a:solidFill>
                    <a:srgbClr val="137C5B"/>
                  </a:solidFill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52" name="Группа 51"/>
            <p:cNvGrpSpPr/>
            <p:nvPr/>
          </p:nvGrpSpPr>
          <p:grpSpPr>
            <a:xfrm>
              <a:off x="2871443" y="1981416"/>
              <a:ext cx="681382" cy="307777"/>
              <a:chOff x="2873404" y="1362291"/>
              <a:chExt cx="677132" cy="307777"/>
            </a:xfrm>
          </p:grpSpPr>
          <p:sp>
            <p:nvSpPr>
              <p:cNvPr id="53" name="Прямоугольник 52"/>
              <p:cNvSpPr/>
              <p:nvPr/>
            </p:nvSpPr>
            <p:spPr>
              <a:xfrm>
                <a:off x="2873404" y="1435098"/>
                <a:ext cx="677132" cy="2340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4" name="Text Placeholder 3"/>
              <p:cNvSpPr txBox="1">
                <a:spLocks/>
              </p:cNvSpPr>
              <p:nvPr/>
            </p:nvSpPr>
            <p:spPr>
              <a:xfrm>
                <a:off x="3111963" y="1362291"/>
                <a:ext cx="288634" cy="30777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>
                  <a:lnSpc>
                    <a:spcPts val="2400"/>
                  </a:lnSpc>
                  <a:spcBef>
                    <a:spcPts val="600"/>
                  </a:spcBef>
                </a:pPr>
                <a:r>
                  <a:rPr lang="ru-RU" sz="1000" b="1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14%</a:t>
                </a:r>
                <a:endParaRPr lang="ru-RU" sz="100" b="1" dirty="0">
                  <a:solidFill>
                    <a:srgbClr val="137C5B"/>
                  </a:solidFill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55" name="Группа 54"/>
            <p:cNvGrpSpPr/>
            <p:nvPr/>
          </p:nvGrpSpPr>
          <p:grpSpPr>
            <a:xfrm>
              <a:off x="2870384" y="1735570"/>
              <a:ext cx="1257869" cy="307777"/>
              <a:chOff x="2875757" y="1116445"/>
              <a:chExt cx="355601" cy="307777"/>
            </a:xfrm>
          </p:grpSpPr>
          <p:sp>
            <p:nvSpPr>
              <p:cNvPr id="56" name="Прямоугольник 55"/>
              <p:cNvSpPr/>
              <p:nvPr/>
            </p:nvSpPr>
            <p:spPr>
              <a:xfrm>
                <a:off x="2875757" y="1187311"/>
                <a:ext cx="235294" cy="23532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7" name="Text Placeholder 3"/>
              <p:cNvSpPr txBox="1">
                <a:spLocks/>
              </p:cNvSpPr>
              <p:nvPr/>
            </p:nvSpPr>
            <p:spPr>
              <a:xfrm>
                <a:off x="2942724" y="1116445"/>
                <a:ext cx="288634" cy="30777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>
                  <a:lnSpc>
                    <a:spcPts val="2400"/>
                  </a:lnSpc>
                  <a:spcBef>
                    <a:spcPts val="600"/>
                  </a:spcBef>
                </a:pPr>
                <a:r>
                  <a:rPr lang="ru-RU" sz="1000" b="1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23%</a:t>
                </a:r>
                <a:endParaRPr lang="ru-RU" sz="100" b="1" dirty="0">
                  <a:solidFill>
                    <a:srgbClr val="137C5B"/>
                  </a:solidFill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61" name="Группа 60"/>
            <p:cNvGrpSpPr/>
            <p:nvPr/>
          </p:nvGrpSpPr>
          <p:grpSpPr>
            <a:xfrm>
              <a:off x="2871444" y="2598479"/>
              <a:ext cx="384933" cy="307777"/>
              <a:chOff x="2873404" y="1362291"/>
              <a:chExt cx="382532" cy="307777"/>
            </a:xfrm>
          </p:grpSpPr>
          <p:sp>
            <p:nvSpPr>
              <p:cNvPr id="63" name="Прямоугольник 62"/>
              <p:cNvSpPr/>
              <p:nvPr/>
            </p:nvSpPr>
            <p:spPr>
              <a:xfrm>
                <a:off x="2873404" y="1438275"/>
                <a:ext cx="377798" cy="2317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4" name="Text Placeholder 3"/>
              <p:cNvSpPr txBox="1">
                <a:spLocks/>
              </p:cNvSpPr>
              <p:nvPr/>
            </p:nvSpPr>
            <p:spPr>
              <a:xfrm>
                <a:off x="2967302" y="1362291"/>
                <a:ext cx="288634" cy="30777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>
                  <a:lnSpc>
                    <a:spcPts val="2400"/>
                  </a:lnSpc>
                  <a:spcBef>
                    <a:spcPts val="600"/>
                  </a:spcBef>
                </a:pPr>
                <a:r>
                  <a:rPr lang="ru-RU" sz="1000" b="1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20%</a:t>
                </a:r>
                <a:endParaRPr lang="ru-RU" sz="100" b="1" dirty="0">
                  <a:solidFill>
                    <a:srgbClr val="137C5B"/>
                  </a:solidFill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65" name="Группа 64"/>
            <p:cNvGrpSpPr/>
            <p:nvPr/>
          </p:nvGrpSpPr>
          <p:grpSpPr>
            <a:xfrm>
              <a:off x="2869849" y="2353244"/>
              <a:ext cx="1144986" cy="307777"/>
              <a:chOff x="2874410" y="1117056"/>
              <a:chExt cx="323689" cy="307777"/>
            </a:xfrm>
          </p:grpSpPr>
          <p:sp>
            <p:nvSpPr>
              <p:cNvPr id="66" name="Прямоугольник 65"/>
              <p:cNvSpPr/>
              <p:nvPr/>
            </p:nvSpPr>
            <p:spPr>
              <a:xfrm>
                <a:off x="2874410" y="1186359"/>
                <a:ext cx="122167" cy="23532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7" name="Text Placeholder 3"/>
              <p:cNvSpPr txBox="1">
                <a:spLocks/>
              </p:cNvSpPr>
              <p:nvPr/>
            </p:nvSpPr>
            <p:spPr>
              <a:xfrm>
                <a:off x="2909465" y="1117056"/>
                <a:ext cx="288634" cy="30777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>
                  <a:lnSpc>
                    <a:spcPts val="2400"/>
                  </a:lnSpc>
                  <a:spcBef>
                    <a:spcPts val="600"/>
                  </a:spcBef>
                </a:pPr>
                <a:r>
                  <a:rPr lang="ru-RU" sz="1000" b="1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27%</a:t>
                </a:r>
                <a:endParaRPr lang="ru-RU" sz="100" b="1" dirty="0">
                  <a:solidFill>
                    <a:srgbClr val="137C5B"/>
                  </a:solidFill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70" name="Группа 69"/>
            <p:cNvGrpSpPr/>
            <p:nvPr/>
          </p:nvGrpSpPr>
          <p:grpSpPr>
            <a:xfrm>
              <a:off x="2871442" y="3217251"/>
              <a:ext cx="1918044" cy="307777"/>
              <a:chOff x="2873404" y="1362291"/>
              <a:chExt cx="1906081" cy="307777"/>
            </a:xfrm>
          </p:grpSpPr>
          <p:sp>
            <p:nvSpPr>
              <p:cNvPr id="71" name="Прямоугольник 70"/>
              <p:cNvSpPr/>
              <p:nvPr/>
            </p:nvSpPr>
            <p:spPr>
              <a:xfrm>
                <a:off x="2873404" y="1435099"/>
                <a:ext cx="1906081" cy="2340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2" name="Text Placeholder 3"/>
              <p:cNvSpPr txBox="1">
                <a:spLocks/>
              </p:cNvSpPr>
              <p:nvPr/>
            </p:nvSpPr>
            <p:spPr>
              <a:xfrm>
                <a:off x="3721039" y="1362291"/>
                <a:ext cx="288634" cy="30777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>
                  <a:lnSpc>
                    <a:spcPts val="2400"/>
                  </a:lnSpc>
                  <a:spcBef>
                    <a:spcPts val="600"/>
                  </a:spcBef>
                </a:pPr>
                <a:r>
                  <a:rPr lang="ru-RU" sz="1000" b="1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23%</a:t>
                </a:r>
                <a:endParaRPr lang="ru-RU" sz="100" b="1" dirty="0">
                  <a:solidFill>
                    <a:srgbClr val="137C5B"/>
                  </a:solidFill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73" name="Группа 72"/>
            <p:cNvGrpSpPr/>
            <p:nvPr/>
          </p:nvGrpSpPr>
          <p:grpSpPr>
            <a:xfrm>
              <a:off x="2869849" y="2974026"/>
              <a:ext cx="1755058" cy="307777"/>
              <a:chOff x="2874410" y="1119066"/>
              <a:chExt cx="496157" cy="307777"/>
            </a:xfrm>
          </p:grpSpPr>
          <p:sp>
            <p:nvSpPr>
              <p:cNvPr id="74" name="Прямоугольник 73"/>
              <p:cNvSpPr/>
              <p:nvPr/>
            </p:nvSpPr>
            <p:spPr>
              <a:xfrm>
                <a:off x="2874410" y="1186915"/>
                <a:ext cx="496157" cy="2340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5" name="Text Placeholder 3"/>
              <p:cNvSpPr txBox="1">
                <a:spLocks/>
              </p:cNvSpPr>
              <p:nvPr/>
            </p:nvSpPr>
            <p:spPr>
              <a:xfrm>
                <a:off x="3116344" y="1119066"/>
                <a:ext cx="113819" cy="30777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>
                  <a:lnSpc>
                    <a:spcPts val="2400"/>
                  </a:lnSpc>
                  <a:spcBef>
                    <a:spcPts val="600"/>
                  </a:spcBef>
                </a:pPr>
                <a:r>
                  <a:rPr lang="ru-RU" sz="1000" b="1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31%</a:t>
                </a:r>
                <a:endParaRPr lang="ru-RU" sz="100" b="1" dirty="0">
                  <a:solidFill>
                    <a:srgbClr val="137C5B"/>
                  </a:solidFill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76" name="Прямоугольник 75"/>
            <p:cNvSpPr/>
            <p:nvPr/>
          </p:nvSpPr>
          <p:spPr>
            <a:xfrm>
              <a:off x="2876205" y="1257498"/>
              <a:ext cx="786134" cy="609845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/>
            <a:p>
              <a:pPr algn="ctr">
                <a:lnSpc>
                  <a:spcPct val="80000"/>
                </a:lnSpc>
                <a:spcBef>
                  <a:spcPts val="600"/>
                </a:spcBef>
              </a:pPr>
              <a:r>
                <a:rPr lang="ru-RU" sz="1000" b="1" dirty="0" smtClean="0">
                  <a:solidFill>
                    <a:srgbClr val="FFDC6D"/>
                  </a:solidFill>
                  <a:latin typeface="Arial Narrow" panose="020B0606020202030204" pitchFamily="34" charset="0"/>
                </a:rPr>
                <a:t>37 ед.</a:t>
              </a:r>
              <a:endParaRPr lang="ru-RU" sz="1000" b="1" dirty="0">
                <a:solidFill>
                  <a:srgbClr val="FFDC6D"/>
                </a:solidFill>
                <a:latin typeface="Arial Narrow" panose="020B0606020202030204" pitchFamily="34" charset="0"/>
              </a:endParaRPr>
            </a:p>
          </p:txBody>
        </p:sp>
        <p:grpSp>
          <p:nvGrpSpPr>
            <p:cNvPr id="85" name="Группа 84"/>
            <p:cNvGrpSpPr/>
            <p:nvPr/>
          </p:nvGrpSpPr>
          <p:grpSpPr>
            <a:xfrm>
              <a:off x="2871444" y="3832781"/>
              <a:ext cx="384933" cy="307777"/>
              <a:chOff x="2873404" y="1362291"/>
              <a:chExt cx="382532" cy="307777"/>
            </a:xfrm>
          </p:grpSpPr>
          <p:sp>
            <p:nvSpPr>
              <p:cNvPr id="86" name="Прямоугольник 85"/>
              <p:cNvSpPr/>
              <p:nvPr/>
            </p:nvSpPr>
            <p:spPr>
              <a:xfrm>
                <a:off x="2873404" y="1438275"/>
                <a:ext cx="377798" cy="2317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7" name="Text Placeholder 3"/>
              <p:cNvSpPr txBox="1">
                <a:spLocks/>
              </p:cNvSpPr>
              <p:nvPr/>
            </p:nvSpPr>
            <p:spPr>
              <a:xfrm>
                <a:off x="2967302" y="1362291"/>
                <a:ext cx="288634" cy="30777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>
                  <a:lnSpc>
                    <a:spcPts val="2400"/>
                  </a:lnSpc>
                  <a:spcBef>
                    <a:spcPts val="600"/>
                  </a:spcBef>
                </a:pPr>
                <a:r>
                  <a:rPr lang="en-US" sz="1000" b="1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32</a:t>
                </a:r>
                <a:r>
                  <a:rPr lang="ru-RU" sz="1000" b="1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%</a:t>
                </a:r>
                <a:endParaRPr lang="ru-RU" sz="100" b="1" dirty="0">
                  <a:solidFill>
                    <a:srgbClr val="137C5B"/>
                  </a:solidFill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88" name="Группа 87"/>
            <p:cNvGrpSpPr/>
            <p:nvPr/>
          </p:nvGrpSpPr>
          <p:grpSpPr>
            <a:xfrm>
              <a:off x="2869832" y="3587546"/>
              <a:ext cx="432148" cy="307777"/>
              <a:chOff x="2874410" y="1117056"/>
              <a:chExt cx="122169" cy="307777"/>
            </a:xfrm>
          </p:grpSpPr>
          <p:sp>
            <p:nvSpPr>
              <p:cNvPr id="89" name="Прямоугольник 88"/>
              <p:cNvSpPr/>
              <p:nvPr/>
            </p:nvSpPr>
            <p:spPr>
              <a:xfrm>
                <a:off x="2874410" y="1188899"/>
                <a:ext cx="97037" cy="23532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0" name="Text Placeholder 3"/>
              <p:cNvSpPr txBox="1">
                <a:spLocks/>
              </p:cNvSpPr>
              <p:nvPr/>
            </p:nvSpPr>
            <p:spPr>
              <a:xfrm>
                <a:off x="2897215" y="1117056"/>
                <a:ext cx="99364" cy="30777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>
                  <a:lnSpc>
                    <a:spcPts val="2400"/>
                  </a:lnSpc>
                  <a:spcBef>
                    <a:spcPts val="600"/>
                  </a:spcBef>
                </a:pPr>
                <a:r>
                  <a:rPr lang="en-US" sz="1000" b="1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41</a:t>
                </a:r>
                <a:r>
                  <a:rPr lang="ru-RU" sz="1000" b="1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%</a:t>
                </a:r>
                <a:endParaRPr lang="ru-RU" sz="100" b="1" dirty="0">
                  <a:solidFill>
                    <a:srgbClr val="137C5B"/>
                  </a:solidFill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93" name="Группа 92"/>
            <p:cNvGrpSpPr/>
            <p:nvPr/>
          </p:nvGrpSpPr>
          <p:grpSpPr>
            <a:xfrm>
              <a:off x="2871446" y="4447813"/>
              <a:ext cx="1040653" cy="310398"/>
              <a:chOff x="2873404" y="1359670"/>
              <a:chExt cx="429119" cy="310398"/>
            </a:xfrm>
          </p:grpSpPr>
          <p:sp>
            <p:nvSpPr>
              <p:cNvPr id="94" name="Прямоугольник 93"/>
              <p:cNvSpPr/>
              <p:nvPr/>
            </p:nvSpPr>
            <p:spPr>
              <a:xfrm>
                <a:off x="2873404" y="1438275"/>
                <a:ext cx="377798" cy="2317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5" name="Text Placeholder 3"/>
              <p:cNvSpPr txBox="1">
                <a:spLocks/>
              </p:cNvSpPr>
              <p:nvPr/>
            </p:nvSpPr>
            <p:spPr>
              <a:xfrm>
                <a:off x="3013889" y="1359670"/>
                <a:ext cx="288634" cy="30777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>
                  <a:lnSpc>
                    <a:spcPts val="2400"/>
                  </a:lnSpc>
                  <a:spcBef>
                    <a:spcPts val="600"/>
                  </a:spcBef>
                </a:pPr>
                <a:r>
                  <a:rPr lang="en-US" sz="1000" b="1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15</a:t>
                </a:r>
                <a:r>
                  <a:rPr lang="ru-RU" sz="1000" b="1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%</a:t>
                </a:r>
                <a:endParaRPr lang="ru-RU" sz="100" b="1" dirty="0">
                  <a:solidFill>
                    <a:srgbClr val="137C5B"/>
                  </a:solidFill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96" name="Группа 95"/>
            <p:cNvGrpSpPr/>
            <p:nvPr/>
          </p:nvGrpSpPr>
          <p:grpSpPr>
            <a:xfrm>
              <a:off x="2869848" y="4204709"/>
              <a:ext cx="1419576" cy="307777"/>
              <a:chOff x="2874410" y="1116566"/>
              <a:chExt cx="401316" cy="307777"/>
            </a:xfrm>
          </p:grpSpPr>
          <p:sp>
            <p:nvSpPr>
              <p:cNvPr id="97" name="Прямоугольник 96"/>
              <p:cNvSpPr/>
              <p:nvPr/>
            </p:nvSpPr>
            <p:spPr>
              <a:xfrm>
                <a:off x="2874410" y="1188899"/>
                <a:ext cx="401316" cy="23532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8" name="Text Placeholder 3"/>
              <p:cNvSpPr txBox="1">
                <a:spLocks/>
              </p:cNvSpPr>
              <p:nvPr/>
            </p:nvSpPr>
            <p:spPr>
              <a:xfrm>
                <a:off x="2971175" y="1116566"/>
                <a:ext cx="96313" cy="30777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>
                  <a:lnSpc>
                    <a:spcPts val="2400"/>
                  </a:lnSpc>
                  <a:spcBef>
                    <a:spcPts val="600"/>
                  </a:spcBef>
                </a:pPr>
                <a:r>
                  <a:rPr lang="en-US" sz="1000" b="1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25</a:t>
                </a:r>
                <a:r>
                  <a:rPr lang="ru-RU" sz="1000" b="1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%</a:t>
                </a:r>
                <a:endParaRPr lang="ru-RU" sz="100" b="1" dirty="0">
                  <a:solidFill>
                    <a:srgbClr val="137C5B"/>
                  </a:solidFill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101" name="Группа 100"/>
            <p:cNvGrpSpPr/>
            <p:nvPr/>
          </p:nvGrpSpPr>
          <p:grpSpPr>
            <a:xfrm>
              <a:off x="2871445" y="5070109"/>
              <a:ext cx="330239" cy="307777"/>
              <a:chOff x="2873404" y="1362291"/>
              <a:chExt cx="328179" cy="307777"/>
            </a:xfrm>
          </p:grpSpPr>
          <p:sp>
            <p:nvSpPr>
              <p:cNvPr id="102" name="Прямоугольник 101"/>
              <p:cNvSpPr/>
              <p:nvPr/>
            </p:nvSpPr>
            <p:spPr>
              <a:xfrm>
                <a:off x="2873404" y="1438275"/>
                <a:ext cx="308362" cy="2317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3" name="Text Placeholder 3"/>
              <p:cNvSpPr txBox="1">
                <a:spLocks/>
              </p:cNvSpPr>
              <p:nvPr/>
            </p:nvSpPr>
            <p:spPr>
              <a:xfrm>
                <a:off x="2912949" y="1362291"/>
                <a:ext cx="288634" cy="30777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>
                  <a:lnSpc>
                    <a:spcPts val="2400"/>
                  </a:lnSpc>
                  <a:spcBef>
                    <a:spcPts val="600"/>
                  </a:spcBef>
                </a:pPr>
                <a:r>
                  <a:rPr lang="en-US" sz="1000" b="1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22</a:t>
                </a:r>
                <a:r>
                  <a:rPr lang="ru-RU" sz="1000" b="1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%</a:t>
                </a:r>
                <a:endParaRPr lang="ru-RU" sz="100" b="1" dirty="0">
                  <a:solidFill>
                    <a:srgbClr val="137C5B"/>
                  </a:solidFill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104" name="Группа 103"/>
            <p:cNvGrpSpPr/>
            <p:nvPr/>
          </p:nvGrpSpPr>
          <p:grpSpPr>
            <a:xfrm>
              <a:off x="2869854" y="4824874"/>
              <a:ext cx="404229" cy="307777"/>
              <a:chOff x="2874410" y="1117056"/>
              <a:chExt cx="114276" cy="307777"/>
            </a:xfrm>
          </p:grpSpPr>
          <p:sp>
            <p:nvSpPr>
              <p:cNvPr id="105" name="Прямоугольник 104"/>
              <p:cNvSpPr/>
              <p:nvPr/>
            </p:nvSpPr>
            <p:spPr>
              <a:xfrm>
                <a:off x="2874410" y="1188899"/>
                <a:ext cx="103026" cy="23532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6" name="Text Placeholder 3"/>
              <p:cNvSpPr txBox="1">
                <a:spLocks/>
              </p:cNvSpPr>
              <p:nvPr/>
            </p:nvSpPr>
            <p:spPr>
              <a:xfrm>
                <a:off x="2897218" y="1117056"/>
                <a:ext cx="91468" cy="30777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>
                  <a:lnSpc>
                    <a:spcPts val="2400"/>
                  </a:lnSpc>
                  <a:spcBef>
                    <a:spcPts val="600"/>
                  </a:spcBef>
                </a:pPr>
                <a:r>
                  <a:rPr lang="en-US" sz="1000" b="1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24</a:t>
                </a:r>
                <a:r>
                  <a:rPr lang="ru-RU" sz="1000" b="1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%</a:t>
                </a:r>
                <a:endParaRPr lang="ru-RU" sz="100" b="1" dirty="0">
                  <a:solidFill>
                    <a:srgbClr val="137C5B"/>
                  </a:solidFill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109" name="Группа 108"/>
            <p:cNvGrpSpPr/>
            <p:nvPr/>
          </p:nvGrpSpPr>
          <p:grpSpPr>
            <a:xfrm>
              <a:off x="2871446" y="5683604"/>
              <a:ext cx="1417978" cy="310398"/>
              <a:chOff x="2873404" y="1359670"/>
              <a:chExt cx="584711" cy="310398"/>
            </a:xfrm>
          </p:grpSpPr>
          <p:sp>
            <p:nvSpPr>
              <p:cNvPr id="110" name="Прямоугольник 109"/>
              <p:cNvSpPr/>
              <p:nvPr/>
            </p:nvSpPr>
            <p:spPr>
              <a:xfrm>
                <a:off x="2873404" y="1438275"/>
                <a:ext cx="584711" cy="23179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1" name="Text Placeholder 3"/>
              <p:cNvSpPr txBox="1">
                <a:spLocks/>
              </p:cNvSpPr>
              <p:nvPr/>
            </p:nvSpPr>
            <p:spPr>
              <a:xfrm>
                <a:off x="3013889" y="1359670"/>
                <a:ext cx="288634" cy="30777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>
                  <a:lnSpc>
                    <a:spcPts val="2400"/>
                  </a:lnSpc>
                  <a:spcBef>
                    <a:spcPts val="600"/>
                  </a:spcBef>
                </a:pPr>
                <a:r>
                  <a:rPr lang="en-US" sz="1000" b="1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2</a:t>
                </a:r>
                <a:r>
                  <a:rPr lang="en-US" sz="1000" b="1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5</a:t>
                </a:r>
                <a:r>
                  <a:rPr lang="ru-RU" sz="1000" b="1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%</a:t>
                </a:r>
                <a:endParaRPr lang="ru-RU" sz="100" b="1" dirty="0">
                  <a:solidFill>
                    <a:srgbClr val="137C5B"/>
                  </a:solidFill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112" name="Группа 111"/>
            <p:cNvGrpSpPr/>
            <p:nvPr/>
          </p:nvGrpSpPr>
          <p:grpSpPr>
            <a:xfrm>
              <a:off x="2869851" y="5440500"/>
              <a:ext cx="1118796" cy="307777"/>
              <a:chOff x="2874410" y="1116566"/>
              <a:chExt cx="316285" cy="307777"/>
            </a:xfrm>
          </p:grpSpPr>
          <p:sp>
            <p:nvSpPr>
              <p:cNvPr id="113" name="Прямоугольник 112"/>
              <p:cNvSpPr/>
              <p:nvPr/>
            </p:nvSpPr>
            <p:spPr>
              <a:xfrm>
                <a:off x="2874410" y="1188899"/>
                <a:ext cx="316285" cy="23532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4" name="Text Placeholder 3"/>
              <p:cNvSpPr txBox="1">
                <a:spLocks/>
              </p:cNvSpPr>
              <p:nvPr/>
            </p:nvSpPr>
            <p:spPr>
              <a:xfrm>
                <a:off x="2971175" y="1116566"/>
                <a:ext cx="127272" cy="30777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>
                  <a:lnSpc>
                    <a:spcPts val="2400"/>
                  </a:lnSpc>
                  <a:spcBef>
                    <a:spcPts val="600"/>
                  </a:spcBef>
                </a:pPr>
                <a:r>
                  <a:rPr lang="en-US" sz="1000" b="1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27</a:t>
                </a:r>
                <a:r>
                  <a:rPr lang="ru-RU" sz="1000" b="1" dirty="0" smtClean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%</a:t>
                </a:r>
                <a:endParaRPr lang="ru-RU" sz="100" b="1" dirty="0">
                  <a:solidFill>
                    <a:srgbClr val="137C5B"/>
                  </a:solidFill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176" name="Скругленный прямоугольник 175"/>
            <p:cNvSpPr/>
            <p:nvPr/>
          </p:nvSpPr>
          <p:spPr>
            <a:xfrm>
              <a:off x="4235712" y="1112622"/>
              <a:ext cx="895912" cy="518362"/>
            </a:xfrm>
            <a:prstGeom prst="roundRect">
              <a:avLst/>
            </a:prstGeom>
            <a:noFill/>
            <a:ln>
              <a:solidFill>
                <a:srgbClr val="FFDC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rgbClr val="C00000"/>
                  </a:solidFill>
                  <a:latin typeface="Arial Narrow" panose="020B0606020202030204" pitchFamily="34" charset="0"/>
                </a:rPr>
                <a:t>-5%</a:t>
              </a:r>
              <a:endParaRPr lang="ru-RU" b="1" dirty="0">
                <a:solidFill>
                  <a:srgbClr val="C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77" name="Скругленный прямоугольник 176"/>
            <p:cNvSpPr/>
            <p:nvPr/>
          </p:nvSpPr>
          <p:spPr>
            <a:xfrm>
              <a:off x="6840501" y="1782907"/>
              <a:ext cx="885954" cy="518362"/>
            </a:xfrm>
            <a:prstGeom prst="roundRect">
              <a:avLst/>
            </a:prstGeom>
            <a:noFill/>
            <a:ln>
              <a:solidFill>
                <a:srgbClr val="FFDC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rgbClr val="C00000"/>
                  </a:solidFill>
                  <a:latin typeface="Arial Narrow" panose="020B0606020202030204" pitchFamily="34" charset="0"/>
                </a:rPr>
                <a:t>-15%</a:t>
              </a:r>
              <a:endParaRPr lang="ru-RU" b="1" dirty="0">
                <a:solidFill>
                  <a:srgbClr val="C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78" name="Скругленный прямоугольник 177"/>
            <p:cNvSpPr/>
            <p:nvPr/>
          </p:nvSpPr>
          <p:spPr>
            <a:xfrm>
              <a:off x="4434648" y="2408653"/>
              <a:ext cx="984612" cy="518362"/>
            </a:xfrm>
            <a:prstGeom prst="roundRect">
              <a:avLst/>
            </a:prstGeom>
            <a:noFill/>
            <a:ln>
              <a:solidFill>
                <a:srgbClr val="FFDC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rgbClr val="C00000"/>
                  </a:solidFill>
                  <a:latin typeface="Arial Narrow" panose="020B0606020202030204" pitchFamily="34" charset="0"/>
                </a:rPr>
                <a:t>-9%</a:t>
              </a:r>
              <a:endParaRPr lang="ru-RU" b="1" dirty="0">
                <a:solidFill>
                  <a:srgbClr val="C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79" name="Скругленный прямоугольник 178"/>
            <p:cNvSpPr/>
            <p:nvPr/>
          </p:nvSpPr>
          <p:spPr>
            <a:xfrm>
              <a:off x="11331564" y="3009816"/>
              <a:ext cx="1023125" cy="518362"/>
            </a:xfrm>
            <a:prstGeom prst="roundRect">
              <a:avLst/>
            </a:prstGeom>
            <a:noFill/>
            <a:ln>
              <a:solidFill>
                <a:srgbClr val="FFDC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rgbClr val="C00000"/>
                  </a:solidFill>
                  <a:latin typeface="Arial Narrow" panose="020B0606020202030204" pitchFamily="34" charset="0"/>
                </a:rPr>
                <a:t>-40%</a:t>
              </a:r>
              <a:endParaRPr lang="ru-RU" b="1" dirty="0">
                <a:solidFill>
                  <a:srgbClr val="C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80" name="Скругленный прямоугольник 179"/>
            <p:cNvSpPr/>
            <p:nvPr/>
          </p:nvSpPr>
          <p:spPr>
            <a:xfrm>
              <a:off x="4289423" y="3633300"/>
              <a:ext cx="918024" cy="518362"/>
            </a:xfrm>
            <a:prstGeom prst="roundRect">
              <a:avLst/>
            </a:prstGeom>
            <a:noFill/>
            <a:ln>
              <a:solidFill>
                <a:srgbClr val="FFDC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rgbClr val="C00000"/>
                  </a:solidFill>
                  <a:latin typeface="Arial Narrow" panose="020B0606020202030204" pitchFamily="34" charset="0"/>
                </a:rPr>
                <a:t>-23%</a:t>
              </a:r>
              <a:endParaRPr lang="ru-RU" b="1" dirty="0">
                <a:solidFill>
                  <a:srgbClr val="C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81" name="Скругленный прямоугольник 180"/>
            <p:cNvSpPr/>
            <p:nvPr/>
          </p:nvSpPr>
          <p:spPr>
            <a:xfrm>
              <a:off x="8417599" y="4249177"/>
              <a:ext cx="882083" cy="518362"/>
            </a:xfrm>
            <a:prstGeom prst="roundRect">
              <a:avLst/>
            </a:prstGeom>
            <a:noFill/>
            <a:ln>
              <a:solidFill>
                <a:srgbClr val="FFDC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rgbClr val="C00000"/>
                  </a:solidFill>
                  <a:latin typeface="Arial Narrow" panose="020B0606020202030204" pitchFamily="34" charset="0"/>
                </a:rPr>
                <a:t>-19%</a:t>
              </a:r>
              <a:endParaRPr lang="ru-RU" b="1" dirty="0">
                <a:solidFill>
                  <a:srgbClr val="C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82" name="Скругленный прямоугольник 181"/>
            <p:cNvSpPr/>
            <p:nvPr/>
          </p:nvSpPr>
          <p:spPr>
            <a:xfrm>
              <a:off x="4261031" y="4872859"/>
              <a:ext cx="982272" cy="518362"/>
            </a:xfrm>
            <a:prstGeom prst="roundRect">
              <a:avLst/>
            </a:prstGeom>
            <a:noFill/>
            <a:ln>
              <a:solidFill>
                <a:srgbClr val="FFDC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rgbClr val="C00000"/>
                  </a:solidFill>
                  <a:latin typeface="Arial Narrow" panose="020B0606020202030204" pitchFamily="34" charset="0"/>
                </a:rPr>
                <a:t>-0,5%</a:t>
              </a:r>
              <a:endParaRPr lang="ru-RU" b="1" dirty="0">
                <a:solidFill>
                  <a:srgbClr val="C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83" name="Скругленный прямоугольник 182"/>
            <p:cNvSpPr/>
            <p:nvPr/>
          </p:nvSpPr>
          <p:spPr>
            <a:xfrm>
              <a:off x="8670836" y="5466740"/>
              <a:ext cx="968649" cy="518362"/>
            </a:xfrm>
            <a:prstGeom prst="roundRect">
              <a:avLst/>
            </a:prstGeom>
            <a:noFill/>
            <a:ln>
              <a:solidFill>
                <a:srgbClr val="FFDC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rgbClr val="C00000"/>
                  </a:solidFill>
                  <a:latin typeface="Arial Narrow" panose="020B0606020202030204" pitchFamily="34" charset="0"/>
                </a:rPr>
                <a:t>-32%</a:t>
              </a:r>
              <a:endParaRPr lang="ru-RU" b="1" dirty="0">
                <a:solidFill>
                  <a:srgbClr val="C00000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6" name="Прямая соединительная линия 5"/>
            <p:cNvCxnSpPr/>
            <p:nvPr/>
          </p:nvCxnSpPr>
          <p:spPr>
            <a:xfrm flipH="1">
              <a:off x="5210922" y="1371803"/>
              <a:ext cx="1592920" cy="0"/>
            </a:xfrm>
            <a:prstGeom prst="line">
              <a:avLst/>
            </a:prstGeom>
            <a:ln w="22225">
              <a:solidFill>
                <a:srgbClr val="C00000"/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8" name="Прямая соединительная линия 167"/>
          <p:cNvCxnSpPr/>
          <p:nvPr/>
        </p:nvCxnSpPr>
        <p:spPr>
          <a:xfrm>
            <a:off x="25675" y="2974026"/>
            <a:ext cx="11927316" cy="0"/>
          </a:xfrm>
          <a:prstGeom prst="line">
            <a:avLst/>
          </a:prstGeom>
          <a:ln w="25400">
            <a:solidFill>
              <a:schemeClr val="tx1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13459" y="206409"/>
            <a:ext cx="1000278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600" b="1" dirty="0" smtClean="0">
                <a:solidFill>
                  <a:srgbClr val="00755A"/>
                </a:solidFill>
                <a:latin typeface="Arial Narrow" panose="020B0606020202030204" pitchFamily="34" charset="0"/>
              </a:rPr>
              <a:t>ПРИОБРЕТЕНИЕ САМОХОДНОЙ СХТ ПО ФО</a:t>
            </a:r>
          </a:p>
        </p:txBody>
      </p:sp>
      <p:sp>
        <p:nvSpPr>
          <p:cNvPr id="154" name="Прямоугольник 153"/>
          <p:cNvSpPr/>
          <p:nvPr/>
        </p:nvSpPr>
        <p:spPr>
          <a:xfrm>
            <a:off x="-140531" y="1126476"/>
            <a:ext cx="2488527" cy="609845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ru-RU" b="1" dirty="0" smtClean="0">
                <a:latin typeface="Arial Narrow" panose="020B0606020202030204" pitchFamily="34" charset="0"/>
              </a:rPr>
              <a:t>Дальневосточный ФО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155" name="Прямоугольник 154"/>
          <p:cNvSpPr/>
          <p:nvPr/>
        </p:nvSpPr>
        <p:spPr>
          <a:xfrm>
            <a:off x="-140531" y="1743208"/>
            <a:ext cx="2488527" cy="609845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ru-RU" b="1" dirty="0" smtClean="0">
                <a:latin typeface="Arial Narrow" panose="020B0606020202030204" pitchFamily="34" charset="0"/>
              </a:rPr>
              <a:t>Сибирский ФО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156" name="Прямоугольник 155"/>
          <p:cNvSpPr/>
          <p:nvPr/>
        </p:nvSpPr>
        <p:spPr>
          <a:xfrm>
            <a:off x="-140531" y="2388997"/>
            <a:ext cx="2488527" cy="609845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ru-RU" b="1" dirty="0" smtClean="0">
                <a:latin typeface="Arial Narrow" panose="020B0606020202030204" pitchFamily="34" charset="0"/>
              </a:rPr>
              <a:t>Уральский ФО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157" name="Прямоугольник 156"/>
          <p:cNvSpPr/>
          <p:nvPr/>
        </p:nvSpPr>
        <p:spPr>
          <a:xfrm>
            <a:off x="-140531" y="2950323"/>
            <a:ext cx="2488527" cy="609845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ru-RU" b="1" dirty="0" smtClean="0">
                <a:latin typeface="Arial Narrow" panose="020B0606020202030204" pitchFamily="34" charset="0"/>
              </a:rPr>
              <a:t>Приволжский ФО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158" name="Прямоугольник 157"/>
          <p:cNvSpPr/>
          <p:nvPr/>
        </p:nvSpPr>
        <p:spPr>
          <a:xfrm>
            <a:off x="-140531" y="3595957"/>
            <a:ext cx="2488527" cy="609845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ru-RU" b="1" dirty="0" smtClean="0">
                <a:latin typeface="Arial Narrow" panose="020B0606020202030204" pitchFamily="34" charset="0"/>
              </a:rPr>
              <a:t>Северо-Кавказский ФО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159" name="Прямоугольник 158"/>
          <p:cNvSpPr/>
          <p:nvPr/>
        </p:nvSpPr>
        <p:spPr>
          <a:xfrm>
            <a:off x="-140531" y="4241134"/>
            <a:ext cx="2488527" cy="609845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ru-RU" b="1" dirty="0" smtClean="0">
                <a:latin typeface="Arial Narrow" panose="020B0606020202030204" pitchFamily="34" charset="0"/>
              </a:rPr>
              <a:t>Южный ФО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160" name="Прямоугольник 159"/>
          <p:cNvSpPr/>
          <p:nvPr/>
        </p:nvSpPr>
        <p:spPr>
          <a:xfrm>
            <a:off x="-140531" y="4828263"/>
            <a:ext cx="2488527" cy="609845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ru-RU" b="1" dirty="0" smtClean="0">
                <a:latin typeface="Arial Narrow" panose="020B0606020202030204" pitchFamily="34" charset="0"/>
              </a:rPr>
              <a:t>Северо-Западный ФО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161" name="Прямоугольник 160"/>
          <p:cNvSpPr/>
          <p:nvPr/>
        </p:nvSpPr>
        <p:spPr>
          <a:xfrm>
            <a:off x="-140531" y="5446508"/>
            <a:ext cx="2488527" cy="609845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ru-RU" b="1" dirty="0" smtClean="0">
                <a:latin typeface="Arial Narrow" panose="020B0606020202030204" pitchFamily="34" charset="0"/>
              </a:rPr>
              <a:t>Центральный ФО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184" name="Прямоугольник 183"/>
          <p:cNvSpPr/>
          <p:nvPr/>
        </p:nvSpPr>
        <p:spPr>
          <a:xfrm>
            <a:off x="3949717" y="854780"/>
            <a:ext cx="1342832" cy="609845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ru-RU" sz="1400" b="1" dirty="0" smtClean="0">
                <a:latin typeface="Arial Narrow" panose="020B0606020202030204" pitchFamily="34" charset="0"/>
              </a:rPr>
              <a:t>Темп прироста приобретения </a:t>
            </a:r>
            <a:endParaRPr lang="ru-RU" sz="1400" b="1" dirty="0">
              <a:latin typeface="Arial Narrow" panose="020B0606020202030204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5675" y="1733380"/>
            <a:ext cx="11927316" cy="0"/>
          </a:xfrm>
          <a:prstGeom prst="line">
            <a:avLst/>
          </a:prstGeom>
          <a:ln w="25400">
            <a:solidFill>
              <a:schemeClr val="tx1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Прямоугольник 130"/>
          <p:cNvSpPr/>
          <p:nvPr/>
        </p:nvSpPr>
        <p:spPr>
          <a:xfrm>
            <a:off x="9970431" y="830428"/>
            <a:ext cx="1151204" cy="609845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ru-RU" b="1" dirty="0" smtClean="0">
                <a:latin typeface="Arial Narrow" panose="020B0606020202030204" pitchFamily="34" charset="0"/>
              </a:rPr>
              <a:t>2021</a:t>
            </a:r>
            <a:r>
              <a:rPr lang="en-US" b="1" dirty="0" smtClean="0">
                <a:latin typeface="Arial Narrow" panose="020B0606020202030204" pitchFamily="34" charset="0"/>
              </a:rPr>
              <a:t> </a:t>
            </a:r>
            <a:r>
              <a:rPr lang="ru-RU" b="1" dirty="0" smtClean="0">
                <a:latin typeface="Arial Narrow" panose="020B0606020202030204" pitchFamily="34" charset="0"/>
              </a:rPr>
              <a:t>г.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132" name="Прямоугольник 131"/>
          <p:cNvSpPr/>
          <p:nvPr/>
        </p:nvSpPr>
        <p:spPr>
          <a:xfrm>
            <a:off x="10426807" y="839586"/>
            <a:ext cx="2488527" cy="609845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ru-RU" b="1" dirty="0" smtClean="0">
                <a:latin typeface="Arial Narrow" panose="020B0606020202030204" pitchFamily="34" charset="0"/>
              </a:rPr>
              <a:t>2022 г.</a:t>
            </a:r>
            <a:endParaRPr lang="ru-RU" b="1" dirty="0">
              <a:latin typeface="Arial Narrow" panose="020B0606020202030204" pitchFamily="34" charset="0"/>
            </a:endParaRPr>
          </a:p>
        </p:txBody>
      </p:sp>
      <p:cxnSp>
        <p:nvCxnSpPr>
          <p:cNvPr id="167" name="Прямая соединительная линия 166"/>
          <p:cNvCxnSpPr/>
          <p:nvPr/>
        </p:nvCxnSpPr>
        <p:spPr>
          <a:xfrm>
            <a:off x="25675" y="2353053"/>
            <a:ext cx="11927316" cy="0"/>
          </a:xfrm>
          <a:prstGeom prst="line">
            <a:avLst/>
          </a:prstGeom>
          <a:ln w="25400">
            <a:solidFill>
              <a:schemeClr val="tx1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Прямая соединительная линия 168"/>
          <p:cNvCxnSpPr/>
          <p:nvPr/>
        </p:nvCxnSpPr>
        <p:spPr>
          <a:xfrm>
            <a:off x="25675" y="3595957"/>
            <a:ext cx="11927316" cy="0"/>
          </a:xfrm>
          <a:prstGeom prst="line">
            <a:avLst/>
          </a:prstGeom>
          <a:ln w="25400">
            <a:solidFill>
              <a:schemeClr val="tx1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Прямая соединительная линия 169"/>
          <p:cNvCxnSpPr/>
          <p:nvPr/>
        </p:nvCxnSpPr>
        <p:spPr>
          <a:xfrm>
            <a:off x="25675" y="4204709"/>
            <a:ext cx="11927316" cy="0"/>
          </a:xfrm>
          <a:prstGeom prst="line">
            <a:avLst/>
          </a:prstGeom>
          <a:ln w="25400">
            <a:solidFill>
              <a:schemeClr val="tx1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Прямая соединительная линия 170"/>
          <p:cNvCxnSpPr/>
          <p:nvPr/>
        </p:nvCxnSpPr>
        <p:spPr>
          <a:xfrm>
            <a:off x="25675" y="4835060"/>
            <a:ext cx="11927316" cy="0"/>
          </a:xfrm>
          <a:prstGeom prst="line">
            <a:avLst/>
          </a:prstGeom>
          <a:ln w="25400">
            <a:solidFill>
              <a:schemeClr val="tx1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Прямая соединительная линия 171"/>
          <p:cNvCxnSpPr/>
          <p:nvPr/>
        </p:nvCxnSpPr>
        <p:spPr>
          <a:xfrm>
            <a:off x="25675" y="5436299"/>
            <a:ext cx="11927316" cy="0"/>
          </a:xfrm>
          <a:prstGeom prst="line">
            <a:avLst/>
          </a:prstGeom>
          <a:ln w="25400">
            <a:solidFill>
              <a:schemeClr val="tx1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1040177" y="1206417"/>
            <a:ext cx="0" cy="5076000"/>
          </a:xfrm>
          <a:prstGeom prst="line">
            <a:avLst/>
          </a:prstGeom>
          <a:ln w="25400">
            <a:solidFill>
              <a:schemeClr val="tx1"/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Text Placeholder 3"/>
          <p:cNvSpPr txBox="1">
            <a:spLocks/>
          </p:cNvSpPr>
          <p:nvPr/>
        </p:nvSpPr>
        <p:spPr>
          <a:xfrm>
            <a:off x="11386399" y="1341551"/>
            <a:ext cx="679369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ts val="2400"/>
              </a:lnSpc>
              <a:spcBef>
                <a:spcPts val="600"/>
              </a:spcBef>
            </a:pPr>
            <a:r>
              <a:rPr lang="ru-RU" sz="2000" b="1" dirty="0" smtClean="0">
                <a:solidFill>
                  <a:srgbClr val="007E60"/>
                </a:solidFill>
                <a:latin typeface="Arial Narrow" panose="020B0606020202030204" pitchFamily="34" charset="0"/>
              </a:rPr>
              <a:t>7%</a:t>
            </a:r>
            <a:endParaRPr lang="ru-RU" sz="800" b="1" dirty="0">
              <a:solidFill>
                <a:srgbClr val="007E60"/>
              </a:solidFill>
              <a:latin typeface="Arial Narrow" panose="020B0606020202030204" pitchFamily="34" charset="0"/>
            </a:endParaRPr>
          </a:p>
        </p:txBody>
      </p:sp>
      <p:sp>
        <p:nvSpPr>
          <p:cNvPr id="174" name="Text Placeholder 3"/>
          <p:cNvSpPr txBox="1">
            <a:spLocks/>
          </p:cNvSpPr>
          <p:nvPr/>
        </p:nvSpPr>
        <p:spPr>
          <a:xfrm>
            <a:off x="10300355" y="1341551"/>
            <a:ext cx="679369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ts val="2400"/>
              </a:lnSpc>
              <a:spcBef>
                <a:spcPts val="600"/>
              </a:spcBef>
            </a:pPr>
            <a:r>
              <a:rPr lang="ru-RU" sz="2000" b="1" dirty="0">
                <a:solidFill>
                  <a:srgbClr val="007E60"/>
                </a:solidFill>
                <a:latin typeface="Arial Narrow" panose="020B0606020202030204" pitchFamily="34" charset="0"/>
              </a:rPr>
              <a:t>6</a:t>
            </a:r>
            <a:r>
              <a:rPr lang="ru-RU" sz="2000" b="1" dirty="0" smtClean="0">
                <a:solidFill>
                  <a:srgbClr val="007E60"/>
                </a:solidFill>
                <a:latin typeface="Arial Narrow" panose="020B0606020202030204" pitchFamily="34" charset="0"/>
              </a:rPr>
              <a:t>%</a:t>
            </a:r>
            <a:endParaRPr lang="ru-RU" sz="800" b="1" dirty="0">
              <a:solidFill>
                <a:srgbClr val="007E60"/>
              </a:solidFill>
              <a:latin typeface="Arial Narrow" panose="020B0606020202030204" pitchFamily="34" charset="0"/>
            </a:endParaRPr>
          </a:p>
        </p:txBody>
      </p:sp>
      <p:sp>
        <p:nvSpPr>
          <p:cNvPr id="185" name="Text Placeholder 3"/>
          <p:cNvSpPr txBox="1">
            <a:spLocks/>
          </p:cNvSpPr>
          <p:nvPr/>
        </p:nvSpPr>
        <p:spPr>
          <a:xfrm>
            <a:off x="11386399" y="1898982"/>
            <a:ext cx="679369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ts val="2400"/>
              </a:lnSpc>
              <a:spcBef>
                <a:spcPts val="600"/>
              </a:spcBef>
            </a:pPr>
            <a:r>
              <a:rPr lang="ru-RU" sz="2000" b="1" dirty="0" smtClean="0">
                <a:solidFill>
                  <a:srgbClr val="007E60"/>
                </a:solidFill>
                <a:latin typeface="Arial Narrow" panose="020B0606020202030204" pitchFamily="34" charset="0"/>
              </a:rPr>
              <a:t>14%</a:t>
            </a:r>
            <a:endParaRPr lang="ru-RU" sz="800" b="1" dirty="0">
              <a:solidFill>
                <a:srgbClr val="007E60"/>
              </a:solidFill>
              <a:latin typeface="Arial Narrow" panose="020B0606020202030204" pitchFamily="34" charset="0"/>
            </a:endParaRPr>
          </a:p>
        </p:txBody>
      </p:sp>
      <p:sp>
        <p:nvSpPr>
          <p:cNvPr id="186" name="Text Placeholder 3"/>
          <p:cNvSpPr txBox="1">
            <a:spLocks/>
          </p:cNvSpPr>
          <p:nvPr/>
        </p:nvSpPr>
        <p:spPr>
          <a:xfrm>
            <a:off x="10300355" y="1898982"/>
            <a:ext cx="679369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ts val="2400"/>
              </a:lnSpc>
              <a:spcBef>
                <a:spcPts val="600"/>
              </a:spcBef>
            </a:pPr>
            <a:r>
              <a:rPr lang="ru-RU" sz="2000" b="1" dirty="0" smtClean="0">
                <a:solidFill>
                  <a:srgbClr val="007E60"/>
                </a:solidFill>
                <a:latin typeface="Arial Narrow" panose="020B0606020202030204" pitchFamily="34" charset="0"/>
              </a:rPr>
              <a:t>8%</a:t>
            </a:r>
            <a:endParaRPr lang="ru-RU" sz="800" b="1" dirty="0">
              <a:solidFill>
                <a:srgbClr val="007E60"/>
              </a:solidFill>
              <a:latin typeface="Arial Narrow" panose="020B0606020202030204" pitchFamily="34" charset="0"/>
            </a:endParaRPr>
          </a:p>
        </p:txBody>
      </p:sp>
      <p:sp>
        <p:nvSpPr>
          <p:cNvPr id="187" name="Text Placeholder 3"/>
          <p:cNvSpPr txBox="1">
            <a:spLocks/>
          </p:cNvSpPr>
          <p:nvPr/>
        </p:nvSpPr>
        <p:spPr>
          <a:xfrm>
            <a:off x="11386399" y="2514462"/>
            <a:ext cx="679369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ts val="2400"/>
              </a:lnSpc>
              <a:spcBef>
                <a:spcPts val="600"/>
              </a:spcBef>
            </a:pPr>
            <a:r>
              <a:rPr lang="ru-RU" sz="2000" b="1" dirty="0" smtClean="0">
                <a:solidFill>
                  <a:srgbClr val="007E60"/>
                </a:solidFill>
                <a:latin typeface="Arial Narrow" panose="020B0606020202030204" pitchFamily="34" charset="0"/>
              </a:rPr>
              <a:t>11%</a:t>
            </a:r>
            <a:endParaRPr lang="ru-RU" sz="800" b="1" dirty="0">
              <a:solidFill>
                <a:srgbClr val="007E60"/>
              </a:solidFill>
              <a:latin typeface="Arial Narrow" panose="020B0606020202030204" pitchFamily="34" charset="0"/>
            </a:endParaRPr>
          </a:p>
        </p:txBody>
      </p:sp>
      <p:sp>
        <p:nvSpPr>
          <p:cNvPr id="188" name="Text Placeholder 3"/>
          <p:cNvSpPr txBox="1">
            <a:spLocks/>
          </p:cNvSpPr>
          <p:nvPr/>
        </p:nvSpPr>
        <p:spPr>
          <a:xfrm>
            <a:off x="10300355" y="2514462"/>
            <a:ext cx="679369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ts val="2400"/>
              </a:lnSpc>
              <a:spcBef>
                <a:spcPts val="600"/>
              </a:spcBef>
            </a:pPr>
            <a:r>
              <a:rPr lang="ru-RU" sz="2000" b="1" dirty="0" smtClean="0">
                <a:solidFill>
                  <a:srgbClr val="007E60"/>
                </a:solidFill>
                <a:latin typeface="Arial Narrow" panose="020B0606020202030204" pitchFamily="34" charset="0"/>
              </a:rPr>
              <a:t>10%</a:t>
            </a:r>
            <a:endParaRPr lang="ru-RU" sz="800" b="1" dirty="0">
              <a:solidFill>
                <a:srgbClr val="007E60"/>
              </a:solidFill>
              <a:latin typeface="Arial Narrow" panose="020B0606020202030204" pitchFamily="34" charset="0"/>
            </a:endParaRPr>
          </a:p>
        </p:txBody>
      </p:sp>
      <p:sp>
        <p:nvSpPr>
          <p:cNvPr id="189" name="Text Placeholder 3"/>
          <p:cNvSpPr txBox="1">
            <a:spLocks/>
          </p:cNvSpPr>
          <p:nvPr/>
        </p:nvSpPr>
        <p:spPr>
          <a:xfrm>
            <a:off x="11386399" y="3158563"/>
            <a:ext cx="679369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ts val="2400"/>
              </a:lnSpc>
              <a:spcBef>
                <a:spcPts val="600"/>
              </a:spcBef>
            </a:pPr>
            <a:r>
              <a:rPr lang="ru-RU" sz="2000" b="1" dirty="0" smtClean="0">
                <a:solidFill>
                  <a:srgbClr val="007E60"/>
                </a:solidFill>
                <a:latin typeface="Arial Narrow" panose="020B0606020202030204" pitchFamily="34" charset="0"/>
              </a:rPr>
              <a:t>22%</a:t>
            </a:r>
            <a:endParaRPr lang="ru-RU" sz="800" b="1" dirty="0">
              <a:solidFill>
                <a:srgbClr val="007E60"/>
              </a:solidFill>
              <a:latin typeface="Arial Narrow" panose="020B0606020202030204" pitchFamily="34" charset="0"/>
            </a:endParaRPr>
          </a:p>
        </p:txBody>
      </p:sp>
      <p:sp>
        <p:nvSpPr>
          <p:cNvPr id="190" name="Text Placeholder 3"/>
          <p:cNvSpPr txBox="1">
            <a:spLocks/>
          </p:cNvSpPr>
          <p:nvPr/>
        </p:nvSpPr>
        <p:spPr>
          <a:xfrm>
            <a:off x="10300355" y="3158563"/>
            <a:ext cx="679369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ts val="2400"/>
              </a:lnSpc>
              <a:spcBef>
                <a:spcPts val="600"/>
              </a:spcBef>
            </a:pPr>
            <a:r>
              <a:rPr lang="ru-RU" sz="2000" b="1" dirty="0" smtClean="0">
                <a:solidFill>
                  <a:srgbClr val="007E60"/>
                </a:solidFill>
                <a:latin typeface="Arial Narrow" panose="020B0606020202030204" pitchFamily="34" charset="0"/>
              </a:rPr>
              <a:t>15%</a:t>
            </a:r>
            <a:endParaRPr lang="ru-RU" sz="800" b="1" dirty="0">
              <a:solidFill>
                <a:srgbClr val="007E60"/>
              </a:solidFill>
              <a:latin typeface="Arial Narrow" panose="020B0606020202030204" pitchFamily="34" charset="0"/>
            </a:endParaRPr>
          </a:p>
        </p:txBody>
      </p:sp>
      <p:sp>
        <p:nvSpPr>
          <p:cNvPr id="191" name="Text Placeholder 3"/>
          <p:cNvSpPr txBox="1">
            <a:spLocks/>
          </p:cNvSpPr>
          <p:nvPr/>
        </p:nvSpPr>
        <p:spPr>
          <a:xfrm>
            <a:off x="11386399" y="3764764"/>
            <a:ext cx="679369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ts val="2400"/>
              </a:lnSpc>
              <a:spcBef>
                <a:spcPts val="600"/>
              </a:spcBef>
            </a:pPr>
            <a:r>
              <a:rPr lang="ru-RU" sz="2000" b="1" dirty="0" smtClean="0">
                <a:solidFill>
                  <a:srgbClr val="007E60"/>
                </a:solidFill>
                <a:latin typeface="Arial Narrow" panose="020B0606020202030204" pitchFamily="34" charset="0"/>
              </a:rPr>
              <a:t>29%</a:t>
            </a:r>
            <a:endParaRPr lang="ru-RU" sz="800" b="1" dirty="0">
              <a:solidFill>
                <a:srgbClr val="007E60"/>
              </a:solidFill>
              <a:latin typeface="Arial Narrow" panose="020B0606020202030204" pitchFamily="34" charset="0"/>
            </a:endParaRPr>
          </a:p>
        </p:txBody>
      </p:sp>
      <p:sp>
        <p:nvSpPr>
          <p:cNvPr id="192" name="Text Placeholder 3"/>
          <p:cNvSpPr txBox="1">
            <a:spLocks/>
          </p:cNvSpPr>
          <p:nvPr/>
        </p:nvSpPr>
        <p:spPr>
          <a:xfrm>
            <a:off x="10300355" y="3764764"/>
            <a:ext cx="679369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ts val="2400"/>
              </a:lnSpc>
              <a:spcBef>
                <a:spcPts val="600"/>
              </a:spcBef>
            </a:pPr>
            <a:r>
              <a:rPr lang="ru-RU" sz="2000" b="1" dirty="0" smtClean="0">
                <a:solidFill>
                  <a:srgbClr val="007E60"/>
                </a:solidFill>
                <a:latin typeface="Arial Narrow" panose="020B0606020202030204" pitchFamily="34" charset="0"/>
              </a:rPr>
              <a:t>17%</a:t>
            </a:r>
            <a:endParaRPr lang="ru-RU" sz="800" b="1" dirty="0">
              <a:solidFill>
                <a:srgbClr val="007E60"/>
              </a:solidFill>
              <a:latin typeface="Arial Narrow" panose="020B0606020202030204" pitchFamily="34" charset="0"/>
            </a:endParaRPr>
          </a:p>
        </p:txBody>
      </p:sp>
      <p:sp>
        <p:nvSpPr>
          <p:cNvPr id="193" name="Text Placeholder 3"/>
          <p:cNvSpPr txBox="1">
            <a:spLocks/>
          </p:cNvSpPr>
          <p:nvPr/>
        </p:nvSpPr>
        <p:spPr>
          <a:xfrm>
            <a:off x="11386399" y="4381355"/>
            <a:ext cx="679369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ts val="2400"/>
              </a:lnSpc>
              <a:spcBef>
                <a:spcPts val="600"/>
              </a:spcBef>
            </a:pPr>
            <a:r>
              <a:rPr lang="ru-RU" sz="2000" b="1" dirty="0" smtClean="0">
                <a:solidFill>
                  <a:srgbClr val="007E60"/>
                </a:solidFill>
                <a:latin typeface="Arial Narrow" panose="020B0606020202030204" pitchFamily="34" charset="0"/>
              </a:rPr>
              <a:t>14%</a:t>
            </a:r>
            <a:endParaRPr lang="ru-RU" sz="800" b="1" dirty="0">
              <a:solidFill>
                <a:srgbClr val="007E60"/>
              </a:solidFill>
              <a:latin typeface="Arial Narrow" panose="020B0606020202030204" pitchFamily="34" charset="0"/>
            </a:endParaRPr>
          </a:p>
        </p:txBody>
      </p:sp>
      <p:sp>
        <p:nvSpPr>
          <p:cNvPr id="194" name="Text Placeholder 3"/>
          <p:cNvSpPr txBox="1">
            <a:spLocks/>
          </p:cNvSpPr>
          <p:nvPr/>
        </p:nvSpPr>
        <p:spPr>
          <a:xfrm>
            <a:off x="10300355" y="4381355"/>
            <a:ext cx="679369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ts val="2400"/>
              </a:lnSpc>
              <a:spcBef>
                <a:spcPts val="600"/>
              </a:spcBef>
            </a:pPr>
            <a:r>
              <a:rPr lang="ru-RU" sz="2000" b="1" dirty="0">
                <a:solidFill>
                  <a:srgbClr val="007E60"/>
                </a:solidFill>
                <a:latin typeface="Arial Narrow" panose="020B0606020202030204" pitchFamily="34" charset="0"/>
              </a:rPr>
              <a:t>9</a:t>
            </a:r>
            <a:r>
              <a:rPr lang="ru-RU" sz="2000" b="1" dirty="0" smtClean="0">
                <a:solidFill>
                  <a:srgbClr val="007E60"/>
                </a:solidFill>
                <a:latin typeface="Arial Narrow" panose="020B0606020202030204" pitchFamily="34" charset="0"/>
              </a:rPr>
              <a:t>%</a:t>
            </a:r>
            <a:endParaRPr lang="ru-RU" sz="800" b="1" dirty="0">
              <a:solidFill>
                <a:srgbClr val="007E60"/>
              </a:solidFill>
              <a:latin typeface="Arial Narrow" panose="020B0606020202030204" pitchFamily="34" charset="0"/>
            </a:endParaRPr>
          </a:p>
        </p:txBody>
      </p:sp>
      <p:sp>
        <p:nvSpPr>
          <p:cNvPr id="195" name="Text Placeholder 3"/>
          <p:cNvSpPr txBox="1">
            <a:spLocks/>
          </p:cNvSpPr>
          <p:nvPr/>
        </p:nvSpPr>
        <p:spPr>
          <a:xfrm>
            <a:off x="11386399" y="5027119"/>
            <a:ext cx="679369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ts val="2400"/>
              </a:lnSpc>
              <a:spcBef>
                <a:spcPts val="600"/>
              </a:spcBef>
            </a:pPr>
            <a:r>
              <a:rPr lang="ru-RU" sz="2000" b="1" dirty="0">
                <a:solidFill>
                  <a:srgbClr val="007E60"/>
                </a:solidFill>
                <a:latin typeface="Arial Narrow" panose="020B0606020202030204" pitchFamily="34" charset="0"/>
              </a:rPr>
              <a:t>9</a:t>
            </a:r>
            <a:r>
              <a:rPr lang="ru-RU" sz="2000" b="1" dirty="0" smtClean="0">
                <a:solidFill>
                  <a:srgbClr val="007E60"/>
                </a:solidFill>
                <a:latin typeface="Arial Narrow" panose="020B0606020202030204" pitchFamily="34" charset="0"/>
              </a:rPr>
              <a:t>%</a:t>
            </a:r>
            <a:endParaRPr lang="ru-RU" sz="800" b="1" dirty="0">
              <a:solidFill>
                <a:srgbClr val="007E60"/>
              </a:solidFill>
              <a:latin typeface="Arial Narrow" panose="020B0606020202030204" pitchFamily="34" charset="0"/>
            </a:endParaRPr>
          </a:p>
        </p:txBody>
      </p:sp>
      <p:sp>
        <p:nvSpPr>
          <p:cNvPr id="196" name="Text Placeholder 3"/>
          <p:cNvSpPr txBox="1">
            <a:spLocks/>
          </p:cNvSpPr>
          <p:nvPr/>
        </p:nvSpPr>
        <p:spPr>
          <a:xfrm>
            <a:off x="10300355" y="5027119"/>
            <a:ext cx="679369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ts val="2400"/>
              </a:lnSpc>
              <a:spcBef>
                <a:spcPts val="600"/>
              </a:spcBef>
            </a:pPr>
            <a:r>
              <a:rPr lang="ru-RU" sz="2000" b="1" dirty="0" smtClean="0">
                <a:solidFill>
                  <a:srgbClr val="007E60"/>
                </a:solidFill>
                <a:latin typeface="Arial Narrow" panose="020B0606020202030204" pitchFamily="34" charset="0"/>
              </a:rPr>
              <a:t>11%</a:t>
            </a:r>
            <a:endParaRPr lang="ru-RU" sz="800" b="1" dirty="0">
              <a:solidFill>
                <a:srgbClr val="007E60"/>
              </a:solidFill>
              <a:latin typeface="Arial Narrow" panose="020B0606020202030204" pitchFamily="34" charset="0"/>
            </a:endParaRPr>
          </a:p>
        </p:txBody>
      </p:sp>
      <p:sp>
        <p:nvSpPr>
          <p:cNvPr id="197" name="Text Placeholder 3"/>
          <p:cNvSpPr txBox="1">
            <a:spLocks/>
          </p:cNvSpPr>
          <p:nvPr/>
        </p:nvSpPr>
        <p:spPr>
          <a:xfrm>
            <a:off x="11386399" y="5638544"/>
            <a:ext cx="679369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ts val="2400"/>
              </a:lnSpc>
              <a:spcBef>
                <a:spcPts val="600"/>
              </a:spcBef>
            </a:pPr>
            <a:r>
              <a:rPr lang="ru-RU" sz="2000" b="1" dirty="0" smtClean="0">
                <a:solidFill>
                  <a:srgbClr val="007E60"/>
                </a:solidFill>
                <a:latin typeface="Arial Narrow" panose="020B0606020202030204" pitchFamily="34" charset="0"/>
              </a:rPr>
              <a:t>18%</a:t>
            </a:r>
            <a:endParaRPr lang="ru-RU" sz="800" b="1" dirty="0">
              <a:solidFill>
                <a:srgbClr val="007E60"/>
              </a:solidFill>
              <a:latin typeface="Arial Narrow" panose="020B0606020202030204" pitchFamily="34" charset="0"/>
            </a:endParaRPr>
          </a:p>
        </p:txBody>
      </p:sp>
      <p:sp>
        <p:nvSpPr>
          <p:cNvPr id="198" name="Text Placeholder 3"/>
          <p:cNvSpPr txBox="1">
            <a:spLocks/>
          </p:cNvSpPr>
          <p:nvPr/>
        </p:nvSpPr>
        <p:spPr>
          <a:xfrm>
            <a:off x="10300355" y="5638544"/>
            <a:ext cx="679369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ts val="2400"/>
              </a:lnSpc>
              <a:spcBef>
                <a:spcPts val="600"/>
              </a:spcBef>
            </a:pPr>
            <a:r>
              <a:rPr lang="ru-RU" sz="2000" b="1" dirty="0" smtClean="0">
                <a:solidFill>
                  <a:srgbClr val="007E60"/>
                </a:solidFill>
                <a:latin typeface="Arial Narrow" panose="020B0606020202030204" pitchFamily="34" charset="0"/>
              </a:rPr>
              <a:t>12%</a:t>
            </a:r>
            <a:endParaRPr lang="ru-RU" sz="800" b="1" dirty="0">
              <a:solidFill>
                <a:srgbClr val="007E60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9365268" y="590456"/>
            <a:ext cx="698175" cy="698175"/>
            <a:chOff x="9280063" y="656686"/>
            <a:chExt cx="731198" cy="731198"/>
          </a:xfrm>
        </p:grpSpPr>
        <p:sp>
          <p:nvSpPr>
            <p:cNvPr id="201" name="Овал 200"/>
            <p:cNvSpPr/>
            <p:nvPr/>
          </p:nvSpPr>
          <p:spPr>
            <a:xfrm>
              <a:off x="9280063" y="656686"/>
              <a:ext cx="731198" cy="73119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75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sp>
          <p:nvSpPr>
            <p:cNvPr id="202" name="Полилиния 201"/>
            <p:cNvSpPr>
              <a:spLocks noChangeAspect="1"/>
            </p:cNvSpPr>
            <p:nvPr/>
          </p:nvSpPr>
          <p:spPr>
            <a:xfrm>
              <a:off x="9416625" y="756530"/>
              <a:ext cx="517074" cy="475548"/>
            </a:xfrm>
            <a:custGeom>
              <a:avLst/>
              <a:gdLst>
                <a:gd name="connsiteX0" fmla="*/ 2045301 w 2048476"/>
                <a:gd name="connsiteY0" fmla="*/ 933449 h 1883964"/>
                <a:gd name="connsiteX1" fmla="*/ 2041758 w 2048476"/>
                <a:gd name="connsiteY1" fmla="*/ 954865 h 1883964"/>
                <a:gd name="connsiteX2" fmla="*/ 2048476 w 2048476"/>
                <a:gd name="connsiteY2" fmla="*/ 947964 h 1883964"/>
                <a:gd name="connsiteX3" fmla="*/ 2041487 w 2048476"/>
                <a:gd name="connsiteY3" fmla="*/ 956504 h 1883964"/>
                <a:gd name="connsiteX4" fmla="*/ 2008925 w 2048476"/>
                <a:gd name="connsiteY4" fmla="*/ 1153318 h 1883964"/>
                <a:gd name="connsiteX5" fmla="*/ 1800826 w 2048476"/>
                <a:gd name="connsiteY5" fmla="*/ 1681601 h 1883964"/>
                <a:gd name="connsiteX6" fmla="*/ 1325506 w 2048476"/>
                <a:gd name="connsiteY6" fmla="*/ 1855317 h 1883964"/>
                <a:gd name="connsiteX7" fmla="*/ 1152722 w 2048476"/>
                <a:gd name="connsiteY7" fmla="*/ 1868073 h 1883964"/>
                <a:gd name="connsiteX8" fmla="*/ 1137251 w 2048476"/>
                <a:gd name="connsiteY8" fmla="*/ 1883964 h 1883964"/>
                <a:gd name="connsiteX9" fmla="*/ 1099151 w 2048476"/>
                <a:gd name="connsiteY9" fmla="*/ 1708862 h 1883964"/>
                <a:gd name="connsiteX10" fmla="*/ 1124551 w 2048476"/>
                <a:gd name="connsiteY10" fmla="*/ 1498740 h 1883964"/>
                <a:gd name="connsiteX11" fmla="*/ 1270601 w 2048476"/>
                <a:gd name="connsiteY11" fmla="*/ 1304536 h 1883964"/>
                <a:gd name="connsiteX12" fmla="*/ 1540476 w 2048476"/>
                <a:gd name="connsiteY12" fmla="*/ 1170821 h 1883964"/>
                <a:gd name="connsiteX13" fmla="*/ 1845276 w 2048476"/>
                <a:gd name="connsiteY13" fmla="*/ 1065760 h 1883964"/>
                <a:gd name="connsiteX14" fmla="*/ 1928421 w 2048476"/>
                <a:gd name="connsiteY14" fmla="*/ 1036112 h 1883964"/>
                <a:gd name="connsiteX15" fmla="*/ 1959008 w 2048476"/>
                <a:gd name="connsiteY15" fmla="*/ 1022088 h 1883964"/>
                <a:gd name="connsiteX16" fmla="*/ 3176 w 2048476"/>
                <a:gd name="connsiteY16" fmla="*/ 933449 h 1883964"/>
                <a:gd name="connsiteX17" fmla="*/ 91804 w 2048476"/>
                <a:gd name="connsiteY17" fmla="*/ 1022487 h 1883964"/>
                <a:gd name="connsiteX18" fmla="*/ 122004 w 2048476"/>
                <a:gd name="connsiteY18" fmla="*/ 1036112 h 1883964"/>
                <a:gd name="connsiteX19" fmla="*/ 206500 w 2048476"/>
                <a:gd name="connsiteY19" fmla="*/ 1065760 h 1883964"/>
                <a:gd name="connsiteX20" fmla="*/ 516250 w 2048476"/>
                <a:gd name="connsiteY20" fmla="*/ 1170821 h 1883964"/>
                <a:gd name="connsiteX21" fmla="*/ 790507 w 2048476"/>
                <a:gd name="connsiteY21" fmla="*/ 1304536 h 1883964"/>
                <a:gd name="connsiteX22" fmla="*/ 938929 w 2048476"/>
                <a:gd name="connsiteY22" fmla="*/ 1498740 h 1883964"/>
                <a:gd name="connsiteX23" fmla="*/ 964742 w 2048476"/>
                <a:gd name="connsiteY23" fmla="*/ 1708862 h 1883964"/>
                <a:gd name="connsiteX24" fmla="*/ 951432 w 2048476"/>
                <a:gd name="connsiteY24" fmla="*/ 1799696 h 1883964"/>
                <a:gd name="connsiteX25" fmla="*/ 931439 w 2048476"/>
                <a:gd name="connsiteY25" fmla="*/ 1866001 h 1883964"/>
                <a:gd name="connsiteX26" fmla="*/ 934872 w 2048476"/>
                <a:gd name="connsiteY26" fmla="*/ 1869449 h 1883964"/>
                <a:gd name="connsiteX27" fmla="*/ 930495 w 2048476"/>
                <a:gd name="connsiteY27" fmla="*/ 1869133 h 1883964"/>
                <a:gd name="connsiteX28" fmla="*/ 926023 w 2048476"/>
                <a:gd name="connsiteY28" fmla="*/ 1883964 h 1883964"/>
                <a:gd name="connsiteX29" fmla="*/ 909877 w 2048476"/>
                <a:gd name="connsiteY29" fmla="*/ 1867644 h 1883964"/>
                <a:gd name="connsiteX30" fmla="*/ 739141 w 2048476"/>
                <a:gd name="connsiteY30" fmla="*/ 1855317 h 1883964"/>
                <a:gd name="connsiteX31" fmla="*/ 253143 w 2048476"/>
                <a:gd name="connsiteY31" fmla="*/ 1681601 h 1883964"/>
                <a:gd name="connsiteX32" fmla="*/ 40369 w 2048476"/>
                <a:gd name="connsiteY32" fmla="*/ 1153318 h 1883964"/>
                <a:gd name="connsiteX33" fmla="*/ 7069 w 2048476"/>
                <a:gd name="connsiteY33" fmla="*/ 956464 h 1883964"/>
                <a:gd name="connsiteX34" fmla="*/ 0 w 2048476"/>
                <a:gd name="connsiteY34" fmla="*/ 947964 h 1883964"/>
                <a:gd name="connsiteX35" fmla="*/ 6793 w 2048476"/>
                <a:gd name="connsiteY35" fmla="*/ 954830 h 1883964"/>
                <a:gd name="connsiteX36" fmla="*/ 1023800 w 2048476"/>
                <a:gd name="connsiteY36" fmla="*/ 0 h 1883964"/>
                <a:gd name="connsiteX37" fmla="*/ 1031056 w 2048476"/>
                <a:gd name="connsiteY37" fmla="*/ 10887 h 1883964"/>
                <a:gd name="connsiteX38" fmla="*/ 1038501 w 2048476"/>
                <a:gd name="connsiteY38" fmla="*/ 0 h 1883964"/>
                <a:gd name="connsiteX39" fmla="*/ 1038501 w 2048476"/>
                <a:gd name="connsiteY39" fmla="*/ 22057 h 1883964"/>
                <a:gd name="connsiteX40" fmla="*/ 1160027 w 2048476"/>
                <a:gd name="connsiteY40" fmla="*/ 204391 h 1883964"/>
                <a:gd name="connsiteX41" fmla="*/ 1268275 w 2048476"/>
                <a:gd name="connsiteY41" fmla="*/ 406400 h 1883964"/>
                <a:gd name="connsiteX42" fmla="*/ 1363525 w 2048476"/>
                <a:gd name="connsiteY42" fmla="*/ 800100 h 1883964"/>
                <a:gd name="connsiteX43" fmla="*/ 1284150 w 2048476"/>
                <a:gd name="connsiteY43" fmla="*/ 1149350 h 1883964"/>
                <a:gd name="connsiteX44" fmla="*/ 1099491 w 2048476"/>
                <a:gd name="connsiteY44" fmla="*/ 1330065 h 1883964"/>
                <a:gd name="connsiteX45" fmla="*/ 1038501 w 2048476"/>
                <a:gd name="connsiteY45" fmla="*/ 1371208 h 1883964"/>
                <a:gd name="connsiteX46" fmla="*/ 1038501 w 2048476"/>
                <a:gd name="connsiteY46" fmla="*/ 1381125 h 1883964"/>
                <a:gd name="connsiteX47" fmla="*/ 1031056 w 2048476"/>
                <a:gd name="connsiteY47" fmla="*/ 1376230 h 1883964"/>
                <a:gd name="connsiteX48" fmla="*/ 1023800 w 2048476"/>
                <a:gd name="connsiteY48" fmla="*/ 1381125 h 1883964"/>
                <a:gd name="connsiteX49" fmla="*/ 1023800 w 2048476"/>
                <a:gd name="connsiteY49" fmla="*/ 1371459 h 1883964"/>
                <a:gd name="connsiteX50" fmla="*/ 960845 w 2048476"/>
                <a:gd name="connsiteY50" fmla="*/ 1330065 h 1883964"/>
                <a:gd name="connsiteX51" fmla="*/ 771392 w 2048476"/>
                <a:gd name="connsiteY51" fmla="*/ 1149350 h 1883964"/>
                <a:gd name="connsiteX52" fmla="*/ 689956 w 2048476"/>
                <a:gd name="connsiteY52" fmla="*/ 800100 h 1883964"/>
                <a:gd name="connsiteX53" fmla="*/ 787679 w 2048476"/>
                <a:gd name="connsiteY53" fmla="*/ 406400 h 1883964"/>
                <a:gd name="connsiteX54" fmla="*/ 898737 w 2048476"/>
                <a:gd name="connsiteY54" fmla="*/ 204391 h 1883964"/>
                <a:gd name="connsiteX55" fmla="*/ 1023800 w 2048476"/>
                <a:gd name="connsiteY55" fmla="*/ 21499 h 1883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048476" h="1883964">
                  <a:moveTo>
                    <a:pt x="2045301" y="933449"/>
                  </a:moveTo>
                  <a:lnTo>
                    <a:pt x="2041758" y="954865"/>
                  </a:lnTo>
                  <a:lnTo>
                    <a:pt x="2048476" y="947964"/>
                  </a:lnTo>
                  <a:lnTo>
                    <a:pt x="2041487" y="956504"/>
                  </a:lnTo>
                  <a:lnTo>
                    <a:pt x="2008925" y="1153318"/>
                  </a:lnTo>
                  <a:cubicBezTo>
                    <a:pt x="1969250" y="1368809"/>
                    <a:pt x="1914729" y="1564602"/>
                    <a:pt x="1800826" y="1681601"/>
                  </a:cubicBezTo>
                  <a:cubicBezTo>
                    <a:pt x="1686923" y="1798601"/>
                    <a:pt x="1513637" y="1836808"/>
                    <a:pt x="1325506" y="1855317"/>
                  </a:cubicBezTo>
                  <a:lnTo>
                    <a:pt x="1152722" y="1868073"/>
                  </a:lnTo>
                  <a:lnTo>
                    <a:pt x="1137251" y="1883964"/>
                  </a:lnTo>
                  <a:cubicBezTo>
                    <a:pt x="1119259" y="1828515"/>
                    <a:pt x="1101268" y="1773066"/>
                    <a:pt x="1099151" y="1708862"/>
                  </a:cubicBezTo>
                  <a:cubicBezTo>
                    <a:pt x="1097034" y="1644658"/>
                    <a:pt x="1095976" y="1566127"/>
                    <a:pt x="1124551" y="1498740"/>
                  </a:cubicBezTo>
                  <a:cubicBezTo>
                    <a:pt x="1153126" y="1431352"/>
                    <a:pt x="1201280" y="1359188"/>
                    <a:pt x="1270601" y="1304536"/>
                  </a:cubicBezTo>
                  <a:cubicBezTo>
                    <a:pt x="1339922" y="1249883"/>
                    <a:pt x="1444697" y="1210617"/>
                    <a:pt x="1540476" y="1170821"/>
                  </a:cubicBezTo>
                  <a:cubicBezTo>
                    <a:pt x="1636255" y="1131026"/>
                    <a:pt x="1771722" y="1092290"/>
                    <a:pt x="1845276" y="1065760"/>
                  </a:cubicBezTo>
                  <a:cubicBezTo>
                    <a:pt x="1882053" y="1052495"/>
                    <a:pt x="1907718" y="1043872"/>
                    <a:pt x="1928421" y="1036112"/>
                  </a:cubicBezTo>
                  <a:lnTo>
                    <a:pt x="1959008" y="1022088"/>
                  </a:lnTo>
                  <a:close/>
                  <a:moveTo>
                    <a:pt x="3176" y="933449"/>
                  </a:moveTo>
                  <a:lnTo>
                    <a:pt x="91804" y="1022487"/>
                  </a:lnTo>
                  <a:lnTo>
                    <a:pt x="122004" y="1036112"/>
                  </a:lnTo>
                  <a:cubicBezTo>
                    <a:pt x="143044" y="1043872"/>
                    <a:pt x="169126" y="1052495"/>
                    <a:pt x="206500" y="1065760"/>
                  </a:cubicBezTo>
                  <a:cubicBezTo>
                    <a:pt x="281248" y="1092290"/>
                    <a:pt x="418915" y="1131026"/>
                    <a:pt x="516250" y="1170821"/>
                  </a:cubicBezTo>
                  <a:cubicBezTo>
                    <a:pt x="613584" y="1210617"/>
                    <a:pt x="720061" y="1249883"/>
                    <a:pt x="790507" y="1304536"/>
                  </a:cubicBezTo>
                  <a:cubicBezTo>
                    <a:pt x="860954" y="1359188"/>
                    <a:pt x="909890" y="1431352"/>
                    <a:pt x="938929" y="1498740"/>
                  </a:cubicBezTo>
                  <a:cubicBezTo>
                    <a:pt x="967968" y="1566127"/>
                    <a:pt x="966893" y="1644658"/>
                    <a:pt x="964742" y="1708862"/>
                  </a:cubicBezTo>
                  <a:cubicBezTo>
                    <a:pt x="963666" y="1740964"/>
                    <a:pt x="958557" y="1770877"/>
                    <a:pt x="951432" y="1799696"/>
                  </a:cubicBezTo>
                  <a:lnTo>
                    <a:pt x="931439" y="1866001"/>
                  </a:lnTo>
                  <a:lnTo>
                    <a:pt x="934872" y="1869449"/>
                  </a:lnTo>
                  <a:lnTo>
                    <a:pt x="930495" y="1869133"/>
                  </a:lnTo>
                  <a:lnTo>
                    <a:pt x="926023" y="1883964"/>
                  </a:lnTo>
                  <a:lnTo>
                    <a:pt x="909877" y="1867644"/>
                  </a:lnTo>
                  <a:lnTo>
                    <a:pt x="739141" y="1855317"/>
                  </a:lnTo>
                  <a:cubicBezTo>
                    <a:pt x="546784" y="1836808"/>
                    <a:pt x="369605" y="1798601"/>
                    <a:pt x="253143" y="1681601"/>
                  </a:cubicBezTo>
                  <a:cubicBezTo>
                    <a:pt x="136681" y="1564602"/>
                    <a:pt x="80936" y="1368809"/>
                    <a:pt x="40369" y="1153318"/>
                  </a:cubicBezTo>
                  <a:lnTo>
                    <a:pt x="7069" y="956464"/>
                  </a:lnTo>
                  <a:lnTo>
                    <a:pt x="0" y="947964"/>
                  </a:lnTo>
                  <a:lnTo>
                    <a:pt x="6793" y="954830"/>
                  </a:lnTo>
                  <a:close/>
                  <a:moveTo>
                    <a:pt x="1023800" y="0"/>
                  </a:moveTo>
                  <a:lnTo>
                    <a:pt x="1031056" y="10887"/>
                  </a:lnTo>
                  <a:lnTo>
                    <a:pt x="1038501" y="0"/>
                  </a:lnTo>
                  <a:lnTo>
                    <a:pt x="1038501" y="22057"/>
                  </a:lnTo>
                  <a:lnTo>
                    <a:pt x="1160027" y="204391"/>
                  </a:lnTo>
                  <a:cubicBezTo>
                    <a:pt x="1202328" y="272256"/>
                    <a:pt x="1239965" y="339725"/>
                    <a:pt x="1268275" y="406400"/>
                  </a:cubicBezTo>
                  <a:cubicBezTo>
                    <a:pt x="1324896" y="539750"/>
                    <a:pt x="1360879" y="676275"/>
                    <a:pt x="1363525" y="800100"/>
                  </a:cubicBezTo>
                  <a:cubicBezTo>
                    <a:pt x="1366171" y="923925"/>
                    <a:pt x="1340771" y="1052512"/>
                    <a:pt x="1284150" y="1149350"/>
                  </a:cubicBezTo>
                  <a:cubicBezTo>
                    <a:pt x="1241684" y="1221979"/>
                    <a:pt x="1173769" y="1278087"/>
                    <a:pt x="1099491" y="1330065"/>
                  </a:cubicBezTo>
                  <a:lnTo>
                    <a:pt x="1038501" y="1371208"/>
                  </a:lnTo>
                  <a:lnTo>
                    <a:pt x="1038501" y="1381125"/>
                  </a:lnTo>
                  <a:lnTo>
                    <a:pt x="1031056" y="1376230"/>
                  </a:lnTo>
                  <a:lnTo>
                    <a:pt x="1023800" y="1381125"/>
                  </a:lnTo>
                  <a:lnTo>
                    <a:pt x="1023800" y="1371459"/>
                  </a:lnTo>
                  <a:lnTo>
                    <a:pt x="960845" y="1330065"/>
                  </a:lnTo>
                  <a:cubicBezTo>
                    <a:pt x="884639" y="1278087"/>
                    <a:pt x="814960" y="1221979"/>
                    <a:pt x="771392" y="1149350"/>
                  </a:cubicBezTo>
                  <a:cubicBezTo>
                    <a:pt x="713301" y="1052512"/>
                    <a:pt x="687241" y="923925"/>
                    <a:pt x="689956" y="800100"/>
                  </a:cubicBezTo>
                  <a:cubicBezTo>
                    <a:pt x="692670" y="676275"/>
                    <a:pt x="729588" y="539750"/>
                    <a:pt x="787679" y="406400"/>
                  </a:cubicBezTo>
                  <a:cubicBezTo>
                    <a:pt x="816724" y="339725"/>
                    <a:pt x="855338" y="272256"/>
                    <a:pt x="898737" y="204391"/>
                  </a:cubicBezTo>
                  <a:lnTo>
                    <a:pt x="1023800" y="2149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sz="1600"/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6689459" y="6544524"/>
            <a:ext cx="67733" cy="67733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6742386" y="6436937"/>
            <a:ext cx="11669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7F7F7F"/>
                </a:solidFill>
                <a:latin typeface="Arial Narrow" panose="020B0606020202030204" pitchFamily="34" charset="0"/>
              </a:rPr>
              <a:t>Доля лизинга</a:t>
            </a:r>
            <a:endParaRPr lang="ru-RU" sz="1100" dirty="0">
              <a:solidFill>
                <a:srgbClr val="7F7F7F"/>
              </a:solidFill>
              <a:latin typeface="Arial Narrow" panose="020B0606020202030204" pitchFamily="34" charset="0"/>
            </a:endParaRPr>
          </a:p>
        </p:txBody>
      </p:sp>
      <p:sp>
        <p:nvSpPr>
          <p:cNvPr id="203" name="Номер слайда 3"/>
          <p:cNvSpPr txBox="1">
            <a:spLocks/>
          </p:cNvSpPr>
          <p:nvPr/>
        </p:nvSpPr>
        <p:spPr>
          <a:xfrm>
            <a:off x="9365268" y="651594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latin typeface="Arial Narrow" panose="020B0606020202030204" pitchFamily="34" charset="0"/>
              </a:rPr>
              <a:t>4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35958" y="331331"/>
            <a:ext cx="2534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ДОЛЯ РОСАГРОЛИЗИНГ</a:t>
            </a:r>
            <a:endParaRPr lang="ru-RU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4141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790799384"/>
              </p:ext>
            </p:extLst>
          </p:nvPr>
        </p:nvGraphicFramePr>
        <p:xfrm>
          <a:off x="5235149" y="2235751"/>
          <a:ext cx="6777657" cy="3779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6699220" y="6076458"/>
            <a:ext cx="1594815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100" dirty="0" smtClean="0">
                <a:latin typeface="Arial Narrow" panose="020B0606020202030204" pitchFamily="34" charset="0"/>
              </a:rPr>
              <a:t>Годовой объем </a:t>
            </a:r>
            <a:r>
              <a:rPr lang="ru-RU" sz="1100" dirty="0">
                <a:latin typeface="Arial Narrow" panose="020B0606020202030204" pitchFamily="34" charset="0"/>
              </a:rPr>
              <a:t/>
            </a:r>
            <a:br>
              <a:rPr lang="ru-RU" sz="1100" dirty="0">
                <a:latin typeface="Arial Narrow" panose="020B0606020202030204" pitchFamily="34" charset="0"/>
              </a:rPr>
            </a:br>
            <a:r>
              <a:rPr lang="ru-RU" sz="1100" dirty="0">
                <a:latin typeface="Arial Narrow" panose="020B0606020202030204" pitchFamily="34" charset="0"/>
              </a:rPr>
              <a:t>нового бизнеса сегмента СХТ, млрд руб.</a:t>
            </a:r>
          </a:p>
        </p:txBody>
      </p:sp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497" y="273136"/>
            <a:ext cx="1576819" cy="20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76275" y="273136"/>
            <a:ext cx="8067675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4800" dirty="0">
                <a:solidFill>
                  <a:schemeClr val="bg1"/>
                </a:solidFill>
                <a:latin typeface="Akrobat" panose="00000600000000000000" pitchFamily="50" charset="-52"/>
              </a:rPr>
              <a:t>ПОКАЗАТЕЛИ ДЕЯТЕЛЬНОСТИ</a:t>
            </a:r>
          </a:p>
          <a:p>
            <a:pPr>
              <a:lnSpc>
                <a:spcPct val="80000"/>
              </a:lnSpc>
            </a:pPr>
            <a:r>
              <a:rPr lang="ru-RU" sz="4800" dirty="0">
                <a:solidFill>
                  <a:schemeClr val="bg1"/>
                </a:solidFill>
                <a:latin typeface="Akrobat" panose="00000600000000000000" pitchFamily="50" charset="-52"/>
              </a:rPr>
              <a:t>АО </a:t>
            </a:r>
            <a:r>
              <a:rPr lang="ru-RU" sz="4800" dirty="0">
                <a:solidFill>
                  <a:schemeClr val="bg1"/>
                </a:solidFill>
                <a:latin typeface="Arial Narrow" panose="020B0606020202030204" pitchFamily="34" charset="0"/>
              </a:rPr>
              <a:t>″</a:t>
            </a:r>
            <a:r>
              <a:rPr lang="ru-RU" sz="4800" dirty="0">
                <a:solidFill>
                  <a:schemeClr val="bg1"/>
                </a:solidFill>
                <a:latin typeface="Akrobat" panose="00000600000000000000" pitchFamily="50" charset="-52"/>
              </a:rPr>
              <a:t>РОСАГРОЛИЗИНГ</a:t>
            </a:r>
            <a:r>
              <a:rPr lang="ru-RU" sz="4800" dirty="0">
                <a:solidFill>
                  <a:schemeClr val="bg1"/>
                </a:solidFill>
                <a:latin typeface="Arial Narrow" panose="020B0606020202030204" pitchFamily="34" charset="0"/>
              </a:rPr>
              <a:t>″</a:t>
            </a:r>
            <a:endParaRPr lang="ru-RU" sz="4800" dirty="0">
              <a:solidFill>
                <a:schemeClr val="bg1"/>
              </a:solidFill>
              <a:latin typeface="Akrobat" panose="00000600000000000000" pitchFamily="50" charset="-52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1921043" y="2639199"/>
            <a:ext cx="253223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dirty="0">
                <a:latin typeface="Arial Narrow" panose="020B0606020202030204" pitchFamily="34" charset="0"/>
              </a:rPr>
              <a:t>Доля лизинга СХТ </a:t>
            </a:r>
            <a:endParaRPr lang="ru-RU" dirty="0" smtClean="0">
              <a:latin typeface="Arial Narrow" panose="020B0606020202030204" pitchFamily="34" charset="0"/>
            </a:endParaRPr>
          </a:p>
          <a:p>
            <a:pPr>
              <a:lnSpc>
                <a:spcPct val="80000"/>
              </a:lnSpc>
            </a:pPr>
            <a:r>
              <a:rPr lang="ru-RU" dirty="0" smtClean="0">
                <a:latin typeface="Arial Narrow" panose="020B0606020202030204" pitchFamily="34" charset="0"/>
              </a:rPr>
              <a:t>в </a:t>
            </a:r>
            <a:r>
              <a:rPr lang="ru-RU" dirty="0">
                <a:latin typeface="Arial Narrow" panose="020B0606020202030204" pitchFamily="34" charset="0"/>
              </a:rPr>
              <a:t>общем объеме лизинговых сделок 2022 г. </a:t>
            </a:r>
          </a:p>
        </p:txBody>
      </p:sp>
      <p:sp>
        <p:nvSpPr>
          <p:cNvPr id="74" name="Овал 73"/>
          <p:cNvSpPr/>
          <p:nvPr/>
        </p:nvSpPr>
        <p:spPr>
          <a:xfrm>
            <a:off x="748561" y="1841284"/>
            <a:ext cx="883457" cy="883457"/>
          </a:xfrm>
          <a:prstGeom prst="ellipse">
            <a:avLst/>
          </a:prstGeom>
          <a:solidFill>
            <a:srgbClr val="FFDC6D"/>
          </a:solidFill>
          <a:ln w="22225">
            <a:solidFill>
              <a:srgbClr val="FFDC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8955774" y="6081627"/>
            <a:ext cx="1564656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050" dirty="0" smtClean="0">
                <a:latin typeface="Arial Narrow" panose="020B0606020202030204" pitchFamily="34" charset="0"/>
              </a:rPr>
              <a:t>Полугодовой объем </a:t>
            </a:r>
            <a:r>
              <a:rPr lang="ru-RU" sz="1050" dirty="0">
                <a:latin typeface="Arial Narrow" panose="020B0606020202030204" pitchFamily="34" charset="0"/>
              </a:rPr>
              <a:t/>
            </a:r>
            <a:br>
              <a:rPr lang="ru-RU" sz="1050" dirty="0">
                <a:latin typeface="Arial Narrow" panose="020B0606020202030204" pitchFamily="34" charset="0"/>
              </a:rPr>
            </a:br>
            <a:r>
              <a:rPr lang="ru-RU" sz="1050" dirty="0">
                <a:latin typeface="Arial Narrow" panose="020B0606020202030204" pitchFamily="34" charset="0"/>
              </a:rPr>
              <a:t>нового бизнеса сегмента СХТ, млрд руб.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674910" y="5883360"/>
            <a:ext cx="662361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14</a:t>
            </a:r>
            <a:endParaRPr lang="ru-RU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57" name="Диаграмма 56"/>
          <p:cNvGraphicFramePr/>
          <p:nvPr>
            <p:extLst>
              <p:ext uri="{D42A27DB-BD31-4B8C-83A1-F6EECF244321}">
                <p14:modId xmlns:p14="http://schemas.microsoft.com/office/powerpoint/2010/main" val="423432251"/>
              </p:ext>
            </p:extLst>
          </p:nvPr>
        </p:nvGraphicFramePr>
        <p:xfrm>
          <a:off x="5095875" y="1485914"/>
          <a:ext cx="7000875" cy="1670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58" name="Прямая соединительная линия 57"/>
          <p:cNvCxnSpPr/>
          <p:nvPr/>
        </p:nvCxnSpPr>
        <p:spPr>
          <a:xfrm>
            <a:off x="6044590" y="2760908"/>
            <a:ext cx="0" cy="1656000"/>
          </a:xfrm>
          <a:prstGeom prst="line">
            <a:avLst/>
          </a:prstGeom>
          <a:ln w="15875" cap="rnd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4453277" y="2058900"/>
            <a:ext cx="1326598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1100" dirty="0" smtClean="0">
                <a:latin typeface="Arial Narrow" panose="020B0606020202030204" pitchFamily="34" charset="0"/>
              </a:rPr>
              <a:t>Объем лизингового портфеля сегмента, млрд руб.</a:t>
            </a:r>
            <a:endParaRPr lang="ru-RU" sz="1100" dirty="0">
              <a:latin typeface="Arial Narrow" panose="020B0606020202030204" pitchFamily="34" charset="0"/>
            </a:endParaRPr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 flipH="1">
            <a:off x="4775768" y="2594957"/>
            <a:ext cx="936000" cy="0"/>
          </a:xfrm>
          <a:prstGeom prst="line">
            <a:avLst/>
          </a:prstGeom>
          <a:ln w="12700" cap="rnd">
            <a:solidFill>
              <a:schemeClr val="tx1">
                <a:lumMod val="50000"/>
                <a:lumOff val="50000"/>
              </a:schemeClr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7693093" y="2378626"/>
            <a:ext cx="0" cy="1260000"/>
          </a:xfrm>
          <a:prstGeom prst="line">
            <a:avLst/>
          </a:prstGeom>
          <a:ln w="15875" cap="rnd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9363844" y="2119042"/>
            <a:ext cx="0" cy="648000"/>
          </a:xfrm>
          <a:prstGeom prst="line">
            <a:avLst/>
          </a:prstGeom>
          <a:ln w="15875" cap="rnd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638175" y="166082"/>
            <a:ext cx="10134118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4400" b="1" dirty="0" smtClean="0">
                <a:solidFill>
                  <a:srgbClr val="00755A"/>
                </a:solidFill>
                <a:latin typeface="Arial Narrow" panose="020B0606020202030204" pitchFamily="34" charset="0"/>
              </a:rPr>
              <a:t>АГРОЛИЗИНГ РОССИИ </a:t>
            </a:r>
            <a:br>
              <a:rPr lang="ru-RU" sz="4400" b="1" dirty="0" smtClean="0">
                <a:solidFill>
                  <a:srgbClr val="00755A"/>
                </a:solidFill>
                <a:latin typeface="Arial Narrow" panose="020B0606020202030204" pitchFamily="34" charset="0"/>
              </a:rPr>
            </a:br>
            <a:r>
              <a:rPr lang="ru-RU" sz="4400" b="1" dirty="0" smtClean="0">
                <a:solidFill>
                  <a:srgbClr val="00755A"/>
                </a:solidFill>
                <a:latin typeface="Arial Narrow" panose="020B0606020202030204" pitchFamily="34" charset="0"/>
              </a:rPr>
              <a:t>ДЕМОНСТРИРУЕТ </a:t>
            </a:r>
            <a:r>
              <a:rPr lang="ru-RU" sz="4400" b="1" dirty="0">
                <a:solidFill>
                  <a:srgbClr val="00755A"/>
                </a:solidFill>
                <a:latin typeface="Arial Narrow" panose="020B0606020202030204" pitchFamily="34" charset="0"/>
              </a:rPr>
              <a:t>ЕЖЕГОДНЫЙ </a:t>
            </a:r>
            <a:r>
              <a:rPr lang="ru-RU" sz="4400" b="1" dirty="0" smtClean="0">
                <a:solidFill>
                  <a:srgbClr val="00755A"/>
                </a:solidFill>
                <a:latin typeface="Arial Narrow" panose="020B0606020202030204" pitchFamily="34" charset="0"/>
              </a:rPr>
              <a:t>РОСТ</a:t>
            </a:r>
            <a:endParaRPr lang="ru-RU" sz="4400" b="1" dirty="0">
              <a:solidFill>
                <a:srgbClr val="00755A"/>
              </a:solidFill>
              <a:latin typeface="Arial Narrow" panose="020B060602020203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890709" y="5216819"/>
            <a:ext cx="662361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43</a:t>
            </a:r>
            <a:endParaRPr lang="ru-RU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>
            <a:off x="11030432" y="2160833"/>
            <a:ext cx="0" cy="2340000"/>
          </a:xfrm>
          <a:prstGeom prst="line">
            <a:avLst/>
          </a:prstGeom>
          <a:ln w="15875" cap="rnd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6257925" y="6139600"/>
            <a:ext cx="235279" cy="156425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8595274" y="6139600"/>
            <a:ext cx="235279" cy="156425"/>
          </a:xfrm>
          <a:prstGeom prst="rect">
            <a:avLst/>
          </a:prstGeom>
          <a:solidFill>
            <a:srgbClr val="0075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907076" y="5184462"/>
            <a:ext cx="20124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6000" dirty="0" smtClean="0">
                <a:latin typeface="Arial Narrow" panose="020B0606020202030204" pitchFamily="34" charset="0"/>
              </a:rPr>
              <a:t>53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924804" y="5961057"/>
            <a:ext cx="243406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dirty="0">
                <a:latin typeface="Arial Narrow" panose="020B0606020202030204" pitchFamily="34" charset="0"/>
              </a:rPr>
              <a:t>Доля РАЛ в общем объеме нового бизнеса сегмента в </a:t>
            </a:r>
            <a:r>
              <a:rPr lang="ru-RU" dirty="0" smtClean="0">
                <a:latin typeface="Arial Narrow" panose="020B0606020202030204" pitchFamily="34" charset="0"/>
              </a:rPr>
              <a:t>2022 </a:t>
            </a:r>
            <a:r>
              <a:rPr lang="ru-RU" dirty="0">
                <a:latin typeface="Arial Narrow" panose="020B0606020202030204" pitchFamily="34" charset="0"/>
              </a:rPr>
              <a:t>году</a:t>
            </a:r>
          </a:p>
        </p:txBody>
      </p:sp>
      <p:sp>
        <p:nvSpPr>
          <p:cNvPr id="30" name="Овал 29"/>
          <p:cNvSpPr/>
          <p:nvPr/>
        </p:nvSpPr>
        <p:spPr>
          <a:xfrm>
            <a:off x="731372" y="5108119"/>
            <a:ext cx="883457" cy="883457"/>
          </a:xfrm>
          <a:prstGeom prst="ellipse">
            <a:avLst/>
          </a:prstGeom>
          <a:solidFill>
            <a:srgbClr val="FFDC6D"/>
          </a:solidFill>
          <a:ln w="22225">
            <a:solidFill>
              <a:srgbClr val="FFDC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28" y="5277729"/>
            <a:ext cx="546527" cy="546527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2699890" y="5114765"/>
            <a:ext cx="352982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ru-RU" dirty="0">
                <a:latin typeface="Arial Narrow" panose="020B0606020202030204" pitchFamily="34" charset="0"/>
              </a:rPr>
              <a:t>%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907076" y="3571345"/>
            <a:ext cx="20124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6000" dirty="0" smtClean="0">
                <a:latin typeface="Arial Narrow" panose="020B0606020202030204" pitchFamily="34" charset="0"/>
              </a:rPr>
              <a:t>46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921043" y="4366654"/>
            <a:ext cx="210730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dirty="0" smtClean="0">
                <a:latin typeface="Arial Narrow" panose="020B0606020202030204" pitchFamily="34" charset="0"/>
              </a:rPr>
              <a:t>Лизинговых компаний </a:t>
            </a:r>
            <a:r>
              <a:rPr lang="ru-RU" dirty="0">
                <a:latin typeface="Arial Narrow" panose="020B0606020202030204" pitchFamily="34" charset="0"/>
              </a:rPr>
              <a:t>в сегменте в </a:t>
            </a:r>
            <a:r>
              <a:rPr lang="ru-RU" dirty="0" smtClean="0">
                <a:latin typeface="Arial Narrow" panose="020B0606020202030204" pitchFamily="34" charset="0"/>
              </a:rPr>
              <a:t>2022 </a:t>
            </a:r>
            <a:r>
              <a:rPr lang="ru-RU" dirty="0">
                <a:latin typeface="Arial Narrow" panose="020B0606020202030204" pitchFamily="34" charset="0"/>
              </a:rPr>
              <a:t>г.</a:t>
            </a:r>
          </a:p>
        </p:txBody>
      </p:sp>
      <p:sp>
        <p:nvSpPr>
          <p:cNvPr id="35" name="Овал 34"/>
          <p:cNvSpPr/>
          <p:nvPr/>
        </p:nvSpPr>
        <p:spPr>
          <a:xfrm>
            <a:off x="748561" y="3568739"/>
            <a:ext cx="883457" cy="883457"/>
          </a:xfrm>
          <a:prstGeom prst="ellipse">
            <a:avLst/>
          </a:prstGeom>
          <a:solidFill>
            <a:srgbClr val="FFDC6D"/>
          </a:solidFill>
          <a:ln w="22225">
            <a:solidFill>
              <a:srgbClr val="FFDC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379" y="3725387"/>
            <a:ext cx="531989" cy="531989"/>
          </a:xfrm>
          <a:prstGeom prst="rect">
            <a:avLst/>
          </a:prstGeom>
        </p:spPr>
      </p:pic>
      <p:sp>
        <p:nvSpPr>
          <p:cNvPr id="38" name="Прямоугольник 37"/>
          <p:cNvSpPr/>
          <p:nvPr/>
        </p:nvSpPr>
        <p:spPr>
          <a:xfrm>
            <a:off x="1921043" y="1875686"/>
            <a:ext cx="20124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6000" dirty="0" smtClean="0">
                <a:latin typeface="Arial Narrow" panose="020B0606020202030204" pitchFamily="34" charset="0"/>
              </a:rPr>
              <a:t>6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356602" y="1809645"/>
            <a:ext cx="352982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ru-RU" dirty="0">
                <a:latin typeface="Arial Narrow" panose="020B0606020202030204" pitchFamily="34" charset="0"/>
              </a:rPr>
              <a:t>%</a:t>
            </a: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13" y="2002361"/>
            <a:ext cx="546527" cy="54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5700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1073"/>
            <a:ext cx="12192000" cy="8136834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590547" y="150344"/>
            <a:ext cx="9878400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4400" b="1">
                <a:solidFill>
                  <a:srgbClr val="00755A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 smtClean="0"/>
              <a:t>СИСТЕМА ГОСПОДДЕРЖКИ ЛИЗИНГА</a:t>
            </a:r>
            <a:endParaRPr lang="ru-RU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95325" y="1363577"/>
            <a:ext cx="5921375" cy="2149807"/>
          </a:xfrm>
          <a:prstGeom prst="roundRect">
            <a:avLst/>
          </a:pr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7" name="TextBox 276"/>
          <p:cNvSpPr txBox="1"/>
          <p:nvPr/>
        </p:nvSpPr>
        <p:spPr>
          <a:xfrm>
            <a:off x="774931" y="1505481"/>
            <a:ext cx="6883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400" b="1">
                <a:solidFill>
                  <a:srgbClr val="0093C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ru-RU" sz="2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УРОВЕНЬ РАЗРАБОТКИ</a:t>
            </a:r>
            <a:endParaRPr lang="ru-RU" sz="28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6814" y="2094231"/>
            <a:ext cx="373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 Narrow" panose="020B0606020202030204" pitchFamily="34" charset="0"/>
              </a:rPr>
              <a:t>ФЕДЕРАЛЬНЫЕ МЕРЫ ПОДДЕРЖКИ 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6814" y="2518963"/>
            <a:ext cx="373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 Narrow" panose="020B0606020202030204" pitchFamily="34" charset="0"/>
              </a:rPr>
              <a:t>РЕГИОНАЛЬНЫЕ МЕРЫ ПОДДЕРЖКИ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6814" y="2972768"/>
            <a:ext cx="373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 Narrow" panose="020B0606020202030204" pitchFamily="34" charset="0"/>
              </a:rPr>
              <a:t>СОЮЗНЫЕ </a:t>
            </a:r>
            <a:r>
              <a:rPr lang="ru-RU" b="1" dirty="0" smtClean="0">
                <a:latin typeface="Arial Narrow" panose="020B0606020202030204" pitchFamily="34" charset="0"/>
              </a:rPr>
              <a:t>МЕРЫ ПОДДЕРЖКИ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1218" y="2048064"/>
            <a:ext cx="535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Arial Narrow" panose="020B0606020202030204" pitchFamily="34" charset="0"/>
              </a:rPr>
              <a:t>01</a:t>
            </a:r>
            <a:endParaRPr lang="ru-RU" sz="2400" b="1" dirty="0"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1218" y="2484602"/>
            <a:ext cx="535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Arial Narrow" panose="020B0606020202030204" pitchFamily="34" charset="0"/>
              </a:rPr>
              <a:t>02</a:t>
            </a:r>
            <a:endParaRPr lang="ru-RU" sz="2400" b="1" dirty="0"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1218" y="2921140"/>
            <a:ext cx="535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Arial Narrow" panose="020B0606020202030204" pitchFamily="34" charset="0"/>
              </a:rPr>
              <a:t>03</a:t>
            </a:r>
            <a:endParaRPr lang="ru-RU" sz="2400" b="1" dirty="0">
              <a:latin typeface="Arial Narrow" panose="020B060602020203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95325" y="4034958"/>
            <a:ext cx="5921375" cy="2413467"/>
          </a:xfrm>
          <a:prstGeom prst="roundRect">
            <a:avLst/>
          </a:pr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774931" y="4176862"/>
            <a:ext cx="4445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400" b="1">
                <a:solidFill>
                  <a:srgbClr val="0093C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ru-RU" sz="2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МЕХАНИЗМ ДЕЙСТВИЯ</a:t>
            </a:r>
            <a:endParaRPr lang="ru-RU" sz="28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76814" y="4838834"/>
            <a:ext cx="588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 Narrow" panose="020B0606020202030204" pitchFamily="34" charset="0"/>
              </a:rPr>
              <a:t>Субсидирование СТОИМОСТИ предмета лизинга </a:t>
            </a:r>
            <a:br>
              <a:rPr lang="ru-RU" b="1" dirty="0" smtClean="0">
                <a:latin typeface="Arial Narrow" panose="020B0606020202030204" pitchFamily="34" charset="0"/>
              </a:rPr>
            </a:br>
            <a:r>
              <a:rPr lang="ru-RU" dirty="0" smtClean="0">
                <a:latin typeface="Arial Narrow" panose="020B0606020202030204" pitchFamily="34" charset="0"/>
              </a:rPr>
              <a:t>(ППРФ 1432, 649, 811, 1313)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76814" y="5652621"/>
            <a:ext cx="5005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 Narrow" panose="020B0606020202030204" pitchFamily="34" charset="0"/>
              </a:rPr>
              <a:t>Субсидирование УСЛОВИЙ по договору (платежа)</a:t>
            </a:r>
            <a:br>
              <a:rPr lang="ru-RU" b="1" dirty="0" smtClean="0">
                <a:latin typeface="Arial Narrow" panose="020B0606020202030204" pitchFamily="34" charset="0"/>
              </a:rPr>
            </a:br>
            <a:r>
              <a:rPr lang="ru-RU" dirty="0" smtClean="0">
                <a:latin typeface="Arial Narrow" panose="020B0606020202030204" pitchFamily="34" charset="0"/>
              </a:rPr>
              <a:t>(ППРФ 1135, поддержка Р. Беларусь) 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41218" y="4792667"/>
            <a:ext cx="535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Arial Narrow" panose="020B0606020202030204" pitchFamily="34" charset="0"/>
              </a:rPr>
              <a:t>01</a:t>
            </a:r>
            <a:endParaRPr lang="ru-RU" sz="2400" b="1" dirty="0">
              <a:latin typeface="Arial Narrow" panose="020B0606020202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1218" y="5618260"/>
            <a:ext cx="535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Arial Narrow" panose="020B0606020202030204" pitchFamily="34" charset="0"/>
              </a:rPr>
              <a:t>02</a:t>
            </a:r>
            <a:endParaRPr lang="ru-RU" sz="24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5875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Параллелограмм 43"/>
          <p:cNvSpPr/>
          <p:nvPr/>
        </p:nvSpPr>
        <p:spPr>
          <a:xfrm>
            <a:off x="6550475" y="1925289"/>
            <a:ext cx="2631846" cy="4927599"/>
          </a:xfrm>
          <a:prstGeom prst="parallelogram">
            <a:avLst>
              <a:gd name="adj" fmla="val 1590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 Narrow" panose="020B0606020202030204" pitchFamily="34" charset="0"/>
            </a:endParaRPr>
          </a:p>
        </p:txBody>
      </p:sp>
      <p:sp>
        <p:nvSpPr>
          <p:cNvPr id="43" name="Параллелограмм 42"/>
          <p:cNvSpPr/>
          <p:nvPr/>
        </p:nvSpPr>
        <p:spPr>
          <a:xfrm>
            <a:off x="4025244" y="1930401"/>
            <a:ext cx="2631846" cy="4927599"/>
          </a:xfrm>
          <a:prstGeom prst="parallelogram">
            <a:avLst>
              <a:gd name="adj" fmla="val 1590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 Narrow" panose="020B0606020202030204" pitchFamily="34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8871122" y="-138896"/>
            <a:ext cx="3384378" cy="6996896"/>
          </a:xfrm>
          <a:custGeom>
            <a:avLst/>
            <a:gdLst>
              <a:gd name="connsiteX0" fmla="*/ 889000 w 3937000"/>
              <a:gd name="connsiteY0" fmla="*/ 25400 h 6959600"/>
              <a:gd name="connsiteX1" fmla="*/ 3937000 w 3937000"/>
              <a:gd name="connsiteY1" fmla="*/ 0 h 6959600"/>
              <a:gd name="connsiteX2" fmla="*/ 3898900 w 3937000"/>
              <a:gd name="connsiteY2" fmla="*/ 6959600 h 6959600"/>
              <a:gd name="connsiteX3" fmla="*/ 0 w 3937000"/>
              <a:gd name="connsiteY3" fmla="*/ 6959600 h 6959600"/>
              <a:gd name="connsiteX4" fmla="*/ 889000 w 3937000"/>
              <a:gd name="connsiteY4" fmla="*/ 25400 h 6959600"/>
              <a:gd name="connsiteX0" fmla="*/ 875920 w 3937000"/>
              <a:gd name="connsiteY0" fmla="*/ 12536 h 6959600"/>
              <a:gd name="connsiteX1" fmla="*/ 3937000 w 3937000"/>
              <a:gd name="connsiteY1" fmla="*/ 0 h 6959600"/>
              <a:gd name="connsiteX2" fmla="*/ 3898900 w 3937000"/>
              <a:gd name="connsiteY2" fmla="*/ 6959600 h 6959600"/>
              <a:gd name="connsiteX3" fmla="*/ 0 w 3937000"/>
              <a:gd name="connsiteY3" fmla="*/ 6959600 h 6959600"/>
              <a:gd name="connsiteX4" fmla="*/ 875920 w 3937000"/>
              <a:gd name="connsiteY4" fmla="*/ 12536 h 6959600"/>
              <a:gd name="connsiteX0" fmla="*/ 787634 w 3937000"/>
              <a:gd name="connsiteY0" fmla="*/ 47709 h 6959600"/>
              <a:gd name="connsiteX1" fmla="*/ 3937000 w 3937000"/>
              <a:gd name="connsiteY1" fmla="*/ 0 h 6959600"/>
              <a:gd name="connsiteX2" fmla="*/ 3898900 w 3937000"/>
              <a:gd name="connsiteY2" fmla="*/ 6959600 h 6959600"/>
              <a:gd name="connsiteX3" fmla="*/ 0 w 3937000"/>
              <a:gd name="connsiteY3" fmla="*/ 6959600 h 6959600"/>
              <a:gd name="connsiteX4" fmla="*/ 787634 w 3937000"/>
              <a:gd name="connsiteY4" fmla="*/ 47709 h 695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37000" h="6959600">
                <a:moveTo>
                  <a:pt x="787634" y="47709"/>
                </a:moveTo>
                <a:lnTo>
                  <a:pt x="3937000" y="0"/>
                </a:lnTo>
                <a:lnTo>
                  <a:pt x="3898900" y="6959600"/>
                </a:lnTo>
                <a:lnTo>
                  <a:pt x="0" y="6959600"/>
                </a:lnTo>
                <a:lnTo>
                  <a:pt x="787634" y="47709"/>
                </a:lnTo>
                <a:close/>
              </a:path>
            </a:pathLst>
          </a:custGeom>
          <a:solidFill>
            <a:srgbClr val="0075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араллелограмм 5"/>
          <p:cNvSpPr/>
          <p:nvPr/>
        </p:nvSpPr>
        <p:spPr>
          <a:xfrm>
            <a:off x="1500013" y="1930401"/>
            <a:ext cx="2631846" cy="4927599"/>
          </a:xfrm>
          <a:prstGeom prst="parallelogram">
            <a:avLst>
              <a:gd name="adj" fmla="val 1590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 Narrow" panose="020B0606020202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578377" y="1955801"/>
            <a:ext cx="1864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400" b="1">
                <a:solidFill>
                  <a:srgbClr val="0093C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ППРФ</a:t>
            </a:r>
            <a:r>
              <a:rPr lang="en-US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1135</a:t>
            </a:r>
            <a:endParaRPr lang="ru-RU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30375" y="2335485"/>
            <a:ext cx="23131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400" b="1">
                <a:solidFill>
                  <a:srgbClr val="0093C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ППРФ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811, 649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1218" y="3324920"/>
            <a:ext cx="1545852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Орган </a:t>
            </a:r>
          </a:p>
          <a:p>
            <a:pPr>
              <a:lnSpc>
                <a:spcPct val="80000"/>
              </a:lnSpc>
            </a:pP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поддержки</a:t>
            </a:r>
            <a:endParaRPr lang="ru-RU" sz="16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38735" y="3233172"/>
            <a:ext cx="181528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Минпромторг</a:t>
            </a: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b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России</a:t>
            </a:r>
            <a:endParaRPr lang="ru-RU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622891" y="3274777"/>
            <a:ext cx="2304425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Минсельхоз России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823949" y="5399840"/>
            <a:ext cx="11448000" cy="0"/>
          </a:xfrm>
          <a:prstGeom prst="line">
            <a:avLst/>
          </a:prstGeom>
          <a:ln w="31750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Овал 44"/>
          <p:cNvSpPr/>
          <p:nvPr/>
        </p:nvSpPr>
        <p:spPr>
          <a:xfrm>
            <a:off x="4199231" y="5642700"/>
            <a:ext cx="1908000" cy="1908000"/>
          </a:xfrm>
          <a:prstGeom prst="ellipse">
            <a:avLst/>
          </a:pr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/>
          <p:cNvSpPr/>
          <p:nvPr/>
        </p:nvSpPr>
        <p:spPr>
          <a:xfrm>
            <a:off x="9071142" y="5576959"/>
            <a:ext cx="2832100" cy="2832100"/>
          </a:xfrm>
          <a:prstGeom prst="ellipse">
            <a:avLst/>
          </a:pr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TextBox 50"/>
          <p:cNvSpPr txBox="1"/>
          <p:nvPr/>
        </p:nvSpPr>
        <p:spPr>
          <a:xfrm>
            <a:off x="4209114" y="6400772"/>
            <a:ext cx="1898117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Поставлено СХТ </a:t>
            </a:r>
            <a:b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в</a:t>
            </a: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2022 г.</a:t>
            </a:r>
            <a:endParaRPr lang="ru-RU" sz="16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696438" y="6335031"/>
            <a:ext cx="1747215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Поставлено СХТ </a:t>
            </a:r>
            <a:b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в</a:t>
            </a: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2022 г.</a:t>
            </a:r>
            <a:endParaRPr lang="ru-RU" sz="16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0982082" y="5895395"/>
            <a:ext cx="4924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ед.</a:t>
            </a:r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81" y="2657282"/>
            <a:ext cx="566459" cy="566459"/>
          </a:xfrm>
          <a:prstGeom prst="rect">
            <a:avLst/>
          </a:prstGeom>
        </p:spPr>
      </p:pic>
      <p:sp>
        <p:nvSpPr>
          <p:cNvPr id="60" name="Овал 59"/>
          <p:cNvSpPr/>
          <p:nvPr/>
        </p:nvSpPr>
        <p:spPr>
          <a:xfrm>
            <a:off x="1799983" y="1759875"/>
            <a:ext cx="552766" cy="552766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DC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 Narrow" panose="020B0606020202030204" pitchFamily="34" charset="0"/>
            </a:endParaRPr>
          </a:p>
        </p:txBody>
      </p:sp>
      <p:sp>
        <p:nvSpPr>
          <p:cNvPr id="63" name="Овал 62"/>
          <p:cNvSpPr/>
          <p:nvPr/>
        </p:nvSpPr>
        <p:spPr>
          <a:xfrm>
            <a:off x="9182948" y="1135959"/>
            <a:ext cx="552766" cy="552766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DC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4" name="Picture 4" descr="Минсельхоз увеличил размер субсидии на покупку сельхозтехники по программе  1432 — Компания VELES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86627" y="1244252"/>
            <a:ext cx="366096" cy="336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Рисунок 64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6161" y="1834655"/>
            <a:ext cx="353515" cy="303013"/>
          </a:xfrm>
          <a:prstGeom prst="rect">
            <a:avLst/>
          </a:prstGeom>
        </p:spPr>
      </p:pic>
      <p:sp>
        <p:nvSpPr>
          <p:cNvPr id="70" name="Овал 69"/>
          <p:cNvSpPr/>
          <p:nvPr/>
        </p:nvSpPr>
        <p:spPr>
          <a:xfrm>
            <a:off x="1689264" y="5608529"/>
            <a:ext cx="1908000" cy="1908000"/>
          </a:xfrm>
          <a:prstGeom prst="ellipse">
            <a:avLst/>
          </a:pr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TextBox 70"/>
          <p:cNvSpPr txBox="1"/>
          <p:nvPr/>
        </p:nvSpPr>
        <p:spPr>
          <a:xfrm>
            <a:off x="1688341" y="6366601"/>
            <a:ext cx="1908186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Поставлено СХТ </a:t>
            </a:r>
            <a:b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в 2022 г. </a:t>
            </a:r>
            <a:endParaRPr lang="ru-RU" sz="16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042629" y="5701202"/>
            <a:ext cx="10038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484 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2818417" y="5926965"/>
            <a:ext cx="4924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ед.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8786" y="91146"/>
            <a:ext cx="9686928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4400" b="1">
                <a:solidFill>
                  <a:srgbClr val="00755A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 smtClean="0"/>
              <a:t>ФЕДЕРАЛЬНЫЕ МЕРЫ </a:t>
            </a:r>
            <a:br>
              <a:rPr lang="ru-RU" dirty="0" smtClean="0"/>
            </a:br>
            <a:r>
              <a:rPr lang="ru-RU" dirty="0" smtClean="0"/>
              <a:t>ГОСПОДДЕРЖКИ </a:t>
            </a:r>
            <a:r>
              <a:rPr lang="ru-RU" dirty="0" smtClean="0"/>
              <a:t>АГРАРНОГО ЛИЗИНГА</a:t>
            </a:r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144371" y="4785379"/>
            <a:ext cx="1466444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Текущие ограничения</a:t>
            </a:r>
            <a:endParaRPr lang="ru-RU" sz="16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18" y="4063920"/>
            <a:ext cx="650339" cy="650339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9611038" y="4077161"/>
            <a:ext cx="23174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1600"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</a:rPr>
              <a:t>Бюджет 2023 г. (-1,5 млрд руб.)</a:t>
            </a:r>
          </a:p>
          <a:p>
            <a:r>
              <a:rPr lang="ru-RU" dirty="0">
                <a:solidFill>
                  <a:schemeClr val="bg1"/>
                </a:solidFill>
              </a:rPr>
              <a:t>Ограниченный перечень предметов лизинга (без грузовых авто)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730375" y="4310597"/>
            <a:ext cx="216238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 err="1">
                <a:latin typeface="Arial Narrow" panose="020B0606020202030204" pitchFamily="34" charset="0"/>
                <a:cs typeface="Arial" panose="020B0604020202020204" pitchFamily="34" charset="0"/>
              </a:rPr>
              <a:t>Секвестирование</a:t>
            </a: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20 млн руб. только по РАЛ</a:t>
            </a:r>
            <a:endParaRPr lang="ru-RU" sz="16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>
            <a:off x="793470" y="3977879"/>
            <a:ext cx="11448000" cy="0"/>
          </a:xfrm>
          <a:prstGeom prst="line">
            <a:avLst/>
          </a:prstGeom>
          <a:ln w="31750" cap="rnd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4713890" y="2320679"/>
            <a:ext cx="1407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400" b="1">
                <a:solidFill>
                  <a:srgbClr val="0093C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ППРФ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1432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8" name="Овал 57"/>
          <p:cNvSpPr/>
          <p:nvPr/>
        </p:nvSpPr>
        <p:spPr>
          <a:xfrm>
            <a:off x="4266773" y="1760293"/>
            <a:ext cx="552766" cy="552766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DC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 Narrow" panose="020B0606020202030204" pitchFamily="34" charset="0"/>
            </a:endParaRPr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2951" y="1835073"/>
            <a:ext cx="353515" cy="303013"/>
          </a:xfrm>
          <a:prstGeom prst="rect">
            <a:avLst/>
          </a:prstGeom>
        </p:spPr>
      </p:pic>
      <p:sp>
        <p:nvSpPr>
          <p:cNvPr id="77" name="TextBox 76"/>
          <p:cNvSpPr txBox="1"/>
          <p:nvPr/>
        </p:nvSpPr>
        <p:spPr>
          <a:xfrm>
            <a:off x="4557317" y="3233172"/>
            <a:ext cx="164969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Минпромторг</a:t>
            </a: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b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России</a:t>
            </a:r>
            <a:endParaRPr lang="ru-RU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266773" y="4310597"/>
            <a:ext cx="204004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Снижение объемов производства сельхозтехники (РСМ)</a:t>
            </a:r>
            <a:endParaRPr lang="ru-RU" sz="16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536948" y="5735373"/>
            <a:ext cx="8867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628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5296598" y="5961136"/>
            <a:ext cx="4924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ед.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335985" y="2277832"/>
            <a:ext cx="1407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400" b="1">
                <a:solidFill>
                  <a:srgbClr val="0093C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ППРФ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1313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4" name="Овал 73"/>
          <p:cNvSpPr/>
          <p:nvPr/>
        </p:nvSpPr>
        <p:spPr>
          <a:xfrm>
            <a:off x="6797428" y="1717446"/>
            <a:ext cx="552766" cy="552766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DC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 Narrow" panose="020B060602020203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179412" y="3233172"/>
            <a:ext cx="164969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Минсельхоз  </a:t>
            </a:r>
            <a:b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России</a:t>
            </a:r>
            <a:endParaRPr lang="ru-RU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797428" y="4310597"/>
            <a:ext cx="2048448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Секвестирован</a:t>
            </a: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б</a:t>
            </a: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юджет, неопределенность с экспортом</a:t>
            </a:r>
            <a:endParaRPr lang="ru-RU" sz="16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90" name="Picture 4" descr="Минсельхоз увеличил размер субсидии на покупку сельхозтехники по программе  1432 — Компания VELES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90763" y="1823576"/>
            <a:ext cx="366096" cy="336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/>
          <p:cNvSpPr txBox="1"/>
          <p:nvPr/>
        </p:nvSpPr>
        <p:spPr>
          <a:xfrm>
            <a:off x="9888166" y="5669632"/>
            <a:ext cx="12378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ru-RU" sz="40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 914</a:t>
            </a:r>
          </a:p>
        </p:txBody>
      </p:sp>
      <p:sp>
        <p:nvSpPr>
          <p:cNvPr id="87" name="Овал 86"/>
          <p:cNvSpPr/>
          <p:nvPr/>
        </p:nvSpPr>
        <p:spPr>
          <a:xfrm>
            <a:off x="6765375" y="5701202"/>
            <a:ext cx="1908000" cy="1908000"/>
          </a:xfrm>
          <a:prstGeom prst="ellipse">
            <a:avLst/>
          </a:pr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TextBox 87"/>
          <p:cNvSpPr txBox="1"/>
          <p:nvPr/>
        </p:nvSpPr>
        <p:spPr>
          <a:xfrm>
            <a:off x="6775258" y="6459274"/>
            <a:ext cx="1867167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Сделки отсутствуют</a:t>
            </a:r>
            <a:endParaRPr lang="ru-RU" sz="16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3927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5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74"/>
          <p:cNvSpPr txBox="1"/>
          <p:nvPr/>
        </p:nvSpPr>
        <p:spPr>
          <a:xfrm>
            <a:off x="637248" y="146733"/>
            <a:ext cx="8377617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4400" b="1">
                <a:solidFill>
                  <a:srgbClr val="00755A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 smtClean="0">
                <a:solidFill>
                  <a:schemeClr val="bg1"/>
                </a:solidFill>
              </a:rPr>
              <a:t>РЕГИОНАЛЬНЫЕ МЕРЫ ПОДДЕРЖКИ ЛИЗИНГА СХТ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77" name="TextBox 276"/>
          <p:cNvSpPr txBox="1"/>
          <p:nvPr/>
        </p:nvSpPr>
        <p:spPr>
          <a:xfrm>
            <a:off x="612886" y="1452509"/>
            <a:ext cx="5009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400" b="1">
                <a:solidFill>
                  <a:srgbClr val="0093C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ru-RU" sz="2800" dirty="0" smtClean="0">
                <a:solidFill>
                  <a:srgbClr val="FFDC6D"/>
                </a:solidFill>
                <a:latin typeface="Arial Narrow" panose="020B0606020202030204" pitchFamily="34" charset="0"/>
              </a:rPr>
              <a:t>Основные виды поддержки</a:t>
            </a:r>
            <a:endParaRPr lang="ru-RU" sz="2800" dirty="0">
              <a:solidFill>
                <a:srgbClr val="FFDC6D"/>
              </a:solidFill>
              <a:latin typeface="Arial Narrow" panose="020B0606020202030204" pitchFamily="34" charset="0"/>
            </a:endParaRPr>
          </a:p>
        </p:txBody>
      </p:sp>
      <p:sp>
        <p:nvSpPr>
          <p:cNvPr id="267" name="Прямоугольник 266"/>
          <p:cNvSpPr/>
          <p:nvPr/>
        </p:nvSpPr>
        <p:spPr>
          <a:xfrm>
            <a:off x="1907076" y="2445093"/>
            <a:ext cx="20124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6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47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69" name="Овал 268"/>
          <p:cNvSpPr/>
          <p:nvPr/>
        </p:nvSpPr>
        <p:spPr>
          <a:xfrm>
            <a:off x="748561" y="2442487"/>
            <a:ext cx="883457" cy="883457"/>
          </a:xfrm>
          <a:prstGeom prst="ellipse">
            <a:avLst/>
          </a:prstGeom>
          <a:solidFill>
            <a:srgbClr val="FFDC6D"/>
          </a:solidFill>
          <a:ln w="22225">
            <a:solidFill>
              <a:srgbClr val="FFDC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0" name="Прямоугольник 269"/>
          <p:cNvSpPr/>
          <p:nvPr/>
        </p:nvSpPr>
        <p:spPr>
          <a:xfrm>
            <a:off x="1883926" y="4604472"/>
            <a:ext cx="20124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6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10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71" name="Прямоугольник 270"/>
          <p:cNvSpPr/>
          <p:nvPr/>
        </p:nvSpPr>
        <p:spPr>
          <a:xfrm>
            <a:off x="1938662" y="5321893"/>
            <a:ext cx="280540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dirty="0">
                <a:solidFill>
                  <a:schemeClr val="bg1"/>
                </a:solidFill>
                <a:latin typeface="Arial Narrow" panose="020B0606020202030204" pitchFamily="34" charset="0"/>
              </a:rPr>
              <a:t>совокупный </a:t>
            </a:r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бюджет субъектов РФ</a:t>
            </a:r>
            <a:endParaRPr lang="ru-RU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72" name="Овал 271"/>
          <p:cNvSpPr/>
          <p:nvPr/>
        </p:nvSpPr>
        <p:spPr>
          <a:xfrm>
            <a:off x="731372" y="4528129"/>
            <a:ext cx="883457" cy="883457"/>
          </a:xfrm>
          <a:prstGeom prst="ellipse">
            <a:avLst/>
          </a:prstGeom>
          <a:solidFill>
            <a:srgbClr val="FFDC6D"/>
          </a:solidFill>
          <a:ln w="22225">
            <a:solidFill>
              <a:srgbClr val="FFDC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7" name="Прямоугольник 286"/>
          <p:cNvSpPr/>
          <p:nvPr/>
        </p:nvSpPr>
        <p:spPr>
          <a:xfrm>
            <a:off x="2569746" y="2615438"/>
            <a:ext cx="1982574" cy="607049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ru-RU" sz="2400" dirty="0">
                <a:solidFill>
                  <a:schemeClr val="bg1"/>
                </a:solidFill>
                <a:latin typeface="Arial Narrow" panose="020B0606020202030204" pitchFamily="34" charset="0"/>
              </a:rPr>
              <a:t>с</a:t>
            </a:r>
            <a:r>
              <a:rPr lang="ru-RU" sz="2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убъектов РФ</a:t>
            </a:r>
            <a:endParaRPr lang="ru-RU" sz="2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88" name="Прямоугольник 287"/>
          <p:cNvSpPr/>
          <p:nvPr/>
        </p:nvSpPr>
        <p:spPr>
          <a:xfrm>
            <a:off x="1907075" y="3175318"/>
            <a:ext cx="3602473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dirty="0">
                <a:solidFill>
                  <a:schemeClr val="bg1"/>
                </a:solidFill>
                <a:latin typeface="Arial Narrow" panose="020B0606020202030204" pitchFamily="34" charset="0"/>
              </a:rPr>
              <a:t>утвердили меры поддержки лизинга в 2022 г.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41" y="4646799"/>
            <a:ext cx="646116" cy="6461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59" y="2572250"/>
            <a:ext cx="576681" cy="576681"/>
          </a:xfrm>
          <a:prstGeom prst="rect">
            <a:avLst/>
          </a:prstGeom>
        </p:spPr>
      </p:pic>
      <p:sp>
        <p:nvSpPr>
          <p:cNvPr id="289" name="Прямоугольник 288"/>
          <p:cNvSpPr/>
          <p:nvPr/>
        </p:nvSpPr>
        <p:spPr>
          <a:xfrm>
            <a:off x="2441991" y="4804537"/>
            <a:ext cx="1982574" cy="607049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algn="ctr">
              <a:lnSpc>
                <a:spcPct val="80000"/>
              </a:lnSpc>
              <a:spcBef>
                <a:spcPts val="600"/>
              </a:spcBef>
            </a:pPr>
            <a:r>
              <a:rPr lang="ru-RU" sz="2400" dirty="0">
                <a:solidFill>
                  <a:schemeClr val="bg1"/>
                </a:solidFill>
                <a:latin typeface="Arial Narrow" panose="020B0606020202030204" pitchFamily="34" charset="0"/>
              </a:rPr>
              <a:t>млрд руб.</a:t>
            </a:r>
          </a:p>
        </p:txBody>
      </p:sp>
      <p:pic>
        <p:nvPicPr>
          <p:cNvPr id="1040" name="Picture 16" descr="Ipad Mini 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640" y="1235291"/>
            <a:ext cx="4902835" cy="7135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353601" y="1956436"/>
            <a:ext cx="4267381" cy="51108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353601" y="1991161"/>
            <a:ext cx="42424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 Narrow" panose="020B0606020202030204" pitchFamily="34" charset="0"/>
              </a:rPr>
              <a:t>Пример расчета снижения финансовой нагрузки на аграриев Р. Башкирия за счет региональных мер поддержки  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604567" y="3727048"/>
            <a:ext cx="694481" cy="224352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0" name="Скругленный прямоугольник 289"/>
          <p:cNvSpPr/>
          <p:nvPr/>
        </p:nvSpPr>
        <p:spPr>
          <a:xfrm>
            <a:off x="8723633" y="4708553"/>
            <a:ext cx="694481" cy="1262015"/>
          </a:xfrm>
          <a:prstGeom prst="roundRect">
            <a:avLst/>
          </a:prstGeom>
          <a:solidFill>
            <a:srgbClr val="0075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468850" y="5960958"/>
            <a:ext cx="965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Arial Narrow" panose="020B0606020202030204" pitchFamily="34" charset="0"/>
              </a:rPr>
              <a:t>Без субсидии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291" name="TextBox 290"/>
          <p:cNvSpPr txBox="1"/>
          <p:nvPr/>
        </p:nvSpPr>
        <p:spPr>
          <a:xfrm>
            <a:off x="8615013" y="5949383"/>
            <a:ext cx="959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Arial Narrow" panose="020B0606020202030204" pitchFamily="34" charset="0"/>
              </a:rPr>
              <a:t>С </a:t>
            </a:r>
          </a:p>
          <a:p>
            <a:pPr algn="ctr"/>
            <a:r>
              <a:rPr lang="ru-RU" sz="1400" dirty="0" smtClean="0">
                <a:latin typeface="Arial Narrow" panose="020B0606020202030204" pitchFamily="34" charset="0"/>
              </a:rPr>
              <a:t>субсидией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292" name="TextBox 291"/>
          <p:cNvSpPr txBox="1"/>
          <p:nvPr/>
        </p:nvSpPr>
        <p:spPr>
          <a:xfrm>
            <a:off x="7468849" y="3175318"/>
            <a:ext cx="9659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Arial Narrow" panose="020B0606020202030204" pitchFamily="34" charset="0"/>
              </a:rPr>
              <a:t>22,7</a:t>
            </a:r>
            <a:endParaRPr lang="ru-RU" sz="1600" b="1" dirty="0">
              <a:latin typeface="Arial Narrow" panose="020B0606020202030204" pitchFamily="34" charset="0"/>
            </a:endParaRPr>
          </a:p>
        </p:txBody>
      </p:sp>
      <p:sp>
        <p:nvSpPr>
          <p:cNvPr id="293" name="TextBox 292"/>
          <p:cNvSpPr txBox="1"/>
          <p:nvPr/>
        </p:nvSpPr>
        <p:spPr>
          <a:xfrm>
            <a:off x="7468849" y="3428380"/>
            <a:ext cx="965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Arial Narrow" panose="020B0606020202030204" pitchFamily="34" charset="0"/>
              </a:rPr>
              <a:t>м</a:t>
            </a:r>
            <a:r>
              <a:rPr lang="ru-RU" sz="1200" dirty="0" smtClean="0">
                <a:latin typeface="Arial Narrow" panose="020B0606020202030204" pitchFamily="34" charset="0"/>
              </a:rPr>
              <a:t>лн руб.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294" name="TextBox 293"/>
          <p:cNvSpPr txBox="1"/>
          <p:nvPr/>
        </p:nvSpPr>
        <p:spPr>
          <a:xfrm>
            <a:off x="8608681" y="4153878"/>
            <a:ext cx="9659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Arial Narrow" panose="020B0606020202030204" pitchFamily="34" charset="0"/>
              </a:rPr>
              <a:t>11,4</a:t>
            </a:r>
            <a:endParaRPr lang="ru-RU" sz="1600" b="1" dirty="0">
              <a:latin typeface="Arial Narrow" panose="020B0606020202030204" pitchFamily="34" charset="0"/>
            </a:endParaRPr>
          </a:p>
        </p:txBody>
      </p:sp>
      <p:sp>
        <p:nvSpPr>
          <p:cNvPr id="295" name="TextBox 294"/>
          <p:cNvSpPr txBox="1"/>
          <p:nvPr/>
        </p:nvSpPr>
        <p:spPr>
          <a:xfrm>
            <a:off x="8608681" y="4406940"/>
            <a:ext cx="965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Arial Narrow" panose="020B0606020202030204" pitchFamily="34" charset="0"/>
              </a:rPr>
              <a:t>м</a:t>
            </a:r>
            <a:r>
              <a:rPr lang="ru-RU" sz="1200" dirty="0" smtClean="0">
                <a:latin typeface="Arial Narrow" panose="020B0606020202030204" pitchFamily="34" charset="0"/>
              </a:rPr>
              <a:t>лн руб.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0206081" y="3285175"/>
            <a:ext cx="1080000" cy="1080000"/>
          </a:xfrm>
          <a:prstGeom prst="ellipse">
            <a:avLst/>
          </a:pr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260738" y="3509637"/>
            <a:ext cx="976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Narrow" panose="020B0606020202030204" pitchFamily="34" charset="0"/>
              </a:rPr>
              <a:t>~</a:t>
            </a:r>
            <a:r>
              <a:rPr lang="en-US" sz="3200" dirty="0" smtClean="0">
                <a:latin typeface="Arial Narrow" panose="020B0606020202030204" pitchFamily="34" charset="0"/>
              </a:rPr>
              <a:t>50</a:t>
            </a:r>
            <a:r>
              <a:rPr lang="en-US" dirty="0" smtClean="0">
                <a:latin typeface="Arial Narrow" panose="020B0606020202030204" pitchFamily="34" charset="0"/>
              </a:rPr>
              <a:t>%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96" name="TextBox 295"/>
          <p:cNvSpPr txBox="1"/>
          <p:nvPr/>
        </p:nvSpPr>
        <p:spPr>
          <a:xfrm>
            <a:off x="10038201" y="4523598"/>
            <a:ext cx="1504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Arial Narrow" panose="020B0606020202030204" pitchFamily="34" charset="0"/>
              </a:rPr>
              <a:t>Возможная выгода аграриев Башкирии</a:t>
            </a:r>
            <a:endParaRPr lang="ru-RU" sz="1600" b="1" dirty="0">
              <a:latin typeface="Arial Narrow" panose="020B0606020202030204" pitchFamily="34" charset="0"/>
            </a:endParaRPr>
          </a:p>
        </p:txBody>
      </p:sp>
      <p:sp>
        <p:nvSpPr>
          <p:cNvPr id="18" name="Дуга 17"/>
          <p:cNvSpPr/>
          <p:nvPr/>
        </p:nvSpPr>
        <p:spPr>
          <a:xfrm rot="19731811">
            <a:off x="9102616" y="2890658"/>
            <a:ext cx="1678329" cy="1678329"/>
          </a:xfrm>
          <a:prstGeom prst="arc">
            <a:avLst>
              <a:gd name="adj1" fmla="val 14315687"/>
              <a:gd name="adj2" fmla="val 0"/>
            </a:avLst>
          </a:prstGeom>
          <a:ln>
            <a:solidFill>
              <a:srgbClr val="00755A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7" name="TextBox 296"/>
          <p:cNvSpPr txBox="1"/>
          <p:nvPr/>
        </p:nvSpPr>
        <p:spPr>
          <a:xfrm>
            <a:off x="9881408" y="6104248"/>
            <a:ext cx="1785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*На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примере 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трактора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"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Кировец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" К-742М </a:t>
            </a:r>
          </a:p>
        </p:txBody>
      </p:sp>
    </p:spTree>
    <p:extLst>
      <p:ext uri="{BB962C8B-B14F-4D97-AF65-F5344CB8AC3E}">
        <p14:creationId xmlns:p14="http://schemas.microsoft.com/office/powerpoint/2010/main" val="1062136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95324" y="3155224"/>
            <a:ext cx="6848475" cy="33516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TextBox 74"/>
          <p:cNvSpPr txBox="1"/>
          <p:nvPr/>
        </p:nvSpPr>
        <p:spPr>
          <a:xfrm>
            <a:off x="637248" y="146733"/>
            <a:ext cx="8377617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4400" b="1">
                <a:solidFill>
                  <a:srgbClr val="00755A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 smtClean="0"/>
              <a:t>СОЮЗНЫЕ</a:t>
            </a:r>
            <a:r>
              <a:rPr lang="ru-RU" dirty="0" smtClean="0"/>
              <a:t> </a:t>
            </a:r>
            <a:r>
              <a:rPr lang="ru-RU" dirty="0" smtClean="0"/>
              <a:t>МЕРЫ ПОДДЕРЖКИ ЛИЗИНГА СХТ</a:t>
            </a:r>
            <a:endParaRPr lang="ru-RU" dirty="0"/>
          </a:p>
        </p:txBody>
      </p:sp>
      <p:sp>
        <p:nvSpPr>
          <p:cNvPr id="277" name="TextBox 276"/>
          <p:cNvSpPr txBox="1"/>
          <p:nvPr/>
        </p:nvSpPr>
        <p:spPr>
          <a:xfrm>
            <a:off x="695325" y="2345455"/>
            <a:ext cx="83802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400" b="1">
                <a:solidFill>
                  <a:srgbClr val="0093C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>
              <a:lnSpc>
                <a:spcPct val="80000"/>
              </a:lnSpc>
              <a:defRPr/>
            </a:pPr>
            <a:r>
              <a:rPr lang="ru-RU" sz="24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Указ Президента Р. Беларусь № 466 от 24.09.2009</a:t>
            </a:r>
            <a:endParaRPr lang="ru-RU" sz="2400" b="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028" name="Picture 4" descr="Купить Трактор МТЗ Беларус МТЗ 1523 в Москве по цене производител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387" y="2175352"/>
            <a:ext cx="5686425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34657" y="1476071"/>
            <a:ext cx="7290143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lvl="0">
              <a:lnSpc>
                <a:spcPct val="80000"/>
              </a:lnSpc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Субсидирование </a:t>
            </a:r>
            <a:r>
              <a:rPr lang="ru-RU" dirty="0"/>
              <a:t>продаж техники и оборудования производства </a:t>
            </a:r>
            <a:r>
              <a:rPr lang="ru-RU" dirty="0" smtClean="0"/>
              <a:t>Р. Беларусь </a:t>
            </a:r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4823266" y="4995786"/>
            <a:ext cx="1767081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Неравные условия с техникой российского производства</a:t>
            </a:r>
            <a:endParaRPr lang="ru-RU" sz="16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80106" y="3803207"/>
            <a:ext cx="43249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latin typeface="Arial Narrow" panose="020B0606020202030204" pitchFamily="34" charset="0"/>
              </a:rPr>
              <a:t>Минпромторг</a:t>
            </a:r>
            <a:r>
              <a:rPr lang="ru-RU" sz="2400" b="1" dirty="0" smtClean="0">
                <a:latin typeface="Arial Narrow" panose="020B0606020202030204" pitchFamily="34" charset="0"/>
              </a:rPr>
              <a:t> Р. Беларусь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17390" y="4162838"/>
            <a:ext cx="1545852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Орган </a:t>
            </a:r>
          </a:p>
          <a:p>
            <a:pPr>
              <a:lnSpc>
                <a:spcPct val="80000"/>
              </a:lnSpc>
            </a:pP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поддержки</a:t>
            </a:r>
            <a:endParaRPr lang="ru-RU" sz="16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53" y="3495200"/>
            <a:ext cx="566459" cy="566459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3859023" y="5610327"/>
            <a:ext cx="1466444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Текущие ограничения</a:t>
            </a:r>
            <a:endParaRPr lang="ru-RU" sz="16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270" y="4888868"/>
            <a:ext cx="650339" cy="650339"/>
          </a:xfrm>
          <a:prstGeom prst="rect">
            <a:avLst/>
          </a:prstGeom>
        </p:spPr>
      </p:pic>
      <p:sp>
        <p:nvSpPr>
          <p:cNvPr id="45" name="Овал 44"/>
          <p:cNvSpPr/>
          <p:nvPr/>
        </p:nvSpPr>
        <p:spPr>
          <a:xfrm>
            <a:off x="10225747" y="1121782"/>
            <a:ext cx="1800000" cy="1800000"/>
          </a:xfrm>
          <a:prstGeom prst="ellipse">
            <a:avLst/>
          </a:pr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10278532" y="1980053"/>
            <a:ext cx="1747215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Поставлено Росагролизинг</a:t>
            </a:r>
          </a:p>
          <a:p>
            <a:pPr algn="ctr">
              <a:lnSpc>
                <a:spcPct val="80000"/>
              </a:lnSpc>
            </a:pP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СХТ в 2022 г.</a:t>
            </a:r>
            <a:endParaRPr lang="ru-RU" sz="16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0664544" y="1290857"/>
            <a:ext cx="8867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667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374938" y="1521533"/>
            <a:ext cx="4924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ед.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006428" y="5006803"/>
            <a:ext cx="17670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Льготная ставка по договору (субсидирование 2/3 ключевой ставки ЦБ РФ)</a:t>
            </a:r>
            <a:endParaRPr lang="ru-RU" sz="16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83105" y="5621344"/>
            <a:ext cx="1466444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Механизм поддержки</a:t>
            </a:r>
            <a:endParaRPr lang="ru-RU" sz="16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90" y="4941156"/>
            <a:ext cx="669171" cy="66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3486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1840844"/>
            <a:ext cx="4774131" cy="46991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01014" y="148752"/>
            <a:ext cx="12279991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4400" b="1">
                <a:solidFill>
                  <a:srgbClr val="00755A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/>
              <a:t>ПРИОБРЕТЕНИЕ ТЕХНИКИ НА УСЛОВИЯХ ЛЬГОТНОГО КРЕДИТА И ЛИЗИНГА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79800" y="6539186"/>
            <a:ext cx="48489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Arial Narrow" panose="020B0606020202030204" pitchFamily="34" charset="0"/>
              </a:rPr>
              <a:t>* По итогам 9 месяцев 2022 г.</a:t>
            </a:r>
            <a:endParaRPr lang="ru-RU" sz="16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1049121" y="2014332"/>
            <a:ext cx="30030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 Narrow" panose="020B0606020202030204" pitchFamily="34" charset="0"/>
              </a:rPr>
              <a:t>Показатель (млрд. руб.)</a:t>
            </a:r>
            <a:endParaRPr lang="ru-RU" sz="2000" b="1" dirty="0"/>
          </a:p>
        </p:txBody>
      </p:sp>
      <p:sp>
        <p:nvSpPr>
          <p:cNvPr id="39" name="Параллелограмм 38"/>
          <p:cNvSpPr/>
          <p:nvPr/>
        </p:nvSpPr>
        <p:spPr>
          <a:xfrm>
            <a:off x="5186223" y="1840844"/>
            <a:ext cx="3311091" cy="4676688"/>
          </a:xfrm>
          <a:prstGeom prst="parallelogram">
            <a:avLst>
              <a:gd name="adj" fmla="val 15907"/>
            </a:avLst>
          </a:pr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 Narrow" panose="020B0606020202030204" pitchFamily="34" charset="0"/>
            </a:endParaRPr>
          </a:p>
        </p:txBody>
      </p:sp>
      <p:sp>
        <p:nvSpPr>
          <p:cNvPr id="40" name="Параллелограмм 39"/>
          <p:cNvSpPr/>
          <p:nvPr/>
        </p:nvSpPr>
        <p:spPr>
          <a:xfrm>
            <a:off x="8373979" y="1840843"/>
            <a:ext cx="3424423" cy="4676689"/>
          </a:xfrm>
          <a:prstGeom prst="parallelogram">
            <a:avLst>
              <a:gd name="adj" fmla="val 15907"/>
            </a:avLst>
          </a:pr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 Narrow" panose="020B0606020202030204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5881031" y="2014332"/>
            <a:ext cx="24929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 Narrow" panose="020B0606020202030204" pitchFamily="34" charset="0"/>
              </a:rPr>
              <a:t>Росагролизинг</a:t>
            </a:r>
            <a:endParaRPr lang="ru-RU" sz="2000" b="1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9218786" y="2014332"/>
            <a:ext cx="24929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 Narrow" panose="020B0606020202030204" pitchFamily="34" charset="0"/>
              </a:rPr>
              <a:t>ППРФ 1528</a:t>
            </a:r>
            <a:endParaRPr lang="ru-RU" sz="2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36815" y="2780640"/>
            <a:ext cx="35589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Одобренная сумма </a:t>
            </a:r>
            <a:r>
              <a:rPr lang="ru-RU" dirty="0" smtClean="0">
                <a:latin typeface="Arial Narrow" panose="020B0606020202030204" pitchFamily="34" charset="0"/>
              </a:rPr>
              <a:t>финансирования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36815" y="3692797"/>
            <a:ext cx="42278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Фактически предоставлено кредитных </a:t>
            </a:r>
            <a:r>
              <a:rPr lang="ru-RU" dirty="0" smtClean="0">
                <a:latin typeface="Arial Narrow" panose="020B0606020202030204" pitchFamily="34" charset="0"/>
              </a:rPr>
              <a:t>средств/передано </a:t>
            </a:r>
            <a:r>
              <a:rPr lang="ru-RU" dirty="0">
                <a:latin typeface="Arial Narrow" panose="020B0606020202030204" pitchFamily="34" charset="0"/>
              </a:rPr>
              <a:t>в </a:t>
            </a:r>
            <a:r>
              <a:rPr lang="ru-RU" dirty="0" smtClean="0">
                <a:latin typeface="Arial Narrow" panose="020B0606020202030204" pitchFamily="34" charset="0"/>
              </a:rPr>
              <a:t>лизинг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48450" y="4833939"/>
            <a:ext cx="2621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Количество </a:t>
            </a:r>
            <a:r>
              <a:rPr lang="ru-RU" dirty="0" smtClean="0">
                <a:latin typeface="Arial Narrow" panose="020B0606020202030204" pitchFamily="34" charset="0"/>
              </a:rPr>
              <a:t>договоров (ед.)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248450" y="5638504"/>
            <a:ext cx="36599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Arial Narrow" panose="020B0606020202030204" pitchFamily="34" charset="0"/>
              </a:rPr>
              <a:t>Доля от общего объема приобретения </a:t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ru-RU" dirty="0" smtClean="0">
                <a:latin typeface="Arial Narrow" panose="020B0606020202030204" pitchFamily="34" charset="0"/>
              </a:rPr>
              <a:t>СХТ в 2021 г. (%)</a:t>
            </a:r>
            <a:endParaRPr lang="ru-RU" dirty="0">
              <a:latin typeface="Arial Narrow" panose="020B0606020202030204" pitchFamily="34" charset="0"/>
            </a:endParaRPr>
          </a:p>
        </p:txBody>
      </p:sp>
      <p:pic>
        <p:nvPicPr>
          <p:cNvPr id="1026" name="Picture 2" descr="https://cdn-icons-png.flaticon.com/512/2822/282267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00" y="2692093"/>
            <a:ext cx="604789" cy="604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cdn-icons-png.flaticon.com/512/2424/242467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96" y="3661401"/>
            <a:ext cx="604789" cy="604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cdn-icons-png.flaticon.com/512/1358/135853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5" y="4669616"/>
            <a:ext cx="630448" cy="630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cdn-icons-png.flaticon.com/512/517/51750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24" y="5538120"/>
            <a:ext cx="774403" cy="77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9713145" y="2725490"/>
            <a:ext cx="8402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ru-RU" sz="3200" dirty="0">
                <a:solidFill>
                  <a:schemeClr val="dk1"/>
                </a:solidFill>
                <a:latin typeface="Arial Narrow" panose="020B0606020202030204" pitchFamily="34" charset="0"/>
              </a:rPr>
              <a:t>82,5</a:t>
            </a: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>
            <a:off x="0" y="2521446"/>
            <a:ext cx="11746661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0" y="3529425"/>
            <a:ext cx="1166400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-5717" y="4537404"/>
            <a:ext cx="1152000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0" y="5545383"/>
            <a:ext cx="1141200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6320863" y="2725490"/>
            <a:ext cx="8402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ru-RU" sz="3200" dirty="0" smtClean="0">
                <a:solidFill>
                  <a:schemeClr val="dk1"/>
                </a:solidFill>
                <a:latin typeface="Arial Narrow" panose="020B0606020202030204" pitchFamily="34" charset="0"/>
              </a:rPr>
              <a:t>8</a:t>
            </a:r>
            <a:r>
              <a:rPr lang="en-US" sz="3200" dirty="0" smtClean="0">
                <a:solidFill>
                  <a:schemeClr val="dk1"/>
                </a:solidFill>
                <a:latin typeface="Arial Narrow" panose="020B0606020202030204" pitchFamily="34" charset="0"/>
              </a:rPr>
              <a:t>4</a:t>
            </a:r>
            <a:r>
              <a:rPr lang="ru-RU" sz="3200" dirty="0" smtClean="0">
                <a:solidFill>
                  <a:schemeClr val="dk1"/>
                </a:solidFill>
                <a:latin typeface="Arial Narrow" panose="020B0606020202030204" pitchFamily="34" charset="0"/>
              </a:rPr>
              <a:t>,</a:t>
            </a:r>
            <a:r>
              <a:rPr lang="en-US" sz="3200" dirty="0" smtClean="0">
                <a:solidFill>
                  <a:schemeClr val="dk1"/>
                </a:solidFill>
                <a:latin typeface="Arial Narrow" panose="020B0606020202030204" pitchFamily="34" charset="0"/>
              </a:rPr>
              <a:t>6</a:t>
            </a:r>
            <a:endParaRPr lang="ru-RU" sz="3200" dirty="0">
              <a:solidFill>
                <a:schemeClr val="dk1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7208011" y="2817746"/>
            <a:ext cx="723243" cy="400110"/>
            <a:chOff x="6914713" y="2505188"/>
            <a:chExt cx="529243" cy="292786"/>
          </a:xfrm>
        </p:grpSpPr>
        <p:sp>
          <p:nvSpPr>
            <p:cNvPr id="54" name="Стрелка вниз 53"/>
            <p:cNvSpPr/>
            <p:nvPr/>
          </p:nvSpPr>
          <p:spPr>
            <a:xfrm flipV="1">
              <a:off x="6914713" y="2591915"/>
              <a:ext cx="85607" cy="165100"/>
            </a:xfrm>
            <a:prstGeom prst="downArrow">
              <a:avLst/>
            </a:prstGeom>
            <a:solidFill>
              <a:srgbClr val="0075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>
                <a:solidFill>
                  <a:srgbClr val="00755A"/>
                </a:solidFill>
              </a:endParaRPr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7000320" y="2505188"/>
              <a:ext cx="443636" cy="2927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000" dirty="0" smtClean="0">
                  <a:solidFill>
                    <a:srgbClr val="00755A"/>
                  </a:solidFill>
                  <a:latin typeface="Arial Narrow" panose="020B0606020202030204" pitchFamily="34" charset="0"/>
                </a:rPr>
                <a:t>68%</a:t>
              </a:r>
              <a:endParaRPr lang="ru-RU" sz="2000" dirty="0">
                <a:solidFill>
                  <a:srgbClr val="00755A"/>
                </a:solidFill>
              </a:endParaRPr>
            </a:p>
          </p:txBody>
        </p:sp>
      </p:grpSp>
      <p:grpSp>
        <p:nvGrpSpPr>
          <p:cNvPr id="57" name="Группа 56"/>
          <p:cNvGrpSpPr/>
          <p:nvPr/>
        </p:nvGrpSpPr>
        <p:grpSpPr>
          <a:xfrm>
            <a:off x="10553446" y="2817746"/>
            <a:ext cx="780952" cy="400110"/>
            <a:chOff x="6914713" y="2505188"/>
            <a:chExt cx="571472" cy="292786"/>
          </a:xfrm>
        </p:grpSpPr>
        <p:sp>
          <p:nvSpPr>
            <p:cNvPr id="58" name="Стрелка вниз 57"/>
            <p:cNvSpPr/>
            <p:nvPr/>
          </p:nvSpPr>
          <p:spPr>
            <a:xfrm rot="10800000" flipH="1" flipV="1">
              <a:off x="6914713" y="2591915"/>
              <a:ext cx="85607" cy="165100"/>
            </a:xfrm>
            <a:prstGeom prst="downArrow">
              <a:avLst/>
            </a:prstGeom>
            <a:solidFill>
              <a:srgbClr val="C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>
                <a:solidFill>
                  <a:srgbClr val="00755A"/>
                </a:solidFill>
              </a:endParaRPr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7000320" y="2505188"/>
              <a:ext cx="485865" cy="2927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>
                  <a:solidFill>
                    <a:srgbClr val="C00000"/>
                  </a:solidFill>
                  <a:latin typeface="Arial Narrow" panose="020B0606020202030204" pitchFamily="34" charset="0"/>
                </a:rPr>
                <a:t>0</a:t>
              </a:r>
              <a:r>
                <a:rPr lang="ru-RU" sz="2000" dirty="0" smtClean="0">
                  <a:solidFill>
                    <a:srgbClr val="C00000"/>
                  </a:solidFill>
                  <a:latin typeface="Arial Narrow" panose="020B0606020202030204" pitchFamily="34" charset="0"/>
                </a:rPr>
                <a:t>,2%</a:t>
              </a:r>
              <a:endParaRPr lang="ru-RU" sz="2000" dirty="0">
                <a:solidFill>
                  <a:srgbClr val="C00000"/>
                </a:solidFill>
              </a:endParaRPr>
            </a:p>
          </p:txBody>
        </p:sp>
      </p:grpSp>
      <p:sp>
        <p:nvSpPr>
          <p:cNvPr id="68" name="Прямоугольник 67"/>
          <p:cNvSpPr/>
          <p:nvPr/>
        </p:nvSpPr>
        <p:spPr>
          <a:xfrm>
            <a:off x="6009566" y="3656961"/>
            <a:ext cx="8402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ru-RU" sz="3200" dirty="0" smtClean="0">
                <a:solidFill>
                  <a:schemeClr val="dk1"/>
                </a:solidFill>
                <a:latin typeface="Arial Narrow" panose="020B0606020202030204" pitchFamily="34" charset="0"/>
              </a:rPr>
              <a:t>41,4</a:t>
            </a:r>
            <a:endParaRPr lang="ru-RU" sz="3200" dirty="0">
              <a:solidFill>
                <a:schemeClr val="dk1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69" name="Группа 68"/>
          <p:cNvGrpSpPr/>
          <p:nvPr/>
        </p:nvGrpSpPr>
        <p:grpSpPr>
          <a:xfrm>
            <a:off x="6896715" y="3749217"/>
            <a:ext cx="723243" cy="400110"/>
            <a:chOff x="6914713" y="2505188"/>
            <a:chExt cx="529243" cy="292786"/>
          </a:xfrm>
        </p:grpSpPr>
        <p:sp>
          <p:nvSpPr>
            <p:cNvPr id="70" name="Стрелка вниз 69"/>
            <p:cNvSpPr/>
            <p:nvPr/>
          </p:nvSpPr>
          <p:spPr>
            <a:xfrm flipV="1">
              <a:off x="6914713" y="2591915"/>
              <a:ext cx="85607" cy="165100"/>
            </a:xfrm>
            <a:prstGeom prst="downArrow">
              <a:avLst/>
            </a:prstGeom>
            <a:solidFill>
              <a:srgbClr val="0075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>
                <a:solidFill>
                  <a:srgbClr val="00755A"/>
                </a:solidFill>
              </a:endParaRPr>
            </a:p>
          </p:txBody>
        </p:sp>
        <p:sp>
          <p:nvSpPr>
            <p:cNvPr id="71" name="Прямоугольник 70"/>
            <p:cNvSpPr/>
            <p:nvPr/>
          </p:nvSpPr>
          <p:spPr>
            <a:xfrm>
              <a:off x="7000320" y="2505188"/>
              <a:ext cx="443636" cy="2927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000" dirty="0" smtClean="0">
                  <a:solidFill>
                    <a:srgbClr val="00755A"/>
                  </a:solidFill>
                  <a:latin typeface="Arial Narrow" panose="020B0606020202030204" pitchFamily="34" charset="0"/>
                </a:rPr>
                <a:t>32%</a:t>
              </a:r>
              <a:endParaRPr lang="ru-RU" sz="2000" dirty="0">
                <a:solidFill>
                  <a:srgbClr val="00755A"/>
                </a:solidFill>
              </a:endParaRPr>
            </a:p>
          </p:txBody>
        </p:sp>
      </p:grpSp>
      <p:sp>
        <p:nvSpPr>
          <p:cNvPr id="82" name="Прямоугольник 81"/>
          <p:cNvSpPr/>
          <p:nvPr/>
        </p:nvSpPr>
        <p:spPr>
          <a:xfrm>
            <a:off x="9424990" y="3702316"/>
            <a:ext cx="8402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ru-RU" sz="3200" dirty="0" smtClean="0">
                <a:solidFill>
                  <a:schemeClr val="dk1"/>
                </a:solidFill>
                <a:latin typeface="Arial Narrow" panose="020B0606020202030204" pitchFamily="34" charset="0"/>
              </a:rPr>
              <a:t>39,7</a:t>
            </a:r>
            <a:endParaRPr lang="ru-RU" sz="3200" dirty="0">
              <a:solidFill>
                <a:schemeClr val="dk1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83" name="Группа 82"/>
          <p:cNvGrpSpPr/>
          <p:nvPr/>
        </p:nvGrpSpPr>
        <p:grpSpPr>
          <a:xfrm>
            <a:off x="10265285" y="3794572"/>
            <a:ext cx="723243" cy="400110"/>
            <a:chOff x="6914713" y="2505188"/>
            <a:chExt cx="529243" cy="292786"/>
          </a:xfrm>
        </p:grpSpPr>
        <p:sp>
          <p:nvSpPr>
            <p:cNvPr id="84" name="Стрелка вниз 83"/>
            <p:cNvSpPr/>
            <p:nvPr/>
          </p:nvSpPr>
          <p:spPr>
            <a:xfrm rot="10800000" flipH="1" flipV="1">
              <a:off x="6914713" y="2591915"/>
              <a:ext cx="85607" cy="165100"/>
            </a:xfrm>
            <a:prstGeom prst="downArrow">
              <a:avLst/>
            </a:prstGeom>
            <a:solidFill>
              <a:srgbClr val="C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>
                <a:solidFill>
                  <a:srgbClr val="00755A"/>
                </a:solidFill>
              </a:endParaRPr>
            </a:p>
          </p:txBody>
        </p:sp>
        <p:sp>
          <p:nvSpPr>
            <p:cNvPr id="85" name="Прямоугольник 84"/>
            <p:cNvSpPr/>
            <p:nvPr/>
          </p:nvSpPr>
          <p:spPr>
            <a:xfrm>
              <a:off x="7000320" y="2505188"/>
              <a:ext cx="443636" cy="2927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000" dirty="0" smtClean="0">
                  <a:solidFill>
                    <a:srgbClr val="C00000"/>
                  </a:solidFill>
                  <a:latin typeface="Arial Narrow" panose="020B0606020202030204" pitchFamily="34" charset="0"/>
                </a:rPr>
                <a:t>30%</a:t>
              </a:r>
              <a:endParaRPr lang="ru-RU" sz="2000" dirty="0">
                <a:solidFill>
                  <a:srgbClr val="C00000"/>
                </a:solidFill>
              </a:endParaRPr>
            </a:p>
          </p:txBody>
        </p:sp>
      </p:grpSp>
      <p:sp>
        <p:nvSpPr>
          <p:cNvPr id="86" name="Прямоугольник 85"/>
          <p:cNvSpPr/>
          <p:nvPr/>
        </p:nvSpPr>
        <p:spPr>
          <a:xfrm>
            <a:off x="5846572" y="4751505"/>
            <a:ext cx="1027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ru-RU" sz="3200" dirty="0" smtClean="0">
                <a:solidFill>
                  <a:schemeClr val="dk1"/>
                </a:solidFill>
                <a:latin typeface="Arial Narrow" panose="020B0606020202030204" pitchFamily="34" charset="0"/>
              </a:rPr>
              <a:t>6 095</a:t>
            </a:r>
            <a:endParaRPr lang="ru-RU" sz="3200" dirty="0">
              <a:solidFill>
                <a:schemeClr val="dk1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87" name="Группа 86"/>
          <p:cNvGrpSpPr/>
          <p:nvPr/>
        </p:nvGrpSpPr>
        <p:grpSpPr>
          <a:xfrm>
            <a:off x="6827496" y="4843761"/>
            <a:ext cx="723243" cy="400110"/>
            <a:chOff x="6914713" y="2505188"/>
            <a:chExt cx="529243" cy="292786"/>
          </a:xfrm>
        </p:grpSpPr>
        <p:sp>
          <p:nvSpPr>
            <p:cNvPr id="88" name="Стрелка вниз 87"/>
            <p:cNvSpPr/>
            <p:nvPr/>
          </p:nvSpPr>
          <p:spPr>
            <a:xfrm flipV="1">
              <a:off x="6914713" y="2591915"/>
              <a:ext cx="85607" cy="165100"/>
            </a:xfrm>
            <a:prstGeom prst="downArrow">
              <a:avLst/>
            </a:prstGeom>
            <a:solidFill>
              <a:srgbClr val="0075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>
                <a:solidFill>
                  <a:srgbClr val="00755A"/>
                </a:solidFill>
              </a:endParaRPr>
            </a:p>
          </p:txBody>
        </p:sp>
        <p:sp>
          <p:nvSpPr>
            <p:cNvPr id="89" name="Прямоугольник 88"/>
            <p:cNvSpPr/>
            <p:nvPr/>
          </p:nvSpPr>
          <p:spPr>
            <a:xfrm>
              <a:off x="7000320" y="2505188"/>
              <a:ext cx="443636" cy="2927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000" dirty="0">
                  <a:solidFill>
                    <a:srgbClr val="00755A"/>
                  </a:solidFill>
                  <a:latin typeface="Arial Narrow" panose="020B0606020202030204" pitchFamily="34" charset="0"/>
                </a:rPr>
                <a:t>4</a:t>
              </a:r>
              <a:r>
                <a:rPr lang="ru-RU" sz="2000" dirty="0" smtClean="0">
                  <a:solidFill>
                    <a:srgbClr val="00755A"/>
                  </a:solidFill>
                  <a:latin typeface="Arial Narrow" panose="020B0606020202030204" pitchFamily="34" charset="0"/>
                </a:rPr>
                <a:t>2%</a:t>
              </a:r>
              <a:endParaRPr lang="ru-RU" sz="2000" dirty="0">
                <a:solidFill>
                  <a:srgbClr val="00755A"/>
                </a:solidFill>
              </a:endParaRPr>
            </a:p>
          </p:txBody>
        </p:sp>
      </p:grpSp>
      <p:sp>
        <p:nvSpPr>
          <p:cNvPr id="95" name="Прямоугольник 94"/>
          <p:cNvSpPr/>
          <p:nvPr/>
        </p:nvSpPr>
        <p:spPr>
          <a:xfrm>
            <a:off x="9125011" y="4753161"/>
            <a:ext cx="1027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ru-RU" sz="3200" dirty="0" smtClean="0">
                <a:solidFill>
                  <a:schemeClr val="dk1"/>
                </a:solidFill>
                <a:latin typeface="Arial Narrow" panose="020B0606020202030204" pitchFamily="34" charset="0"/>
              </a:rPr>
              <a:t>2 703</a:t>
            </a:r>
            <a:endParaRPr lang="ru-RU" sz="3200" dirty="0">
              <a:solidFill>
                <a:schemeClr val="dk1"/>
              </a:solidFill>
              <a:latin typeface="Arial Narrow" panose="020B0606020202030204" pitchFamily="34" charset="0"/>
            </a:endParaRPr>
          </a:p>
        </p:txBody>
      </p:sp>
      <p:sp>
        <p:nvSpPr>
          <p:cNvPr id="97" name="Стрелка вниз 96"/>
          <p:cNvSpPr/>
          <p:nvPr/>
        </p:nvSpPr>
        <p:spPr>
          <a:xfrm rot="10800000" flipH="1" flipV="1">
            <a:off x="10169094" y="4963935"/>
            <a:ext cx="116987" cy="225619"/>
          </a:xfrm>
          <a:prstGeom prst="downArrow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solidFill>
                <a:srgbClr val="00755A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0297632" y="4845417"/>
            <a:ext cx="6062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4</a:t>
            </a:r>
            <a:r>
              <a:rPr lang="ru-RU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0%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5930730" y="5627164"/>
            <a:ext cx="8595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ru-RU" sz="3200" dirty="0" smtClean="0">
                <a:solidFill>
                  <a:schemeClr val="dk1"/>
                </a:solidFill>
                <a:latin typeface="Arial Narrow" panose="020B0606020202030204" pitchFamily="34" charset="0"/>
              </a:rPr>
              <a:t>12%</a:t>
            </a:r>
            <a:endParaRPr lang="ru-RU" sz="3200" dirty="0">
              <a:solidFill>
                <a:schemeClr val="dk1"/>
              </a:solidFill>
              <a:latin typeface="Arial Narrow" panose="020B0606020202030204" pitchFamily="34" charset="0"/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9226659" y="5627164"/>
            <a:ext cx="8595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ru-RU" sz="3200" dirty="0" smtClean="0">
                <a:solidFill>
                  <a:schemeClr val="dk1"/>
                </a:solidFill>
                <a:latin typeface="Arial Narrow" panose="020B0606020202030204" pitchFamily="34" charset="0"/>
              </a:rPr>
              <a:t>17%</a:t>
            </a:r>
            <a:endParaRPr lang="ru-RU" sz="3200" dirty="0">
              <a:solidFill>
                <a:schemeClr val="dk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4104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610580" y="165817"/>
            <a:ext cx="9293227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4400" b="1">
                <a:solidFill>
                  <a:srgbClr val="00755A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/>
              <a:t>ВКЛАД РОСАГРОЛИЗИНГ В АПК</a:t>
            </a:r>
          </a:p>
        </p:txBody>
      </p:sp>
      <p:sp>
        <p:nvSpPr>
          <p:cNvPr id="48" name="Полилиния 47"/>
          <p:cNvSpPr/>
          <p:nvPr/>
        </p:nvSpPr>
        <p:spPr>
          <a:xfrm>
            <a:off x="329142" y="1200960"/>
            <a:ext cx="5520922" cy="5352239"/>
          </a:xfrm>
          <a:custGeom>
            <a:avLst/>
            <a:gdLst>
              <a:gd name="connsiteX0" fmla="*/ 3975100 w 5232400"/>
              <a:gd name="connsiteY0" fmla="*/ 38100 h 2717800"/>
              <a:gd name="connsiteX1" fmla="*/ 0 w 5232400"/>
              <a:gd name="connsiteY1" fmla="*/ 38100 h 2717800"/>
              <a:gd name="connsiteX2" fmla="*/ 0 w 5232400"/>
              <a:gd name="connsiteY2" fmla="*/ 2717800 h 2717800"/>
              <a:gd name="connsiteX3" fmla="*/ 5232400 w 5232400"/>
              <a:gd name="connsiteY3" fmla="*/ 2717800 h 2717800"/>
              <a:gd name="connsiteX4" fmla="*/ 5232400 w 5232400"/>
              <a:gd name="connsiteY4" fmla="*/ 0 h 2717800"/>
              <a:gd name="connsiteX0" fmla="*/ 3975100 w 5245190"/>
              <a:gd name="connsiteY0" fmla="*/ 502 h 2680202"/>
              <a:gd name="connsiteX1" fmla="*/ 0 w 5245190"/>
              <a:gd name="connsiteY1" fmla="*/ 502 h 2680202"/>
              <a:gd name="connsiteX2" fmla="*/ 0 w 5245190"/>
              <a:gd name="connsiteY2" fmla="*/ 2680202 h 2680202"/>
              <a:gd name="connsiteX3" fmla="*/ 5232400 w 5245190"/>
              <a:gd name="connsiteY3" fmla="*/ 2680202 h 2680202"/>
              <a:gd name="connsiteX4" fmla="*/ 5245190 w 5245190"/>
              <a:gd name="connsiteY4" fmla="*/ 0 h 2680202"/>
              <a:gd name="connsiteX0" fmla="*/ 3975100 w 5233630"/>
              <a:gd name="connsiteY0" fmla="*/ 0 h 2679700"/>
              <a:gd name="connsiteX1" fmla="*/ 0 w 5233630"/>
              <a:gd name="connsiteY1" fmla="*/ 0 h 2679700"/>
              <a:gd name="connsiteX2" fmla="*/ 0 w 5233630"/>
              <a:gd name="connsiteY2" fmla="*/ 2679700 h 2679700"/>
              <a:gd name="connsiteX3" fmla="*/ 5232400 w 5233630"/>
              <a:gd name="connsiteY3" fmla="*/ 2679700 h 2679700"/>
              <a:gd name="connsiteX4" fmla="*/ 5232400 w 5233630"/>
              <a:gd name="connsiteY4" fmla="*/ 22997 h 267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3630" h="2679700">
                <a:moveTo>
                  <a:pt x="3975100" y="0"/>
                </a:moveTo>
                <a:lnTo>
                  <a:pt x="0" y="0"/>
                </a:lnTo>
                <a:lnTo>
                  <a:pt x="0" y="2679700"/>
                </a:lnTo>
                <a:lnTo>
                  <a:pt x="5232400" y="2679700"/>
                </a:lnTo>
                <a:cubicBezTo>
                  <a:pt x="5236663" y="1786299"/>
                  <a:pt x="5228137" y="916398"/>
                  <a:pt x="5232400" y="22997"/>
                </a:cubicBez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771287" y="1366061"/>
            <a:ext cx="4020661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Динамика инвестиций Росагролизинг в АПК</a:t>
            </a:r>
            <a:endParaRPr lang="ru-RU" sz="16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4826166" y="922773"/>
            <a:ext cx="882331" cy="644916"/>
          </a:xfrm>
          <a:prstGeom prst="roundRect">
            <a:avLst/>
          </a:prstGeom>
          <a:solidFill>
            <a:srgbClr val="0075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62" name="Рисунок 6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665" y="1006388"/>
            <a:ext cx="481059" cy="477686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398417" y="1623749"/>
            <a:ext cx="6642170" cy="4938423"/>
            <a:chOff x="398417" y="1623749"/>
            <a:chExt cx="6642170" cy="4938423"/>
          </a:xfrm>
        </p:grpSpPr>
        <p:graphicFrame>
          <p:nvGraphicFramePr>
            <p:cNvPr id="63" name="Диаграмма 62"/>
            <p:cNvGraphicFramePr/>
            <p:nvPr>
              <p:extLst/>
            </p:nvPr>
          </p:nvGraphicFramePr>
          <p:xfrm>
            <a:off x="466487" y="1623749"/>
            <a:ext cx="5116272" cy="451035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64" name="Прямоугольник 63"/>
            <p:cNvSpPr/>
            <p:nvPr/>
          </p:nvSpPr>
          <p:spPr>
            <a:xfrm>
              <a:off x="862477" y="6188667"/>
              <a:ext cx="300964" cy="144000"/>
            </a:xfrm>
            <a:prstGeom prst="rect">
              <a:avLst/>
            </a:prstGeom>
            <a:solidFill>
              <a:srgbClr val="0075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65" name="Прямоугольник 64"/>
            <p:cNvSpPr/>
            <p:nvPr/>
          </p:nvSpPr>
          <p:spPr>
            <a:xfrm>
              <a:off x="1202164" y="6125129"/>
              <a:ext cx="1757612" cy="2646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400" dirty="0" smtClean="0">
                  <a:latin typeface="Arial Narrow" panose="020B0606020202030204" pitchFamily="34" charset="0"/>
                </a:rPr>
                <a:t>Стоимость, </a:t>
              </a:r>
              <a:r>
                <a:rPr lang="ru-RU" sz="1400" dirty="0">
                  <a:latin typeface="Arial Narrow" panose="020B0606020202030204" pitchFamily="34" charset="0"/>
                </a:rPr>
                <a:t>млрд руб.</a:t>
              </a:r>
            </a:p>
          </p:txBody>
        </p:sp>
        <p:sp>
          <p:nvSpPr>
            <p:cNvPr id="66" name="Прямоугольник 65"/>
            <p:cNvSpPr/>
            <p:nvPr/>
          </p:nvSpPr>
          <p:spPr>
            <a:xfrm>
              <a:off x="3823209" y="6125129"/>
              <a:ext cx="3217378" cy="4370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400" dirty="0" smtClean="0">
                  <a:latin typeface="Arial Narrow" panose="020B0606020202030204" pitchFamily="34" charset="0"/>
                </a:rPr>
                <a:t>Количество,</a:t>
              </a:r>
            </a:p>
            <a:p>
              <a:pPr>
                <a:lnSpc>
                  <a:spcPct val="80000"/>
                </a:lnSpc>
              </a:pPr>
              <a:r>
                <a:rPr lang="ru-RU" sz="1400" dirty="0" smtClean="0">
                  <a:latin typeface="Arial Narrow" panose="020B0606020202030204" pitchFamily="34" charset="0"/>
                </a:rPr>
                <a:t>ед</a:t>
              </a:r>
              <a:r>
                <a:rPr lang="ru-RU" sz="1400" dirty="0">
                  <a:latin typeface="Arial Narrow" panose="020B0606020202030204" pitchFamily="34" charset="0"/>
                </a:rPr>
                <a:t>.</a:t>
              </a:r>
            </a:p>
          </p:txBody>
        </p:sp>
        <p:cxnSp>
          <p:nvCxnSpPr>
            <p:cNvPr id="67" name="Прямая соединительная линия 66"/>
            <p:cNvCxnSpPr/>
            <p:nvPr/>
          </p:nvCxnSpPr>
          <p:spPr>
            <a:xfrm flipV="1">
              <a:off x="3215963" y="6260665"/>
              <a:ext cx="551767" cy="3"/>
            </a:xfrm>
            <a:prstGeom prst="line">
              <a:avLst/>
            </a:prstGeom>
            <a:ln>
              <a:solidFill>
                <a:schemeClr val="accent4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83" name="Диаграмма 82"/>
            <p:cNvGraphicFramePr/>
            <p:nvPr>
              <p:extLst/>
            </p:nvPr>
          </p:nvGraphicFramePr>
          <p:xfrm>
            <a:off x="398417" y="4687751"/>
            <a:ext cx="5184342" cy="151744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sp>
        <p:nvSpPr>
          <p:cNvPr id="68" name="Полилиния 67"/>
          <p:cNvSpPr/>
          <p:nvPr/>
        </p:nvSpPr>
        <p:spPr>
          <a:xfrm>
            <a:off x="7009840" y="1200961"/>
            <a:ext cx="4712260" cy="2540000"/>
          </a:xfrm>
          <a:custGeom>
            <a:avLst/>
            <a:gdLst>
              <a:gd name="connsiteX0" fmla="*/ 4381500 w 5753100"/>
              <a:gd name="connsiteY0" fmla="*/ 0 h 3225800"/>
              <a:gd name="connsiteX1" fmla="*/ 0 w 5753100"/>
              <a:gd name="connsiteY1" fmla="*/ 0 h 3225800"/>
              <a:gd name="connsiteX2" fmla="*/ 0 w 5753100"/>
              <a:gd name="connsiteY2" fmla="*/ 3225800 h 3225800"/>
              <a:gd name="connsiteX3" fmla="*/ 5753100 w 5753100"/>
              <a:gd name="connsiteY3" fmla="*/ 3225800 h 3225800"/>
              <a:gd name="connsiteX4" fmla="*/ 5753100 w 5753100"/>
              <a:gd name="connsiteY4" fmla="*/ 254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53100" h="3225800">
                <a:moveTo>
                  <a:pt x="4381500" y="0"/>
                </a:moveTo>
                <a:lnTo>
                  <a:pt x="0" y="0"/>
                </a:lnTo>
                <a:lnTo>
                  <a:pt x="0" y="3225800"/>
                </a:lnTo>
                <a:lnTo>
                  <a:pt x="5753100" y="3225800"/>
                </a:lnTo>
                <a:lnTo>
                  <a:pt x="5753100" y="2540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олилиния 68"/>
          <p:cNvSpPr/>
          <p:nvPr/>
        </p:nvSpPr>
        <p:spPr>
          <a:xfrm>
            <a:off x="7009839" y="1200961"/>
            <a:ext cx="4712260" cy="2540000"/>
          </a:xfrm>
          <a:custGeom>
            <a:avLst/>
            <a:gdLst>
              <a:gd name="connsiteX0" fmla="*/ 4381500 w 5753100"/>
              <a:gd name="connsiteY0" fmla="*/ 0 h 3225800"/>
              <a:gd name="connsiteX1" fmla="*/ 0 w 5753100"/>
              <a:gd name="connsiteY1" fmla="*/ 0 h 3225800"/>
              <a:gd name="connsiteX2" fmla="*/ 0 w 5753100"/>
              <a:gd name="connsiteY2" fmla="*/ 3225800 h 3225800"/>
              <a:gd name="connsiteX3" fmla="*/ 5753100 w 5753100"/>
              <a:gd name="connsiteY3" fmla="*/ 3225800 h 3225800"/>
              <a:gd name="connsiteX4" fmla="*/ 5753100 w 5753100"/>
              <a:gd name="connsiteY4" fmla="*/ 254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53100" h="3225800">
                <a:moveTo>
                  <a:pt x="4381500" y="0"/>
                </a:moveTo>
                <a:lnTo>
                  <a:pt x="0" y="0"/>
                </a:lnTo>
                <a:lnTo>
                  <a:pt x="0" y="3225800"/>
                </a:lnTo>
                <a:lnTo>
                  <a:pt x="5753100" y="3225800"/>
                </a:lnTo>
                <a:lnTo>
                  <a:pt x="5753100" y="2540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олилиния 69"/>
          <p:cNvSpPr/>
          <p:nvPr/>
        </p:nvSpPr>
        <p:spPr>
          <a:xfrm>
            <a:off x="7005707" y="4030961"/>
            <a:ext cx="4712260" cy="2540000"/>
          </a:xfrm>
          <a:custGeom>
            <a:avLst/>
            <a:gdLst>
              <a:gd name="connsiteX0" fmla="*/ 4381500 w 5753100"/>
              <a:gd name="connsiteY0" fmla="*/ 0 h 3225800"/>
              <a:gd name="connsiteX1" fmla="*/ 0 w 5753100"/>
              <a:gd name="connsiteY1" fmla="*/ 0 h 3225800"/>
              <a:gd name="connsiteX2" fmla="*/ 0 w 5753100"/>
              <a:gd name="connsiteY2" fmla="*/ 3225800 h 3225800"/>
              <a:gd name="connsiteX3" fmla="*/ 5753100 w 5753100"/>
              <a:gd name="connsiteY3" fmla="*/ 3225800 h 3225800"/>
              <a:gd name="connsiteX4" fmla="*/ 5753100 w 5753100"/>
              <a:gd name="connsiteY4" fmla="*/ 25400 h 322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53100" h="3225800">
                <a:moveTo>
                  <a:pt x="4381500" y="0"/>
                </a:moveTo>
                <a:lnTo>
                  <a:pt x="0" y="0"/>
                </a:lnTo>
                <a:lnTo>
                  <a:pt x="0" y="3225800"/>
                </a:lnTo>
                <a:lnTo>
                  <a:pt x="5753100" y="3225800"/>
                </a:lnTo>
                <a:lnTo>
                  <a:pt x="5753100" y="2540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7070001" y="1285876"/>
            <a:ext cx="4060054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 smtClean="0">
                <a:latin typeface="Arial Narrow" panose="020B0606020202030204" pitchFamily="34" charset="0"/>
              </a:rPr>
              <a:t>Производство отечественной сельхозтехники, млрд руб.</a:t>
            </a:r>
            <a:endParaRPr lang="ru-RU" sz="1600" b="1" dirty="0">
              <a:latin typeface="Arial Narrow" panose="020B0606020202030204" pitchFamily="34" charset="0"/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10660570" y="979515"/>
            <a:ext cx="706648" cy="644916"/>
          </a:xfrm>
          <a:prstGeom prst="roundRect">
            <a:avLst/>
          </a:prstGeom>
          <a:solidFill>
            <a:srgbClr val="0075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73" name="Диаграмма 72"/>
          <p:cNvGraphicFramePr/>
          <p:nvPr>
            <p:extLst/>
          </p:nvPr>
        </p:nvGraphicFramePr>
        <p:xfrm>
          <a:off x="6964852" y="1314443"/>
          <a:ext cx="4753114" cy="2459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74" name="Рисунок 7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897" y="1066895"/>
            <a:ext cx="454078" cy="468000"/>
          </a:xfrm>
          <a:prstGeom prst="rect">
            <a:avLst/>
          </a:prstGeom>
        </p:spPr>
      </p:pic>
      <p:sp>
        <p:nvSpPr>
          <p:cNvPr id="75" name="Прямоугольник 74"/>
          <p:cNvSpPr/>
          <p:nvPr/>
        </p:nvSpPr>
        <p:spPr>
          <a:xfrm>
            <a:off x="7070001" y="4127390"/>
            <a:ext cx="3492323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Прирост парка самоходной </a:t>
            </a:r>
            <a:r>
              <a:rPr lang="ru-RU" sz="16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сельхозтехники </a:t>
            </a:r>
            <a:r>
              <a:rPr lang="ru-RU" sz="16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в РФ</a:t>
            </a:r>
          </a:p>
        </p:txBody>
      </p:sp>
      <p:sp>
        <p:nvSpPr>
          <p:cNvPr id="76" name="TextBox 1"/>
          <p:cNvSpPr txBox="1"/>
          <p:nvPr/>
        </p:nvSpPr>
        <p:spPr>
          <a:xfrm>
            <a:off x="7443577" y="5106364"/>
            <a:ext cx="635898" cy="3445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2018</a:t>
            </a:r>
            <a:endParaRPr lang="ru-RU" sz="12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77" name="TextBox 1"/>
          <p:cNvSpPr txBox="1"/>
          <p:nvPr/>
        </p:nvSpPr>
        <p:spPr>
          <a:xfrm>
            <a:off x="8469076" y="5106364"/>
            <a:ext cx="635898" cy="3445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201</a:t>
            </a:r>
            <a:r>
              <a:rPr lang="en-US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9</a:t>
            </a:r>
            <a:endParaRPr lang="ru-RU" sz="12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78" name="TextBox 1"/>
          <p:cNvSpPr txBox="1"/>
          <p:nvPr/>
        </p:nvSpPr>
        <p:spPr>
          <a:xfrm>
            <a:off x="9446879" y="5450783"/>
            <a:ext cx="635898" cy="3445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</a:t>
            </a:r>
            <a:r>
              <a:rPr lang="en-US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</a:t>
            </a:r>
            <a:endParaRPr lang="ru-RU" sz="12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79" name="TextBox 1"/>
          <p:cNvSpPr txBox="1"/>
          <p:nvPr/>
        </p:nvSpPr>
        <p:spPr>
          <a:xfrm>
            <a:off x="10468032" y="5450783"/>
            <a:ext cx="635898" cy="3445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</a:t>
            </a:r>
            <a:r>
              <a:rPr lang="en-US" sz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21</a:t>
            </a:r>
            <a:endParaRPr lang="ru-RU" sz="12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7091115" y="4529390"/>
            <a:ext cx="4287870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Масштабирование поставок техники </a:t>
            </a:r>
            <a:r>
              <a:rPr lang="ru-RU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АО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″</a:t>
            </a:r>
            <a:r>
              <a:rPr lang="ru-RU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Росагролизинг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″ способствовали преломлению тренда выбытия парка техники</a:t>
            </a: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10802291" y="3833670"/>
            <a:ext cx="706648" cy="644916"/>
          </a:xfrm>
          <a:prstGeom prst="roundRect">
            <a:avLst/>
          </a:prstGeom>
          <a:solidFill>
            <a:srgbClr val="0075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82" name="Рисунок 8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3049" y="3914926"/>
            <a:ext cx="476788" cy="427261"/>
          </a:xfrm>
          <a:prstGeom prst="rect">
            <a:avLst/>
          </a:prstGeom>
        </p:spPr>
      </p:pic>
      <p:graphicFrame>
        <p:nvGraphicFramePr>
          <p:cNvPr id="85" name="Диаграмма 84"/>
          <p:cNvGraphicFramePr/>
          <p:nvPr>
            <p:extLst/>
          </p:nvPr>
        </p:nvGraphicFramePr>
        <p:xfrm>
          <a:off x="6636073" y="5066023"/>
          <a:ext cx="4712260" cy="1997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6899917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76273" y="273135"/>
            <a:ext cx="9336401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4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СПЕЦАКЦИИ</a:t>
            </a:r>
          </a:p>
        </p:txBody>
      </p:sp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7610" y="243149"/>
            <a:ext cx="1576819" cy="20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600073" y="149310"/>
            <a:ext cx="9909740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4400" b="1">
                <a:solidFill>
                  <a:srgbClr val="00755A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 smtClean="0"/>
              <a:t>ДЕТАЛИЗАЦИЯ ПОСТАВОК РОСАГРОЛИЗИНГОМ ТЕХНИКИ</a:t>
            </a: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12868" y="6363546"/>
            <a:ext cx="2743200" cy="365125"/>
          </a:xfrm>
        </p:spPr>
        <p:txBody>
          <a:bodyPr/>
          <a:lstStyle/>
          <a:p>
            <a:r>
              <a:rPr lang="ru-RU" dirty="0" smtClean="0">
                <a:latin typeface="Arial Narrow" panose="020B0606020202030204" pitchFamily="34" charset="0"/>
              </a:rPr>
              <a:t>5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6" name="Номер слайда 2"/>
          <p:cNvSpPr txBox="1">
            <a:spLocks/>
          </p:cNvSpPr>
          <p:nvPr/>
        </p:nvSpPr>
        <p:spPr>
          <a:xfrm>
            <a:off x="9082554" y="633300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smtClean="0">
                <a:solidFill>
                  <a:srgbClr val="00755A"/>
                </a:solidFill>
                <a:latin typeface="Arial Narrow" panose="020B0606020202030204" pitchFamily="34" charset="0"/>
              </a:rPr>
              <a:t>3</a:t>
            </a:r>
            <a:endParaRPr lang="ru-RU" sz="2400" b="1" dirty="0">
              <a:solidFill>
                <a:srgbClr val="00755A"/>
              </a:solidFill>
              <a:latin typeface="Arial Narrow" panose="020B060602020203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7" b="22060"/>
          <a:stretch/>
        </p:blipFill>
        <p:spPr>
          <a:xfrm>
            <a:off x="6968935" y="963709"/>
            <a:ext cx="5891955" cy="61070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2AA7B09-B127-EE4D-9C91-8CBB3ACD0F6C}"/>
              </a:ext>
            </a:extLst>
          </p:cNvPr>
          <p:cNvSpPr txBox="1"/>
          <p:nvPr/>
        </p:nvSpPr>
        <p:spPr>
          <a:xfrm rot="225555">
            <a:off x="8755761" y="1738820"/>
            <a:ext cx="2793800" cy="5355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dirty="0" smtClean="0">
                <a:solidFill>
                  <a:srgbClr val="137C5B"/>
                </a:solidFill>
                <a:latin typeface="Arial Narrow" panose="020B0606020202030204" pitchFamily="34" charset="0"/>
              </a:rPr>
              <a:t>Структура поставок </a:t>
            </a:r>
            <a:br>
              <a:rPr lang="ru-RU" dirty="0" smtClean="0">
                <a:solidFill>
                  <a:srgbClr val="137C5B"/>
                </a:solidFill>
                <a:latin typeface="Arial Narrow" panose="020B0606020202030204" pitchFamily="34" charset="0"/>
              </a:rPr>
            </a:br>
            <a:r>
              <a:rPr lang="ru-RU" dirty="0" smtClean="0">
                <a:solidFill>
                  <a:srgbClr val="137C5B"/>
                </a:solidFill>
                <a:latin typeface="Arial Narrow" panose="020B0606020202030204" pitchFamily="34" charset="0"/>
              </a:rPr>
              <a:t>в 2022 году</a:t>
            </a:r>
            <a:endParaRPr lang="ru-RU" dirty="0">
              <a:solidFill>
                <a:srgbClr val="137C5B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7947753" y="2563868"/>
            <a:ext cx="3236263" cy="3331997"/>
            <a:chOff x="9923855" y="1087845"/>
            <a:chExt cx="3236263" cy="3331997"/>
          </a:xfrm>
        </p:grpSpPr>
        <p:graphicFrame>
          <p:nvGraphicFramePr>
            <p:cNvPr id="11" name="Диаграмма 10"/>
            <p:cNvGraphicFramePr/>
            <p:nvPr>
              <p:extLst>
                <p:ext uri="{D42A27DB-BD31-4B8C-83A1-F6EECF244321}">
                  <p14:modId xmlns:p14="http://schemas.microsoft.com/office/powerpoint/2010/main" val="2923044338"/>
                </p:ext>
              </p:extLst>
            </p:nvPr>
          </p:nvGraphicFramePr>
          <p:xfrm>
            <a:off x="10615683" y="1351215"/>
            <a:ext cx="2544435" cy="215228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2" name="Дуга 11"/>
            <p:cNvSpPr/>
            <p:nvPr/>
          </p:nvSpPr>
          <p:spPr>
            <a:xfrm rot="2857671" flipH="1">
              <a:off x="10528392" y="1123924"/>
              <a:ext cx="1186670" cy="1114512"/>
            </a:xfrm>
            <a:prstGeom prst="arc">
              <a:avLst>
                <a:gd name="adj1" fmla="val 15274451"/>
                <a:gd name="adj2" fmla="val 20404540"/>
              </a:avLst>
            </a:prstGeom>
            <a:ln w="19050" cap="rnd">
              <a:solidFill>
                <a:schemeClr val="bg1">
                  <a:lumMod val="50000"/>
                </a:schemeClr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 rot="475275">
              <a:off x="10166829" y="3668250"/>
              <a:ext cx="12159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</a:rPr>
                <a:t>Т</a:t>
              </a:r>
              <a:r>
                <a:rPr lang="ru-RU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</a:rPr>
                <a:t>ракторы</a:t>
              </a:r>
              <a:endPara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4" name="Дуга 13"/>
            <p:cNvSpPr/>
            <p:nvPr/>
          </p:nvSpPr>
          <p:spPr>
            <a:xfrm rot="160284" flipH="1">
              <a:off x="10274831" y="2199636"/>
              <a:ext cx="953079" cy="895125"/>
            </a:xfrm>
            <a:prstGeom prst="arc">
              <a:avLst>
                <a:gd name="adj1" fmla="val 15274451"/>
                <a:gd name="adj2" fmla="val 19886287"/>
              </a:avLst>
            </a:prstGeom>
            <a:ln w="19050" cap="rnd">
              <a:solidFill>
                <a:schemeClr val="bg1">
                  <a:lumMod val="50000"/>
                </a:schemeClr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 rot="443518">
              <a:off x="9956492" y="2398572"/>
              <a:ext cx="7879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 smtClean="0">
                  <a:solidFill>
                    <a:srgbClr val="404040"/>
                  </a:solidFill>
                  <a:latin typeface="Arial Narrow" panose="020B0606020202030204" pitchFamily="34" charset="0"/>
                </a:rPr>
                <a:t>1</a:t>
              </a:r>
              <a:r>
                <a:rPr lang="ru-RU" sz="2400" dirty="0">
                  <a:solidFill>
                    <a:srgbClr val="404040"/>
                  </a:solidFill>
                  <a:latin typeface="Arial Narrow" panose="020B0606020202030204" pitchFamily="34" charset="0"/>
                </a:rPr>
                <a:t>0</a:t>
              </a:r>
              <a:r>
                <a:rPr lang="ru-RU" dirty="0" smtClean="0">
                  <a:solidFill>
                    <a:srgbClr val="404040"/>
                  </a:solidFill>
                  <a:latin typeface="Arial Narrow" panose="020B0606020202030204" pitchFamily="34" charset="0"/>
                </a:rPr>
                <a:t>%</a:t>
              </a:r>
              <a:endParaRPr lang="ru-RU" dirty="0">
                <a:solidFill>
                  <a:srgbClr val="40404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 rot="441589">
              <a:off x="9923855" y="2785585"/>
              <a:ext cx="12159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</a:rPr>
                <a:t>К</a:t>
              </a:r>
              <a:r>
                <a:rPr lang="ru-RU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</a:rPr>
                <a:t>омбайны</a:t>
              </a:r>
              <a:endPara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7" name="Дуга 16"/>
            <p:cNvSpPr/>
            <p:nvPr/>
          </p:nvSpPr>
          <p:spPr>
            <a:xfrm rot="20469410" flipH="1">
              <a:off x="10649381" y="2992268"/>
              <a:ext cx="953079" cy="895125"/>
            </a:xfrm>
            <a:prstGeom prst="arc">
              <a:avLst>
                <a:gd name="adj1" fmla="val 15274451"/>
                <a:gd name="adj2" fmla="val 19886287"/>
              </a:avLst>
            </a:prstGeom>
            <a:ln w="19050" cap="rnd">
              <a:solidFill>
                <a:schemeClr val="bg1">
                  <a:lumMod val="50000"/>
                </a:schemeClr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/>
            <p:cNvSpPr txBox="1"/>
            <p:nvPr/>
          </p:nvSpPr>
          <p:spPr>
            <a:xfrm rot="555227">
              <a:off x="10494061" y="1113143"/>
              <a:ext cx="78797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2400" dirty="0" smtClean="0">
                  <a:solidFill>
                    <a:srgbClr val="404040"/>
                  </a:solidFill>
                  <a:latin typeface="Arial Narrow" panose="020B0606020202030204" pitchFamily="34" charset="0"/>
                </a:rPr>
                <a:t>1</a:t>
              </a:r>
              <a:r>
                <a:rPr lang="ru-RU" sz="2400" dirty="0">
                  <a:solidFill>
                    <a:srgbClr val="404040"/>
                  </a:solidFill>
                  <a:latin typeface="Arial Narrow" panose="020B0606020202030204" pitchFamily="34" charset="0"/>
                </a:rPr>
                <a:t>9</a:t>
              </a:r>
              <a:r>
                <a:rPr lang="ru-RU" dirty="0" smtClean="0">
                  <a:solidFill>
                    <a:srgbClr val="404040"/>
                  </a:solidFill>
                  <a:latin typeface="Arial Narrow" panose="020B0606020202030204" pitchFamily="34" charset="0"/>
                </a:rPr>
                <a:t>%</a:t>
              </a:r>
              <a:endParaRPr lang="ru-RU" dirty="0">
                <a:solidFill>
                  <a:srgbClr val="40404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555227">
              <a:off x="10132515" y="1434006"/>
              <a:ext cx="12159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</a:rPr>
                <a:t>А</a:t>
              </a:r>
              <a:r>
                <a:rPr lang="ru-RU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</a:rPr>
                <a:t>втотехника</a:t>
              </a:r>
              <a:endPara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0" name="Дуга 19"/>
            <p:cNvSpPr/>
            <p:nvPr/>
          </p:nvSpPr>
          <p:spPr>
            <a:xfrm rot="2101677">
              <a:off x="11595470" y="3305104"/>
              <a:ext cx="953079" cy="895125"/>
            </a:xfrm>
            <a:prstGeom prst="arc">
              <a:avLst>
                <a:gd name="adj1" fmla="val 15274451"/>
                <a:gd name="adj2" fmla="val 19886287"/>
              </a:avLst>
            </a:prstGeom>
            <a:ln w="19050" cap="rnd">
              <a:solidFill>
                <a:schemeClr val="bg1">
                  <a:lumMod val="50000"/>
                </a:schemeClr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 rot="623381">
              <a:off x="11881632" y="3673194"/>
              <a:ext cx="7879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2400" dirty="0" smtClean="0">
                  <a:solidFill>
                    <a:srgbClr val="404040"/>
                  </a:solidFill>
                  <a:latin typeface="Arial Narrow" panose="020B0606020202030204" pitchFamily="34" charset="0"/>
                </a:rPr>
                <a:t>54</a:t>
              </a:r>
              <a:r>
                <a:rPr lang="ru-RU" dirty="0" smtClean="0">
                  <a:solidFill>
                    <a:srgbClr val="404040"/>
                  </a:solidFill>
                  <a:latin typeface="Arial Narrow" panose="020B0606020202030204" pitchFamily="34" charset="0"/>
                </a:rPr>
                <a:t>%</a:t>
              </a:r>
              <a:endParaRPr lang="ru-RU" dirty="0">
                <a:solidFill>
                  <a:srgbClr val="40404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 rot="533636">
              <a:off x="10794162" y="3933555"/>
              <a:ext cx="1756741" cy="486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ru-RU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</a:rPr>
                <a:t>Прочая </a:t>
              </a:r>
              <a:br>
                <a:rPr lang="ru-RU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</a:rPr>
              </a:br>
              <a:r>
                <a:rPr lang="ru-RU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</a:rPr>
                <a:t>с</a:t>
              </a:r>
              <a:r>
                <a:rPr 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</a:rPr>
                <a:t>/</a:t>
              </a:r>
              <a:r>
                <a:rPr lang="ru-RU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</a:rPr>
                <a:t>х техника</a:t>
              </a:r>
              <a:endPara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 rot="632595">
              <a:off x="11070294" y="2051556"/>
              <a:ext cx="180814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solidFill>
                    <a:srgbClr val="137C5B"/>
                  </a:solidFill>
                  <a:latin typeface="Arial Narrow" panose="020B0606020202030204" pitchFamily="34" charset="0"/>
                </a:rPr>
                <a:t>8 885 </a:t>
              </a:r>
              <a:r>
                <a:rPr lang="ru-RU" dirty="0" smtClean="0">
                  <a:solidFill>
                    <a:srgbClr val="137C5B"/>
                  </a:solidFill>
                  <a:latin typeface="Arial Narrow" panose="020B0606020202030204" pitchFamily="34" charset="0"/>
                </a:rPr>
                <a:t>ед.</a:t>
              </a:r>
              <a:endParaRPr lang="ru-RU" dirty="0">
                <a:solidFill>
                  <a:srgbClr val="137C5B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 rot="421018">
              <a:off x="10199570" y="3309426"/>
              <a:ext cx="78797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404040"/>
                  </a:solidFill>
                  <a:latin typeface="Arial Narrow" panose="020B0606020202030204" pitchFamily="34" charset="0"/>
                </a:rPr>
                <a:t>1</a:t>
              </a:r>
              <a:r>
                <a:rPr lang="ru-RU" sz="2400" dirty="0">
                  <a:solidFill>
                    <a:srgbClr val="404040"/>
                  </a:solidFill>
                  <a:latin typeface="Arial Narrow" panose="020B0606020202030204" pitchFamily="34" charset="0"/>
                </a:rPr>
                <a:t>6</a:t>
              </a:r>
              <a:r>
                <a:rPr lang="ru-RU" dirty="0" smtClean="0">
                  <a:solidFill>
                    <a:srgbClr val="404040"/>
                  </a:solidFill>
                  <a:latin typeface="Arial Narrow" panose="020B0606020202030204" pitchFamily="34" charset="0"/>
                </a:rPr>
                <a:t>%</a:t>
              </a:r>
              <a:endParaRPr lang="ru-RU" dirty="0">
                <a:solidFill>
                  <a:srgbClr val="404040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949023" y="2360620"/>
            <a:ext cx="2481730" cy="367740"/>
            <a:chOff x="7941997" y="1234249"/>
            <a:chExt cx="2481730" cy="367740"/>
          </a:xfrm>
          <a:solidFill>
            <a:srgbClr val="FFDC6D"/>
          </a:solidFill>
        </p:grpSpPr>
        <p:sp>
          <p:nvSpPr>
            <p:cNvPr id="27" name="Скругленный прямоугольник 26"/>
            <p:cNvSpPr/>
            <p:nvPr/>
          </p:nvSpPr>
          <p:spPr>
            <a:xfrm>
              <a:off x="7941997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8228083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Скругленный прямоугольник 28"/>
            <p:cNvSpPr/>
            <p:nvPr/>
          </p:nvSpPr>
          <p:spPr>
            <a:xfrm>
              <a:off x="8514169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Скругленный прямоугольник 29"/>
            <p:cNvSpPr/>
            <p:nvPr/>
          </p:nvSpPr>
          <p:spPr>
            <a:xfrm>
              <a:off x="8800255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Скругленный прямоугольник 30"/>
            <p:cNvSpPr/>
            <p:nvPr/>
          </p:nvSpPr>
          <p:spPr>
            <a:xfrm>
              <a:off x="9086341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Скругленный прямоугольник 31"/>
            <p:cNvSpPr/>
            <p:nvPr/>
          </p:nvSpPr>
          <p:spPr>
            <a:xfrm>
              <a:off x="9372427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Скругленный прямоугольник 32"/>
            <p:cNvSpPr/>
            <p:nvPr/>
          </p:nvSpPr>
          <p:spPr>
            <a:xfrm>
              <a:off x="9658513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ru-RU"/>
            </a:p>
          </p:txBody>
        </p:sp>
        <p:sp>
          <p:nvSpPr>
            <p:cNvPr id="34" name="Скругленный прямоугольник 33"/>
            <p:cNvSpPr/>
            <p:nvPr/>
          </p:nvSpPr>
          <p:spPr>
            <a:xfrm>
              <a:off x="9944599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Скругленный прямоугольник 34"/>
            <p:cNvSpPr/>
            <p:nvPr/>
          </p:nvSpPr>
          <p:spPr>
            <a:xfrm>
              <a:off x="10230687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ru-RU"/>
            </a:p>
          </p:txBody>
        </p:sp>
      </p:grpSp>
      <p:sp>
        <p:nvSpPr>
          <p:cNvPr id="37" name="Прямоугольник 5"/>
          <p:cNvSpPr/>
          <p:nvPr/>
        </p:nvSpPr>
        <p:spPr>
          <a:xfrm>
            <a:off x="867033" y="1580294"/>
            <a:ext cx="535260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altLang="ko-KR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ea typeface="Roboto" panose="02000000000000000000" pitchFamily="2" charset="0"/>
              </a:rPr>
              <a:t>ТОП-5 регионов по состоянию на 17.10.2022: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7783" y="2839945"/>
            <a:ext cx="3127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 Narrow" panose="020B0606020202030204" pitchFamily="34" charset="0"/>
              </a:rPr>
              <a:t>Саратовская область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3499722" y="2360620"/>
            <a:ext cx="479126" cy="367740"/>
            <a:chOff x="9086341" y="1234249"/>
            <a:chExt cx="479126" cy="367740"/>
          </a:xfrm>
          <a:solidFill>
            <a:srgbClr val="FFDC6D"/>
          </a:solidFill>
        </p:grpSpPr>
        <p:sp>
          <p:nvSpPr>
            <p:cNvPr id="40" name="Скругленный прямоугольник 39"/>
            <p:cNvSpPr/>
            <p:nvPr/>
          </p:nvSpPr>
          <p:spPr>
            <a:xfrm>
              <a:off x="9086341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Скругленный прямоугольник 40"/>
            <p:cNvSpPr/>
            <p:nvPr/>
          </p:nvSpPr>
          <p:spPr>
            <a:xfrm>
              <a:off x="9372427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3999848" y="2277418"/>
            <a:ext cx="1345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Arial Narrow" panose="020B0606020202030204" pitchFamily="34" charset="0"/>
              </a:rPr>
              <a:t>595 </a:t>
            </a:r>
            <a:r>
              <a:rPr lang="ru-RU" sz="2000" dirty="0" smtClean="0">
                <a:latin typeface="Arial Narrow" panose="020B0606020202030204" pitchFamily="34" charset="0"/>
              </a:rPr>
              <a:t>ед</a:t>
            </a:r>
            <a:r>
              <a:rPr lang="ru-RU" sz="2000" dirty="0"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949023" y="3252506"/>
            <a:ext cx="193040" cy="367740"/>
          </a:xfrm>
          <a:prstGeom prst="roundRect">
            <a:avLst/>
          </a:pr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1235109" y="3252506"/>
            <a:ext cx="193040" cy="367740"/>
          </a:xfrm>
          <a:prstGeom prst="roundRect">
            <a:avLst/>
          </a:pr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1521195" y="3252506"/>
            <a:ext cx="193040" cy="367740"/>
          </a:xfrm>
          <a:prstGeom prst="roundRect">
            <a:avLst/>
          </a:pr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1807281" y="3252506"/>
            <a:ext cx="193040" cy="367740"/>
          </a:xfrm>
          <a:prstGeom prst="roundRect">
            <a:avLst/>
          </a:pr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2093367" y="3252506"/>
            <a:ext cx="193040" cy="367740"/>
          </a:xfrm>
          <a:prstGeom prst="roundRect">
            <a:avLst/>
          </a:pr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379453" y="3252506"/>
            <a:ext cx="193040" cy="367740"/>
          </a:xfrm>
          <a:prstGeom prst="roundRect">
            <a:avLst/>
          </a:pr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665539" y="3252506"/>
            <a:ext cx="193040" cy="367740"/>
          </a:xfrm>
          <a:prstGeom prst="roundRect">
            <a:avLst/>
          </a:pr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/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951625" y="3252506"/>
            <a:ext cx="193040" cy="367740"/>
          </a:xfrm>
          <a:prstGeom prst="roundRect">
            <a:avLst/>
          </a:pr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3237713" y="3252506"/>
            <a:ext cx="193040" cy="367740"/>
          </a:xfrm>
          <a:prstGeom prst="roundRect">
            <a:avLst/>
          </a:pr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/>
          </a:p>
        </p:txBody>
      </p:sp>
      <p:sp>
        <p:nvSpPr>
          <p:cNvPr id="53" name="TextBox 52"/>
          <p:cNvSpPr txBox="1"/>
          <p:nvPr/>
        </p:nvSpPr>
        <p:spPr>
          <a:xfrm>
            <a:off x="3464469" y="3179056"/>
            <a:ext cx="1662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Arial Narrow" panose="020B0606020202030204" pitchFamily="34" charset="0"/>
              </a:rPr>
              <a:t>507 </a:t>
            </a:r>
            <a:r>
              <a:rPr lang="ru-RU" sz="2000" dirty="0" smtClean="0">
                <a:latin typeface="Arial Narrow" panose="020B0606020202030204" pitchFamily="34" charset="0"/>
              </a:rPr>
              <a:t>ед</a:t>
            </a:r>
            <a:r>
              <a:rPr lang="ru-RU" sz="2000" dirty="0"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47783" y="1950346"/>
            <a:ext cx="3127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 Narrow" panose="020B0606020202030204" pitchFamily="34" charset="0"/>
              </a:rPr>
              <a:t>Краснодарский край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grpSp>
        <p:nvGrpSpPr>
          <p:cNvPr id="55" name="Группа 54"/>
          <p:cNvGrpSpPr/>
          <p:nvPr/>
        </p:nvGrpSpPr>
        <p:grpSpPr>
          <a:xfrm>
            <a:off x="949023" y="4152329"/>
            <a:ext cx="2195642" cy="367740"/>
            <a:chOff x="7941997" y="1234249"/>
            <a:chExt cx="2195642" cy="367740"/>
          </a:xfrm>
          <a:solidFill>
            <a:srgbClr val="FFDC6D"/>
          </a:solidFill>
        </p:grpSpPr>
        <p:sp>
          <p:nvSpPr>
            <p:cNvPr id="56" name="Скругленный прямоугольник 55"/>
            <p:cNvSpPr/>
            <p:nvPr/>
          </p:nvSpPr>
          <p:spPr>
            <a:xfrm>
              <a:off x="7941997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Скругленный прямоугольник 56"/>
            <p:cNvSpPr/>
            <p:nvPr/>
          </p:nvSpPr>
          <p:spPr>
            <a:xfrm>
              <a:off x="8228083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Скругленный прямоугольник 57"/>
            <p:cNvSpPr/>
            <p:nvPr/>
          </p:nvSpPr>
          <p:spPr>
            <a:xfrm>
              <a:off x="8514169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Скругленный прямоугольник 58"/>
            <p:cNvSpPr/>
            <p:nvPr/>
          </p:nvSpPr>
          <p:spPr>
            <a:xfrm>
              <a:off x="8800255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Скругленный прямоугольник 59"/>
            <p:cNvSpPr/>
            <p:nvPr/>
          </p:nvSpPr>
          <p:spPr>
            <a:xfrm>
              <a:off x="9086341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Скругленный прямоугольник 60"/>
            <p:cNvSpPr/>
            <p:nvPr/>
          </p:nvSpPr>
          <p:spPr>
            <a:xfrm>
              <a:off x="9372427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9658513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ru-RU"/>
            </a:p>
          </p:txBody>
        </p:sp>
        <p:sp>
          <p:nvSpPr>
            <p:cNvPr id="63" name="Скругленный прямоугольник 62"/>
            <p:cNvSpPr/>
            <p:nvPr/>
          </p:nvSpPr>
          <p:spPr>
            <a:xfrm>
              <a:off x="9944599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3182583" y="4073954"/>
            <a:ext cx="1662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Arial Narrow" panose="020B0606020202030204" pitchFamily="34" charset="0"/>
              </a:rPr>
              <a:t>486 </a:t>
            </a:r>
            <a:r>
              <a:rPr lang="ru-RU" sz="2000" dirty="0" smtClean="0">
                <a:latin typeface="Arial Narrow" panose="020B0606020202030204" pitchFamily="34" charset="0"/>
              </a:rPr>
              <a:t>ед</a:t>
            </a:r>
            <a:r>
              <a:rPr lang="ru-RU" sz="2000" dirty="0"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48819" y="4697545"/>
            <a:ext cx="3127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 Narrow" panose="020B0606020202030204" pitchFamily="34" charset="0"/>
              </a:rPr>
              <a:t>Республика Татарстан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611808" y="5953704"/>
            <a:ext cx="1097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Arial Narrow" panose="020B0606020202030204" pitchFamily="34" charset="0"/>
              </a:rPr>
              <a:t>436 </a:t>
            </a:r>
            <a:r>
              <a:rPr lang="ru-RU" sz="2000" dirty="0" smtClean="0">
                <a:latin typeface="Arial Narrow" panose="020B0606020202030204" pitchFamily="34" charset="0"/>
              </a:rPr>
              <a:t>ед</a:t>
            </a:r>
            <a:r>
              <a:rPr lang="ru-RU" sz="2000" dirty="0"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67033" y="5609350"/>
            <a:ext cx="3127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 Narrow" panose="020B0606020202030204" pitchFamily="34" charset="0"/>
              </a:rPr>
              <a:t>Рязанская область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874599" y="5055047"/>
            <a:ext cx="1662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Arial Narrow" panose="020B0606020202030204" pitchFamily="34" charset="0"/>
              </a:rPr>
              <a:t>475 </a:t>
            </a:r>
            <a:r>
              <a:rPr lang="ru-RU" sz="2000" dirty="0" smtClean="0">
                <a:latin typeface="Arial Narrow" panose="020B0606020202030204" pitchFamily="34" charset="0"/>
              </a:rPr>
              <a:t>ед</a:t>
            </a:r>
            <a:r>
              <a:rPr lang="ru-RU" sz="2000" dirty="0">
                <a:latin typeface="Arial Narrow" panose="020B0606020202030204" pitchFamily="34" charset="0"/>
              </a:rPr>
              <a:t>.</a:t>
            </a:r>
          </a:p>
        </p:txBody>
      </p:sp>
      <p:grpSp>
        <p:nvGrpSpPr>
          <p:cNvPr id="69" name="Группа 68"/>
          <p:cNvGrpSpPr/>
          <p:nvPr/>
        </p:nvGrpSpPr>
        <p:grpSpPr>
          <a:xfrm>
            <a:off x="949023" y="6030616"/>
            <a:ext cx="1623470" cy="367740"/>
            <a:chOff x="7941997" y="1234249"/>
            <a:chExt cx="1623470" cy="367740"/>
          </a:xfrm>
          <a:solidFill>
            <a:srgbClr val="FFDC6D"/>
          </a:solidFill>
        </p:grpSpPr>
        <p:sp>
          <p:nvSpPr>
            <p:cNvPr id="70" name="Скругленный прямоугольник 69"/>
            <p:cNvSpPr/>
            <p:nvPr/>
          </p:nvSpPr>
          <p:spPr>
            <a:xfrm>
              <a:off x="7941997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Скругленный прямоугольник 70"/>
            <p:cNvSpPr/>
            <p:nvPr/>
          </p:nvSpPr>
          <p:spPr>
            <a:xfrm>
              <a:off x="8228083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Скругленный прямоугольник 71"/>
            <p:cNvSpPr/>
            <p:nvPr/>
          </p:nvSpPr>
          <p:spPr>
            <a:xfrm>
              <a:off x="8514169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Скругленный прямоугольник 72"/>
            <p:cNvSpPr/>
            <p:nvPr/>
          </p:nvSpPr>
          <p:spPr>
            <a:xfrm>
              <a:off x="8800255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Скругленный прямоугольник 73"/>
            <p:cNvSpPr/>
            <p:nvPr/>
          </p:nvSpPr>
          <p:spPr>
            <a:xfrm>
              <a:off x="9086341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Скругленный прямоугольник 74"/>
            <p:cNvSpPr/>
            <p:nvPr/>
          </p:nvSpPr>
          <p:spPr>
            <a:xfrm>
              <a:off x="9372427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6" name="Группа 75"/>
          <p:cNvGrpSpPr/>
          <p:nvPr/>
        </p:nvGrpSpPr>
        <p:grpSpPr>
          <a:xfrm>
            <a:off x="949023" y="5107095"/>
            <a:ext cx="1909556" cy="367740"/>
            <a:chOff x="7941997" y="1234249"/>
            <a:chExt cx="1909556" cy="367740"/>
          </a:xfrm>
          <a:solidFill>
            <a:srgbClr val="FFDC6D"/>
          </a:solidFill>
        </p:grpSpPr>
        <p:sp>
          <p:nvSpPr>
            <p:cNvPr id="77" name="Скругленный прямоугольник 76"/>
            <p:cNvSpPr/>
            <p:nvPr/>
          </p:nvSpPr>
          <p:spPr>
            <a:xfrm>
              <a:off x="7941997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Скругленный прямоугольник 77"/>
            <p:cNvSpPr/>
            <p:nvPr/>
          </p:nvSpPr>
          <p:spPr>
            <a:xfrm>
              <a:off x="8228083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Скругленный прямоугольник 78"/>
            <p:cNvSpPr/>
            <p:nvPr/>
          </p:nvSpPr>
          <p:spPr>
            <a:xfrm>
              <a:off x="8514169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Скругленный прямоугольник 79"/>
            <p:cNvSpPr/>
            <p:nvPr/>
          </p:nvSpPr>
          <p:spPr>
            <a:xfrm>
              <a:off x="8800255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Скругленный прямоугольник 80"/>
            <p:cNvSpPr/>
            <p:nvPr/>
          </p:nvSpPr>
          <p:spPr>
            <a:xfrm>
              <a:off x="9086341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Скругленный прямоугольник 81"/>
            <p:cNvSpPr/>
            <p:nvPr/>
          </p:nvSpPr>
          <p:spPr>
            <a:xfrm>
              <a:off x="9372427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Скругленный прямоугольник 82"/>
            <p:cNvSpPr/>
            <p:nvPr/>
          </p:nvSpPr>
          <p:spPr>
            <a:xfrm>
              <a:off x="9658513" y="1234249"/>
              <a:ext cx="193040" cy="3677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ru-RU"/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847783" y="3773523"/>
            <a:ext cx="3127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 Narrow" panose="020B0606020202030204" pitchFamily="34" charset="0"/>
              </a:rPr>
              <a:t>Республика Башкортостан </a:t>
            </a:r>
          </a:p>
        </p:txBody>
      </p:sp>
      <p:sp>
        <p:nvSpPr>
          <p:cNvPr id="2" name="Стрелка вверх 1"/>
          <p:cNvSpPr/>
          <p:nvPr/>
        </p:nvSpPr>
        <p:spPr>
          <a:xfrm>
            <a:off x="5049659" y="2477407"/>
            <a:ext cx="106809" cy="215633"/>
          </a:xfrm>
          <a:prstGeom prst="upArrow">
            <a:avLst/>
          </a:prstGeom>
          <a:solidFill>
            <a:srgbClr val="00755A"/>
          </a:solidFill>
          <a:ln>
            <a:solidFill>
              <a:srgbClr val="0075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TextBox 84"/>
          <p:cNvSpPr txBox="1"/>
          <p:nvPr/>
        </p:nvSpPr>
        <p:spPr>
          <a:xfrm>
            <a:off x="5182116" y="2385168"/>
            <a:ext cx="950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755A"/>
                </a:solidFill>
                <a:latin typeface="Arial Narrow" panose="020B0606020202030204" pitchFamily="34" charset="0"/>
              </a:rPr>
              <a:t>51%</a:t>
            </a:r>
            <a:endParaRPr lang="ru-RU" sz="2000" dirty="0">
              <a:solidFill>
                <a:srgbClr val="00755A"/>
              </a:solidFill>
              <a:latin typeface="Arial Narrow" panose="020B0606020202030204" pitchFamily="34" charset="0"/>
            </a:endParaRPr>
          </a:p>
        </p:txBody>
      </p:sp>
      <p:sp>
        <p:nvSpPr>
          <p:cNvPr id="86" name="Стрелка вверх 85"/>
          <p:cNvSpPr/>
          <p:nvPr/>
        </p:nvSpPr>
        <p:spPr>
          <a:xfrm>
            <a:off x="4481852" y="3372922"/>
            <a:ext cx="106809" cy="215633"/>
          </a:xfrm>
          <a:prstGeom prst="upArrow">
            <a:avLst/>
          </a:prstGeom>
          <a:solidFill>
            <a:srgbClr val="00755A"/>
          </a:solidFill>
          <a:ln>
            <a:solidFill>
              <a:srgbClr val="0075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TextBox 86"/>
          <p:cNvSpPr txBox="1"/>
          <p:nvPr/>
        </p:nvSpPr>
        <p:spPr>
          <a:xfrm>
            <a:off x="4614309" y="3280683"/>
            <a:ext cx="950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755A"/>
                </a:solidFill>
                <a:latin typeface="Arial Narrow" panose="020B0606020202030204" pitchFamily="34" charset="0"/>
              </a:rPr>
              <a:t>20%</a:t>
            </a:r>
            <a:endParaRPr lang="ru-RU" sz="2000" dirty="0">
              <a:solidFill>
                <a:srgbClr val="00755A"/>
              </a:solidFill>
              <a:latin typeface="Arial Narrow" panose="020B0606020202030204" pitchFamily="34" charset="0"/>
            </a:endParaRPr>
          </a:p>
        </p:txBody>
      </p:sp>
      <p:sp>
        <p:nvSpPr>
          <p:cNvPr id="88" name="Стрелка вверх 87"/>
          <p:cNvSpPr/>
          <p:nvPr/>
        </p:nvSpPr>
        <p:spPr>
          <a:xfrm>
            <a:off x="4167131" y="4253351"/>
            <a:ext cx="106809" cy="215633"/>
          </a:xfrm>
          <a:prstGeom prst="upArrow">
            <a:avLst/>
          </a:prstGeom>
          <a:solidFill>
            <a:srgbClr val="00755A"/>
          </a:solidFill>
          <a:ln>
            <a:solidFill>
              <a:srgbClr val="0075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TextBox 88"/>
          <p:cNvSpPr txBox="1"/>
          <p:nvPr/>
        </p:nvSpPr>
        <p:spPr>
          <a:xfrm>
            <a:off x="4299588" y="4161112"/>
            <a:ext cx="950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755A"/>
                </a:solidFill>
                <a:latin typeface="Arial Narrow" panose="020B0606020202030204" pitchFamily="34" charset="0"/>
              </a:rPr>
              <a:t>41%</a:t>
            </a:r>
            <a:endParaRPr lang="ru-RU" sz="2000" dirty="0">
              <a:solidFill>
                <a:srgbClr val="00755A"/>
              </a:solidFill>
              <a:latin typeface="Arial Narrow" panose="020B0606020202030204" pitchFamily="34" charset="0"/>
            </a:endParaRPr>
          </a:p>
        </p:txBody>
      </p:sp>
      <p:sp>
        <p:nvSpPr>
          <p:cNvPr id="90" name="Стрелка вверх 89"/>
          <p:cNvSpPr/>
          <p:nvPr/>
        </p:nvSpPr>
        <p:spPr>
          <a:xfrm>
            <a:off x="3885492" y="5236879"/>
            <a:ext cx="106809" cy="215633"/>
          </a:xfrm>
          <a:prstGeom prst="upArrow">
            <a:avLst/>
          </a:prstGeom>
          <a:solidFill>
            <a:srgbClr val="00755A"/>
          </a:solidFill>
          <a:ln>
            <a:solidFill>
              <a:srgbClr val="0075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TextBox 90"/>
          <p:cNvSpPr txBox="1"/>
          <p:nvPr/>
        </p:nvSpPr>
        <p:spPr>
          <a:xfrm>
            <a:off x="4017949" y="5144640"/>
            <a:ext cx="950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755A"/>
                </a:solidFill>
                <a:latin typeface="Arial Narrow" panose="020B0606020202030204" pitchFamily="34" charset="0"/>
              </a:rPr>
              <a:t>9</a:t>
            </a:r>
            <a:r>
              <a:rPr lang="ru-RU" sz="2000" dirty="0" smtClean="0">
                <a:solidFill>
                  <a:srgbClr val="00755A"/>
                </a:solidFill>
                <a:latin typeface="Arial Narrow" panose="020B0606020202030204" pitchFamily="34" charset="0"/>
              </a:rPr>
              <a:t>%</a:t>
            </a:r>
            <a:endParaRPr lang="ru-RU" sz="2000" dirty="0">
              <a:solidFill>
                <a:srgbClr val="00755A"/>
              </a:solidFill>
              <a:latin typeface="Arial Narrow" panose="020B0606020202030204" pitchFamily="34" charset="0"/>
            </a:endParaRPr>
          </a:p>
        </p:txBody>
      </p:sp>
      <p:sp>
        <p:nvSpPr>
          <p:cNvPr id="92" name="Стрелка вверх 91"/>
          <p:cNvSpPr/>
          <p:nvPr/>
        </p:nvSpPr>
        <p:spPr>
          <a:xfrm>
            <a:off x="3623594" y="6120338"/>
            <a:ext cx="106809" cy="215633"/>
          </a:xfrm>
          <a:prstGeom prst="upArrow">
            <a:avLst/>
          </a:prstGeom>
          <a:solidFill>
            <a:srgbClr val="00755A"/>
          </a:solidFill>
          <a:ln>
            <a:solidFill>
              <a:srgbClr val="0075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TextBox 92"/>
          <p:cNvSpPr txBox="1"/>
          <p:nvPr/>
        </p:nvSpPr>
        <p:spPr>
          <a:xfrm>
            <a:off x="3756051" y="6028099"/>
            <a:ext cx="950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755A"/>
                </a:solidFill>
                <a:latin typeface="Arial Narrow" panose="020B0606020202030204" pitchFamily="34" charset="0"/>
              </a:rPr>
              <a:t>153%</a:t>
            </a:r>
            <a:endParaRPr lang="ru-RU" sz="2000" dirty="0">
              <a:solidFill>
                <a:srgbClr val="00755A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1997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6433270" y="3565314"/>
            <a:ext cx="6195610" cy="3429000"/>
          </a:xfrm>
          <a:prstGeom prst="roundRect">
            <a:avLst/>
          </a:prstGeom>
          <a:solidFill>
            <a:srgbClr val="0075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6681552" y="4400403"/>
            <a:ext cx="1424903" cy="141306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3" name="TextBox 2"/>
          <p:cNvSpPr txBox="1"/>
          <p:nvPr/>
        </p:nvSpPr>
        <p:spPr>
          <a:xfrm>
            <a:off x="676273" y="273135"/>
            <a:ext cx="9336401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4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СПЕЦАКЦИИ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844550" y="5279814"/>
            <a:ext cx="1827589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4800" dirty="0" smtClean="0">
                <a:latin typeface="Arial Narrow" panose="020B0606020202030204" pitchFamily="34" charset="0"/>
              </a:rPr>
              <a:t>4 700+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507850" y="2200824"/>
            <a:ext cx="365517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4800" dirty="0" smtClean="0">
                <a:latin typeface="Arial Narrow" panose="020B0606020202030204" pitchFamily="34" charset="0"/>
              </a:rPr>
              <a:t>60</a:t>
            </a:r>
            <a:endParaRPr lang="ru-RU" sz="1000" dirty="0">
              <a:latin typeface="Arial Narrow" panose="020B060602020203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527818" y="2846834"/>
            <a:ext cx="2560354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>
                <a:latin typeface="Arial Narrow" panose="020B0606020202030204" pitchFamily="34" charset="0"/>
              </a:rPr>
              <a:t>в</a:t>
            </a:r>
            <a:r>
              <a:rPr lang="ru-RU" sz="1600" dirty="0" smtClean="0">
                <a:latin typeface="Arial Narrow" panose="020B0606020202030204" pitchFamily="34" charset="0"/>
              </a:rPr>
              <a:t>сех поставок осуществлено на условиях </a:t>
            </a:r>
            <a:r>
              <a:rPr lang="ru-RU" sz="1600" dirty="0" err="1" smtClean="0">
                <a:latin typeface="Arial Narrow" panose="020B0606020202030204" pitchFamily="34" charset="0"/>
              </a:rPr>
              <a:t>спецакций</a:t>
            </a:r>
            <a:endParaRPr lang="ru-RU" sz="400" dirty="0">
              <a:latin typeface="Arial Narrow" panose="020B0606020202030204" pitchFamily="34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3672606" y="5362896"/>
            <a:ext cx="809733" cy="26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dirty="0" smtClean="0">
                <a:latin typeface="Arial Narrow" panose="020B0606020202030204" pitchFamily="34" charset="0"/>
              </a:rPr>
              <a:t>ЕД.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898765" y="5906212"/>
            <a:ext cx="3118486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>
                <a:latin typeface="Arial Narrow" panose="020B0606020202030204" pitchFamily="34" charset="0"/>
              </a:rPr>
              <a:t>Поставлено АО «Росагролизинг» в 2022 г. в рамках  </a:t>
            </a:r>
            <a:r>
              <a:rPr lang="ru-RU" sz="1600" dirty="0" err="1">
                <a:latin typeface="Arial Narrow" panose="020B0606020202030204" pitchFamily="34" charset="0"/>
              </a:rPr>
              <a:t>спецакций</a:t>
            </a:r>
            <a:endParaRPr lang="ru-RU" sz="400" dirty="0">
              <a:latin typeface="Arial Narrow" panose="020B060602020203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833859" y="3737631"/>
            <a:ext cx="365517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4800" dirty="0" smtClean="0">
                <a:latin typeface="Arial Narrow" panose="020B0606020202030204" pitchFamily="34" charset="0"/>
              </a:rPr>
              <a:t>65 +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2834920" y="3669920"/>
            <a:ext cx="1350297" cy="26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dirty="0" smtClean="0">
                <a:latin typeface="Arial Narrow" panose="020B0606020202030204" pitchFamily="34" charset="0"/>
              </a:rPr>
              <a:t>МЛРД РУБ.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898765" y="4404212"/>
            <a:ext cx="2696812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 smtClean="0">
                <a:latin typeface="Arial Narrow" panose="020B0606020202030204" pitchFamily="34" charset="0"/>
              </a:rPr>
              <a:t>Стоимость техники в поступивших заявках по акциям</a:t>
            </a:r>
            <a:endParaRPr lang="ru-RU" sz="400" dirty="0">
              <a:latin typeface="Arial Narrow" panose="020B060602020203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845017" y="2165014"/>
            <a:ext cx="365517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4800" dirty="0" smtClean="0">
                <a:latin typeface="Arial Narrow" panose="020B0606020202030204" pitchFamily="34" charset="0"/>
              </a:rPr>
              <a:t>3000+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3273426" y="2201432"/>
            <a:ext cx="1350297" cy="26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dirty="0" smtClean="0">
                <a:latin typeface="Arial Narrow" panose="020B0606020202030204" pitchFamily="34" charset="0"/>
              </a:rPr>
              <a:t>АГРАРИЕВ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898765" y="2846835"/>
            <a:ext cx="2286452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 smtClean="0">
                <a:latin typeface="Arial Narrow" panose="020B0606020202030204" pitchFamily="34" charset="0"/>
              </a:rPr>
              <a:t>Направили заявки на участие в акциях</a:t>
            </a:r>
            <a:endParaRPr lang="ru-RU" sz="400" dirty="0">
              <a:latin typeface="Arial Narrow" panose="020B0606020202030204" pitchFamily="34" charset="0"/>
            </a:endParaRPr>
          </a:p>
        </p:txBody>
      </p:sp>
      <p:sp>
        <p:nvSpPr>
          <p:cNvPr id="75" name="Овал 74"/>
          <p:cNvSpPr/>
          <p:nvPr/>
        </p:nvSpPr>
        <p:spPr>
          <a:xfrm>
            <a:off x="738547" y="2202144"/>
            <a:ext cx="936000" cy="936000"/>
          </a:xfrm>
          <a:prstGeom prst="ellipse">
            <a:avLst/>
          </a:pr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77" name="Овал 76"/>
          <p:cNvSpPr/>
          <p:nvPr/>
        </p:nvSpPr>
        <p:spPr>
          <a:xfrm>
            <a:off x="738547" y="5285831"/>
            <a:ext cx="936000" cy="936000"/>
          </a:xfrm>
          <a:prstGeom prst="ellipse">
            <a:avLst/>
          </a:pr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pic>
        <p:nvPicPr>
          <p:cNvPr id="78" name="Рисунок 7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667" y="5362032"/>
            <a:ext cx="756200" cy="756200"/>
          </a:xfrm>
          <a:prstGeom prst="rect">
            <a:avLst/>
          </a:prstGeom>
        </p:spPr>
      </p:pic>
      <p:sp>
        <p:nvSpPr>
          <p:cNvPr id="79" name="Овал 78"/>
          <p:cNvSpPr/>
          <p:nvPr/>
        </p:nvSpPr>
        <p:spPr>
          <a:xfrm>
            <a:off x="738547" y="3687465"/>
            <a:ext cx="936000" cy="936000"/>
          </a:xfrm>
          <a:prstGeom prst="ellipse">
            <a:avLst/>
          </a:pr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pic>
        <p:nvPicPr>
          <p:cNvPr id="81" name="Рисунок 8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66" y="3896934"/>
            <a:ext cx="522824" cy="522824"/>
          </a:xfrm>
          <a:prstGeom prst="rect">
            <a:avLst/>
          </a:prstGeom>
        </p:spPr>
      </p:pic>
      <p:sp>
        <p:nvSpPr>
          <p:cNvPr id="24" name="Овал 23"/>
          <p:cNvSpPr/>
          <p:nvPr/>
        </p:nvSpPr>
        <p:spPr>
          <a:xfrm>
            <a:off x="809924" y="3753927"/>
            <a:ext cx="777240" cy="7772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308" y="2323035"/>
            <a:ext cx="630385" cy="63038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7610" y="243149"/>
            <a:ext cx="1576819" cy="20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6818800" y="4529124"/>
            <a:ext cx="1144242" cy="1146809"/>
            <a:chOff x="12271457" y="1573845"/>
            <a:chExt cx="1144242" cy="1146809"/>
          </a:xfrm>
        </p:grpSpPr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71457" y="1573845"/>
              <a:ext cx="1144242" cy="1146809"/>
            </a:xfrm>
            <a:prstGeom prst="rect">
              <a:avLst/>
            </a:prstGeom>
          </p:spPr>
        </p:pic>
        <p:pic>
          <p:nvPicPr>
            <p:cNvPr id="47" name="Рисунок 4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03227" y="1740485"/>
              <a:ext cx="279348" cy="279973"/>
            </a:xfrm>
            <a:prstGeom prst="ellipse">
              <a:avLst/>
            </a:prstGeom>
            <a:solidFill>
              <a:schemeClr val="bg1"/>
            </a:solidFill>
          </p:spPr>
        </p:pic>
      </p:grpSp>
      <p:sp>
        <p:nvSpPr>
          <p:cNvPr id="48" name="TextBox 47"/>
          <p:cNvSpPr txBox="1"/>
          <p:nvPr/>
        </p:nvSpPr>
        <p:spPr>
          <a:xfrm>
            <a:off x="8269664" y="3862096"/>
            <a:ext cx="3655178" cy="179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3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3</a:t>
            </a:r>
            <a:endParaRPr lang="ru-RU" sz="4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9104818" y="4931459"/>
            <a:ext cx="13502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млн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руб.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268826" y="5482629"/>
            <a:ext cx="30087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Сэкономил каждый аграрий, заключивший договор с Росагролизинг в 2021 г. </a:t>
            </a:r>
            <a:endParaRPr lang="ru-RU" sz="6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0073" y="149310"/>
            <a:ext cx="9956688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4400" b="1">
                <a:solidFill>
                  <a:srgbClr val="00755A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 smtClean="0"/>
              <a:t>СПЕЦАКЦИИ РОСАГРОЛИЗИНГА КАК ИНСТРУМЕНТ ПОДДЕРЖКИ ЛИЗИНГА СХТ </a:t>
            </a:r>
            <a:endParaRPr lang="ru-RU" dirty="0"/>
          </a:p>
        </p:txBody>
      </p:sp>
      <p:sp>
        <p:nvSpPr>
          <p:cNvPr id="37" name="Овал 36"/>
          <p:cNvSpPr/>
          <p:nvPr/>
        </p:nvSpPr>
        <p:spPr>
          <a:xfrm>
            <a:off x="6426999" y="2171377"/>
            <a:ext cx="936000" cy="936000"/>
          </a:xfrm>
          <a:prstGeom prst="ellipse">
            <a:avLst/>
          </a:prstGeom>
          <a:solidFill>
            <a:srgbClr val="FFD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932" y="2280391"/>
            <a:ext cx="677023" cy="677023"/>
          </a:xfrm>
          <a:prstGeom prst="rect">
            <a:avLst/>
          </a:prstGeom>
        </p:spPr>
      </p:pic>
      <p:sp>
        <p:nvSpPr>
          <p:cNvPr id="38" name="Прямоугольник 37"/>
          <p:cNvSpPr/>
          <p:nvPr/>
        </p:nvSpPr>
        <p:spPr>
          <a:xfrm>
            <a:off x="8106455" y="2045278"/>
            <a:ext cx="1350297" cy="26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dirty="0" smtClean="0">
                <a:latin typeface="Arial Narrow" panose="020B0606020202030204" pitchFamily="34" charset="0"/>
              </a:rPr>
              <a:t>%</a:t>
            </a:r>
            <a:endParaRPr lang="ru-RU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7132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497" y="273135"/>
            <a:ext cx="1576819" cy="20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" name="TextBox 79"/>
          <p:cNvSpPr txBox="1"/>
          <p:nvPr/>
        </p:nvSpPr>
        <p:spPr>
          <a:xfrm>
            <a:off x="676273" y="273135"/>
            <a:ext cx="7218047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4400" b="1">
                <a:solidFill>
                  <a:srgbClr val="00755A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 smtClean="0"/>
              <a:t>ЧТО НУЖНО ДЛЯ ПОДДЕРЖКИ ЛИЗИНГА СХТ</a:t>
            </a:r>
            <a:endParaRPr lang="ru-RU" dirty="0"/>
          </a:p>
        </p:txBody>
      </p:sp>
      <p:sp>
        <p:nvSpPr>
          <p:cNvPr id="37" name="Овал 36"/>
          <p:cNvSpPr/>
          <p:nvPr/>
        </p:nvSpPr>
        <p:spPr>
          <a:xfrm>
            <a:off x="729098" y="3686237"/>
            <a:ext cx="1080000" cy="1080000"/>
          </a:xfrm>
          <a:prstGeom prst="ellipse">
            <a:avLst/>
          </a:prstGeom>
          <a:noFill/>
          <a:ln>
            <a:solidFill>
              <a:srgbClr val="0075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729098" y="2276720"/>
            <a:ext cx="1080000" cy="1080000"/>
          </a:xfrm>
          <a:prstGeom prst="ellipse">
            <a:avLst/>
          </a:prstGeom>
          <a:noFill/>
          <a:ln>
            <a:solidFill>
              <a:srgbClr val="0075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79" y="2451457"/>
            <a:ext cx="722550" cy="7225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67079" y="2495404"/>
            <a:ext cx="46295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000" dirty="0" smtClean="0">
                <a:latin typeface="Arial Narrow" panose="020B0606020202030204" pitchFamily="34" charset="0"/>
              </a:rPr>
              <a:t>Не снижать объемы субсидирования </a:t>
            </a:r>
            <a:r>
              <a:rPr lang="ru-RU" sz="2000" dirty="0" smtClean="0">
                <a:latin typeface="Arial Narrow" panose="020B0606020202030204" pitchFamily="34" charset="0"/>
              </a:rPr>
              <a:t>по федеральным мерам поддержки 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979857" y="4056960"/>
            <a:ext cx="49952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000" dirty="0" smtClean="0">
                <a:latin typeface="Arial Narrow" panose="020B0606020202030204" pitchFamily="34" charset="0"/>
              </a:rPr>
              <a:t>Расширять практику субсидирования лизинга в разных регионах РФ 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861020" y="3814638"/>
            <a:ext cx="828000" cy="828000"/>
            <a:chOff x="5605441" y="5474826"/>
            <a:chExt cx="828000" cy="828000"/>
          </a:xfrm>
        </p:grpSpPr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8029" y="5638989"/>
              <a:ext cx="522824" cy="522824"/>
            </a:xfrm>
            <a:prstGeom prst="rect">
              <a:avLst/>
            </a:prstGeom>
          </p:spPr>
        </p:pic>
        <p:sp>
          <p:nvSpPr>
            <p:cNvPr id="22" name="Овал 21"/>
            <p:cNvSpPr/>
            <p:nvPr/>
          </p:nvSpPr>
          <p:spPr>
            <a:xfrm>
              <a:off x="5605441" y="5474826"/>
              <a:ext cx="828000" cy="828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</p:grpSp>
    </p:spTree>
    <p:extLst>
      <p:ext uri="{BB962C8B-B14F-4D97-AF65-F5344CB8AC3E}">
        <p14:creationId xmlns:p14="http://schemas.microsoft.com/office/powerpoint/2010/main" val="3751352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13431</TotalTime>
  <Words>1022</Words>
  <Application>Microsoft Office PowerPoint</Application>
  <PresentationFormat>Широкоэкранный</PresentationFormat>
  <Paragraphs>319</Paragraphs>
  <Slides>14</Slides>
  <Notes>14</Notes>
  <HiddenSlides>4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Akrobat</vt:lpstr>
      <vt:lpstr>Arial</vt:lpstr>
      <vt:lpstr>Arial Narrow</vt:lpstr>
      <vt:lpstr>Calibri</vt:lpstr>
      <vt:lpstr>Calibri Light</vt:lpstr>
      <vt:lpstr>Roboto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Назаренко Максим Дмитриевич</dc:creator>
  <cp:lastModifiedBy>Антипова Татьяна Владимировна</cp:lastModifiedBy>
  <cp:revision>578</cp:revision>
  <dcterms:created xsi:type="dcterms:W3CDTF">2022-03-23T07:40:45Z</dcterms:created>
  <dcterms:modified xsi:type="dcterms:W3CDTF">2022-10-18T07:52:50Z</dcterms:modified>
</cp:coreProperties>
</file>