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6" r:id="rId3"/>
    <p:sldId id="258" r:id="rId4"/>
    <p:sldId id="260" r:id="rId5"/>
    <p:sldId id="261" r:id="rId6"/>
    <p:sldId id="263" r:id="rId7"/>
    <p:sldId id="265" r:id="rId8"/>
    <p:sldId id="268" r:id="rId9"/>
    <p:sldId id="267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vl1kil@bk.ru" initials="p" lastIdx="3" clrIdx="0">
    <p:extLst>
      <p:ext uri="{19B8F6BF-5375-455C-9EA6-DF929625EA0E}">
        <p15:presenceInfo xmlns:p15="http://schemas.microsoft.com/office/powerpoint/2012/main" userId="b654517c8557e37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4C2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96252" autoAdjust="0"/>
  </p:normalViewPr>
  <p:slideViewPr>
    <p:cSldViewPr snapToGrid="0">
      <p:cViewPr varScale="1">
        <p:scale>
          <a:sx n="106" d="100"/>
          <a:sy n="106" d="100"/>
        </p:scale>
        <p:origin x="726" y="108"/>
      </p:cViewPr>
      <p:guideLst>
        <p:guide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0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38FB56-D16C-4DF6-A8A9-2057AF9E7942}" type="doc">
      <dgm:prSet loTypeId="urn:microsoft.com/office/officeart/2005/8/layout/process1" loCatId="process" qsTypeId="urn:microsoft.com/office/officeart/2005/8/quickstyle/simple1" qsCatId="simple" csTypeId="urn:microsoft.com/office/officeart/2005/8/colors/accent0_2" csCatId="mainScheme" phldr="1"/>
      <dgm:spPr/>
    </dgm:pt>
    <dgm:pt modelId="{27996B32-CFF5-493C-8D7A-FDCC8314EDC6}">
      <dgm:prSet custT="1"/>
      <dgm:spPr/>
      <dgm:t>
        <a:bodyPr/>
        <a:lstStyle/>
        <a:p>
          <a:r>
            <a:rPr lang="en-US" sz="1200" b="1" dirty="0" smtClean="0"/>
            <a:t>Farmers</a:t>
          </a:r>
          <a:r>
            <a:rPr lang="ru-RU" sz="1200" b="1" dirty="0" smtClean="0"/>
            <a:t>' </a:t>
          </a:r>
          <a:r>
            <a:rPr lang="en-US" sz="1200" b="1" dirty="0" smtClean="0"/>
            <a:t>Markets of Nova Scotia </a:t>
          </a:r>
          <a:r>
            <a:rPr lang="ru-RU" sz="1200" b="1" dirty="0" smtClean="0"/>
            <a:t>определяет численность задействованных в проекте рынков. Количество купонов зависит от выделенной на программу суммы, предоставляемой Министерством по делам поселений, культуры, туризма и наследия Новой Шотландии. </a:t>
          </a:r>
          <a:endParaRPr lang="ru-RU" sz="1200" b="1" dirty="0"/>
        </a:p>
      </dgm:t>
    </dgm:pt>
    <dgm:pt modelId="{661201D8-6A8D-44A3-9D44-D7A3F334D705}" type="parTrans" cxnId="{46AA9C0F-4EE0-4675-97CB-20DB68BA5738}">
      <dgm:prSet/>
      <dgm:spPr/>
      <dgm:t>
        <a:bodyPr/>
        <a:lstStyle/>
        <a:p>
          <a:endParaRPr lang="ru-RU"/>
        </a:p>
      </dgm:t>
    </dgm:pt>
    <dgm:pt modelId="{1D1EFEC0-B964-4A2E-9C21-577F6B90BE37}" type="sibTrans" cxnId="{46AA9C0F-4EE0-4675-97CB-20DB68BA5738}">
      <dgm:prSet/>
      <dgm:spPr/>
      <dgm:t>
        <a:bodyPr/>
        <a:lstStyle/>
        <a:p>
          <a:endParaRPr lang="ru-RU"/>
        </a:p>
      </dgm:t>
    </dgm:pt>
    <dgm:pt modelId="{E571237A-521B-4E65-AADA-D9F830A6BEA2}">
      <dgm:prSet custT="1"/>
      <dgm:spPr/>
      <dgm:t>
        <a:bodyPr/>
        <a:lstStyle/>
        <a:p>
          <a:r>
            <a:rPr lang="ru-RU" sz="1200" b="1" dirty="0" smtClean="0"/>
            <a:t>Участвующие в программе рынки сотрудничают с местными социальными организациями, помогающими определить получателей купонов.</a:t>
          </a:r>
          <a:endParaRPr lang="ru-RU" sz="1200" dirty="0"/>
        </a:p>
      </dgm:t>
    </dgm:pt>
    <dgm:pt modelId="{EAFC469D-CC39-41EE-8E12-B3B264EE10F6}" type="parTrans" cxnId="{01B22E29-20FF-4EE6-85A4-1FD8197C680C}">
      <dgm:prSet/>
      <dgm:spPr/>
      <dgm:t>
        <a:bodyPr/>
        <a:lstStyle/>
        <a:p>
          <a:endParaRPr lang="ru-RU"/>
        </a:p>
      </dgm:t>
    </dgm:pt>
    <dgm:pt modelId="{C9D19697-89AC-4249-B7B5-EC9D080935B3}" type="sibTrans" cxnId="{01B22E29-20FF-4EE6-85A4-1FD8197C680C}">
      <dgm:prSet/>
      <dgm:spPr/>
      <dgm:t>
        <a:bodyPr/>
        <a:lstStyle/>
        <a:p>
          <a:endParaRPr lang="ru-RU"/>
        </a:p>
      </dgm:t>
    </dgm:pt>
    <dgm:pt modelId="{C5C791F8-5E3E-49B7-B478-19E2944B6DB3}">
      <dgm:prSet custT="1"/>
      <dgm:spPr/>
      <dgm:t>
        <a:bodyPr/>
        <a:lstStyle/>
        <a:p>
          <a:r>
            <a:rPr lang="ru-RU" sz="1200" b="1" dirty="0" smtClean="0"/>
            <a:t>Полученные от покупателей за продажу своей продукции купоны продавцы обменивают у менеджеров рынков на реальные денежные ресурсы</a:t>
          </a:r>
          <a:r>
            <a:rPr lang="ru-RU" sz="1100" b="1" dirty="0" smtClean="0"/>
            <a:t>.</a:t>
          </a:r>
          <a:endParaRPr lang="ru-RU" sz="1100" dirty="0"/>
        </a:p>
      </dgm:t>
    </dgm:pt>
    <dgm:pt modelId="{184A2FBB-0A4E-4899-AD03-A4E7BFDFD060}" type="parTrans" cxnId="{E1F6E719-381F-4B48-AD57-D6889B23B861}">
      <dgm:prSet/>
      <dgm:spPr/>
      <dgm:t>
        <a:bodyPr/>
        <a:lstStyle/>
        <a:p>
          <a:endParaRPr lang="ru-RU"/>
        </a:p>
      </dgm:t>
    </dgm:pt>
    <dgm:pt modelId="{CD6E3FC3-CABC-4375-B410-07E323076E4D}" type="sibTrans" cxnId="{E1F6E719-381F-4B48-AD57-D6889B23B861}">
      <dgm:prSet/>
      <dgm:spPr/>
      <dgm:t>
        <a:bodyPr/>
        <a:lstStyle/>
        <a:p>
          <a:endParaRPr lang="ru-RU"/>
        </a:p>
      </dgm:t>
    </dgm:pt>
    <dgm:pt modelId="{E864815B-2A80-4B92-87BB-B475597FAAC7}" type="pres">
      <dgm:prSet presAssocID="{4638FB56-D16C-4DF6-A8A9-2057AF9E7942}" presName="Name0" presStyleCnt="0">
        <dgm:presLayoutVars>
          <dgm:dir/>
          <dgm:resizeHandles val="exact"/>
        </dgm:presLayoutVars>
      </dgm:prSet>
      <dgm:spPr/>
    </dgm:pt>
    <dgm:pt modelId="{2B78C27D-393E-4ABB-8E2A-359792AF7164}" type="pres">
      <dgm:prSet presAssocID="{27996B32-CFF5-493C-8D7A-FDCC8314EDC6}" presName="node" presStyleLbl="node1" presStyleIdx="0" presStyleCnt="3" custScaleX="204255" custScaleY="128540" custLinFactNeighborX="25566" custLinFactNeighborY="-45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8A620D-D06B-48AC-91ED-3939734AFDBC}" type="pres">
      <dgm:prSet presAssocID="{1D1EFEC0-B964-4A2E-9C21-577F6B90BE37}" presName="sibTrans" presStyleLbl="sibTrans2D1" presStyleIdx="0" presStyleCnt="2" custScaleX="120584"/>
      <dgm:spPr/>
      <dgm:t>
        <a:bodyPr/>
        <a:lstStyle/>
        <a:p>
          <a:endParaRPr lang="ru-RU"/>
        </a:p>
      </dgm:t>
    </dgm:pt>
    <dgm:pt modelId="{A963DFAD-D693-421F-B1A2-238207A08974}" type="pres">
      <dgm:prSet presAssocID="{1D1EFEC0-B964-4A2E-9C21-577F6B90BE37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E26C1480-3601-4909-8A5E-D2FE584E5375}" type="pres">
      <dgm:prSet presAssocID="{E571237A-521B-4E65-AADA-D9F830A6BEA2}" presName="node" presStyleLbl="node1" presStyleIdx="1" presStyleCnt="3" custScaleX="167267" custScaleY="96417" custLinFactNeighborX="-11137" custLinFactNeighborY="-31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E7B409-3476-4C1D-803D-10E967824F1B}" type="pres">
      <dgm:prSet presAssocID="{C9D19697-89AC-4249-B7B5-EC9D080935B3}" presName="sibTrans" presStyleLbl="sibTrans2D1" presStyleIdx="1" presStyleCnt="2" custScaleX="54189"/>
      <dgm:spPr/>
      <dgm:t>
        <a:bodyPr/>
        <a:lstStyle/>
        <a:p>
          <a:endParaRPr lang="ru-RU"/>
        </a:p>
      </dgm:t>
    </dgm:pt>
    <dgm:pt modelId="{95333A80-1B21-418D-B916-FC9582C4DDDD}" type="pres">
      <dgm:prSet presAssocID="{C9D19697-89AC-4249-B7B5-EC9D080935B3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735F8201-5DA0-4C80-A1DD-5DDF5911179A}" type="pres">
      <dgm:prSet presAssocID="{C5C791F8-5E3E-49B7-B478-19E2944B6DB3}" presName="node" presStyleLbl="node1" presStyleIdx="2" presStyleCnt="3" custScaleX="158500" custScaleY="109867" custLinFactNeighborX="850" custLinFactNeighborY="-32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EBEC2A-1584-473D-8BC4-3F70F4AE7B54}" type="presOf" srcId="{1D1EFEC0-B964-4A2E-9C21-577F6B90BE37}" destId="{4B8A620D-D06B-48AC-91ED-3939734AFDBC}" srcOrd="0" destOrd="0" presId="urn:microsoft.com/office/officeart/2005/8/layout/process1"/>
    <dgm:cxn modelId="{C3EBE5DB-8F15-4A50-BFFC-2346148543C3}" type="presOf" srcId="{C9D19697-89AC-4249-B7B5-EC9D080935B3}" destId="{95333A80-1B21-418D-B916-FC9582C4DDDD}" srcOrd="1" destOrd="0" presId="urn:microsoft.com/office/officeart/2005/8/layout/process1"/>
    <dgm:cxn modelId="{E1F6E719-381F-4B48-AD57-D6889B23B861}" srcId="{4638FB56-D16C-4DF6-A8A9-2057AF9E7942}" destId="{C5C791F8-5E3E-49B7-B478-19E2944B6DB3}" srcOrd="2" destOrd="0" parTransId="{184A2FBB-0A4E-4899-AD03-A4E7BFDFD060}" sibTransId="{CD6E3FC3-CABC-4375-B410-07E323076E4D}"/>
    <dgm:cxn modelId="{B009C490-6303-4656-AB58-D439D61EFA9C}" type="presOf" srcId="{27996B32-CFF5-493C-8D7A-FDCC8314EDC6}" destId="{2B78C27D-393E-4ABB-8E2A-359792AF7164}" srcOrd="0" destOrd="0" presId="urn:microsoft.com/office/officeart/2005/8/layout/process1"/>
    <dgm:cxn modelId="{5082E344-67D0-44BD-A2A6-6AD2733FD405}" type="presOf" srcId="{E571237A-521B-4E65-AADA-D9F830A6BEA2}" destId="{E26C1480-3601-4909-8A5E-D2FE584E5375}" srcOrd="0" destOrd="0" presId="urn:microsoft.com/office/officeart/2005/8/layout/process1"/>
    <dgm:cxn modelId="{46AA9C0F-4EE0-4675-97CB-20DB68BA5738}" srcId="{4638FB56-D16C-4DF6-A8A9-2057AF9E7942}" destId="{27996B32-CFF5-493C-8D7A-FDCC8314EDC6}" srcOrd="0" destOrd="0" parTransId="{661201D8-6A8D-44A3-9D44-D7A3F334D705}" sibTransId="{1D1EFEC0-B964-4A2E-9C21-577F6B90BE37}"/>
    <dgm:cxn modelId="{2F3E9D31-D30E-472D-86A7-EE07BE1E8CB8}" type="presOf" srcId="{1D1EFEC0-B964-4A2E-9C21-577F6B90BE37}" destId="{A963DFAD-D693-421F-B1A2-238207A08974}" srcOrd="1" destOrd="0" presId="urn:microsoft.com/office/officeart/2005/8/layout/process1"/>
    <dgm:cxn modelId="{5613D999-DEBA-49AF-BD6D-624712D7E081}" type="presOf" srcId="{C5C791F8-5E3E-49B7-B478-19E2944B6DB3}" destId="{735F8201-5DA0-4C80-A1DD-5DDF5911179A}" srcOrd="0" destOrd="0" presId="urn:microsoft.com/office/officeart/2005/8/layout/process1"/>
    <dgm:cxn modelId="{01B22E29-20FF-4EE6-85A4-1FD8197C680C}" srcId="{4638FB56-D16C-4DF6-A8A9-2057AF9E7942}" destId="{E571237A-521B-4E65-AADA-D9F830A6BEA2}" srcOrd="1" destOrd="0" parTransId="{EAFC469D-CC39-41EE-8E12-B3B264EE10F6}" sibTransId="{C9D19697-89AC-4249-B7B5-EC9D080935B3}"/>
    <dgm:cxn modelId="{5CB11C69-9CF0-4297-84F0-37B4748CCCEC}" type="presOf" srcId="{C9D19697-89AC-4249-B7B5-EC9D080935B3}" destId="{9EE7B409-3476-4C1D-803D-10E967824F1B}" srcOrd="0" destOrd="0" presId="urn:microsoft.com/office/officeart/2005/8/layout/process1"/>
    <dgm:cxn modelId="{FF1E48DE-B3BD-49CC-A693-81D2D9BA3020}" type="presOf" srcId="{4638FB56-D16C-4DF6-A8A9-2057AF9E7942}" destId="{E864815B-2A80-4B92-87BB-B475597FAAC7}" srcOrd="0" destOrd="0" presId="urn:microsoft.com/office/officeart/2005/8/layout/process1"/>
    <dgm:cxn modelId="{CC1E3C95-35DC-4C68-812E-53467BDBA99F}" type="presParOf" srcId="{E864815B-2A80-4B92-87BB-B475597FAAC7}" destId="{2B78C27D-393E-4ABB-8E2A-359792AF7164}" srcOrd="0" destOrd="0" presId="urn:microsoft.com/office/officeart/2005/8/layout/process1"/>
    <dgm:cxn modelId="{539AE4B9-1FF4-4A79-88FC-F94188D24B18}" type="presParOf" srcId="{E864815B-2A80-4B92-87BB-B475597FAAC7}" destId="{4B8A620D-D06B-48AC-91ED-3939734AFDBC}" srcOrd="1" destOrd="0" presId="urn:microsoft.com/office/officeart/2005/8/layout/process1"/>
    <dgm:cxn modelId="{C31AC05F-232B-4777-AC88-43B51826E3D3}" type="presParOf" srcId="{4B8A620D-D06B-48AC-91ED-3939734AFDBC}" destId="{A963DFAD-D693-421F-B1A2-238207A08974}" srcOrd="0" destOrd="0" presId="urn:microsoft.com/office/officeart/2005/8/layout/process1"/>
    <dgm:cxn modelId="{F3C42B2A-3750-4500-B116-90E8FE82A748}" type="presParOf" srcId="{E864815B-2A80-4B92-87BB-B475597FAAC7}" destId="{E26C1480-3601-4909-8A5E-D2FE584E5375}" srcOrd="2" destOrd="0" presId="urn:microsoft.com/office/officeart/2005/8/layout/process1"/>
    <dgm:cxn modelId="{2ADEF1D8-4666-4FB7-8BFA-330FA139FD96}" type="presParOf" srcId="{E864815B-2A80-4B92-87BB-B475597FAAC7}" destId="{9EE7B409-3476-4C1D-803D-10E967824F1B}" srcOrd="3" destOrd="0" presId="urn:microsoft.com/office/officeart/2005/8/layout/process1"/>
    <dgm:cxn modelId="{F9D9F772-427E-46A6-8391-378AAAD458FE}" type="presParOf" srcId="{9EE7B409-3476-4C1D-803D-10E967824F1B}" destId="{95333A80-1B21-418D-B916-FC9582C4DDDD}" srcOrd="0" destOrd="0" presId="urn:microsoft.com/office/officeart/2005/8/layout/process1"/>
    <dgm:cxn modelId="{F230E55D-E07B-4FE6-9D12-3E39CC5C5BCC}" type="presParOf" srcId="{E864815B-2A80-4B92-87BB-B475597FAAC7}" destId="{735F8201-5DA0-4C80-A1DD-5DDF5911179A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78C27D-393E-4ABB-8E2A-359792AF7164}">
      <dsp:nvSpPr>
        <dsp:cNvPr id="0" name=""/>
        <dsp:cNvSpPr/>
      </dsp:nvSpPr>
      <dsp:spPr>
        <a:xfrm>
          <a:off x="95311" y="0"/>
          <a:ext cx="2166899" cy="224525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Farmers</a:t>
          </a:r>
          <a:r>
            <a:rPr lang="ru-RU" sz="1200" b="1" kern="1200" dirty="0" smtClean="0"/>
            <a:t>' </a:t>
          </a:r>
          <a:r>
            <a:rPr lang="en-US" sz="1200" b="1" kern="1200" dirty="0" smtClean="0"/>
            <a:t>Markets of Nova Scotia </a:t>
          </a:r>
          <a:r>
            <a:rPr lang="ru-RU" sz="1200" b="1" kern="1200" dirty="0" smtClean="0"/>
            <a:t>определяет численность задействованных в проекте рынков. Количество купонов зависит от выделенной на программу суммы, предоставляемой Министерством по делам поселений, культуры, туризма и наследия Новой Шотландии. </a:t>
          </a:r>
          <a:endParaRPr lang="ru-RU" sz="1200" b="1" kern="1200" dirty="0"/>
        </a:p>
      </dsp:txBody>
      <dsp:txXfrm>
        <a:off x="158777" y="63466"/>
        <a:ext cx="2039967" cy="2118325"/>
      </dsp:txXfrm>
    </dsp:sp>
    <dsp:sp modelId="{4B8A620D-D06B-48AC-91ED-3939734AFDBC}">
      <dsp:nvSpPr>
        <dsp:cNvPr id="0" name=""/>
        <dsp:cNvSpPr/>
      </dsp:nvSpPr>
      <dsp:spPr>
        <a:xfrm rot="21518673">
          <a:off x="2310498" y="962431"/>
          <a:ext cx="158008" cy="26309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2310505" y="1015612"/>
        <a:ext cx="110606" cy="157858"/>
      </dsp:txXfrm>
    </dsp:sp>
    <dsp:sp modelId="{E26C1480-3601-4909-8A5E-D2FE584E5375}">
      <dsp:nvSpPr>
        <dsp:cNvPr id="0" name=""/>
        <dsp:cNvSpPr/>
      </dsp:nvSpPr>
      <dsp:spPr>
        <a:xfrm>
          <a:off x="2509379" y="258245"/>
          <a:ext cx="1774501" cy="162380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Участвующие в программе рынки сотрудничают с местными социальными организациями, помогающими определить получателей купонов.</a:t>
          </a:r>
          <a:endParaRPr lang="ru-RU" sz="1200" kern="1200" dirty="0"/>
        </a:p>
      </dsp:txBody>
      <dsp:txXfrm>
        <a:off x="2556939" y="305805"/>
        <a:ext cx="1679381" cy="1528689"/>
      </dsp:txXfrm>
    </dsp:sp>
    <dsp:sp modelId="{9EE7B409-3476-4C1D-803D-10E967824F1B}">
      <dsp:nvSpPr>
        <dsp:cNvPr id="0" name=""/>
        <dsp:cNvSpPr/>
      </dsp:nvSpPr>
      <dsp:spPr>
        <a:xfrm rot="21594044">
          <a:off x="4475859" y="936603"/>
          <a:ext cx="148456" cy="26309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/>
        </a:p>
      </dsp:txBody>
      <dsp:txXfrm>
        <a:off x="4475859" y="989262"/>
        <a:ext cx="103919" cy="157858"/>
      </dsp:txXfrm>
    </dsp:sp>
    <dsp:sp modelId="{735F8201-5DA0-4C80-A1DD-5DDF5911179A}">
      <dsp:nvSpPr>
        <dsp:cNvPr id="0" name=""/>
        <dsp:cNvSpPr/>
      </dsp:nvSpPr>
      <dsp:spPr>
        <a:xfrm>
          <a:off x="4800786" y="106716"/>
          <a:ext cx="1681494" cy="19190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/>
            <a:t>Полученные от покупателей за продажу своей продукции купоны продавцы обменивают у менеджеров рынков на реальные денежные ресурсы</a:t>
          </a:r>
          <a:r>
            <a:rPr lang="ru-RU" sz="1100" b="1" kern="1200" dirty="0" smtClean="0"/>
            <a:t>.</a:t>
          </a:r>
          <a:endParaRPr lang="ru-RU" sz="1100" kern="1200" dirty="0"/>
        </a:p>
      </dsp:txBody>
      <dsp:txXfrm>
        <a:off x="4850035" y="155965"/>
        <a:ext cx="1582996" cy="18205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28BB02-2028-4990-9E9B-4656BB629835}" type="datetimeFigureOut">
              <a:rPr lang="ru-RU" smtClean="0"/>
              <a:t>23.10.2022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0285B-E359-46CB-81A0-7838C2FA3A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0035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2B798A-CCD5-4157-9D08-4DD3947DF061}" type="datetimeFigureOut">
              <a:rPr lang="ru-RU" smtClean="0"/>
              <a:t>23.10.2022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7C8B0-DE4B-4EC0-97C9-B580447552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2204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7C8B0-DE4B-4EC0-97C9-B5804475520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000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07C8B0-DE4B-4EC0-97C9-B5804475520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908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3B546-46CF-4C9D-A2F6-182B9E499977}" type="datetimeFigureOut">
              <a:rPr lang="ru-RU" smtClean="0"/>
              <a:t>23.10.2022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1FD7A-7A01-4F8F-9089-5420A43D53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015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3B546-46CF-4C9D-A2F6-182B9E499977}" type="datetimeFigureOut">
              <a:rPr lang="ru-RU" smtClean="0"/>
              <a:t>23.10.2022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1FD7A-7A01-4F8F-9089-5420A43D53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5806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3B546-46CF-4C9D-A2F6-182B9E499977}" type="datetimeFigureOut">
              <a:rPr lang="ru-RU" smtClean="0"/>
              <a:t>23.10.2022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1FD7A-7A01-4F8F-9089-5420A43D53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3B546-46CF-4C9D-A2F6-182B9E499977}" type="datetimeFigureOut">
              <a:rPr lang="ru-RU" smtClean="0"/>
              <a:t>23.10.2022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1FD7A-7A01-4F8F-9089-5420A43D53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4067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3B546-46CF-4C9D-A2F6-182B9E499977}" type="datetimeFigureOut">
              <a:rPr lang="ru-RU" smtClean="0"/>
              <a:t>23.10.2022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1FD7A-7A01-4F8F-9089-5420A43D53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521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3B546-46CF-4C9D-A2F6-182B9E499977}" type="datetimeFigureOut">
              <a:rPr lang="ru-RU" smtClean="0"/>
              <a:t>23.10.2022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1FD7A-7A01-4F8F-9089-5420A43D53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732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3B546-46CF-4C9D-A2F6-182B9E499977}" type="datetimeFigureOut">
              <a:rPr lang="ru-RU" smtClean="0"/>
              <a:t>23.10.2022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1FD7A-7A01-4F8F-9089-5420A43D53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738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3B546-46CF-4C9D-A2F6-182B9E499977}" type="datetimeFigureOut">
              <a:rPr lang="ru-RU" smtClean="0"/>
              <a:t>23.10.2022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1FD7A-7A01-4F8F-9089-5420A43D53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011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3B546-46CF-4C9D-A2F6-182B9E499977}" type="datetimeFigureOut">
              <a:rPr lang="ru-RU" smtClean="0"/>
              <a:t>23.10.2022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1FD7A-7A01-4F8F-9089-5420A43D53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1807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3B546-46CF-4C9D-A2F6-182B9E499977}" type="datetimeFigureOut">
              <a:rPr lang="ru-RU" smtClean="0"/>
              <a:t>23.10.2022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1FD7A-7A01-4F8F-9089-5420A43D53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966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3B546-46CF-4C9D-A2F6-182B9E499977}" type="datetimeFigureOut">
              <a:rPr lang="ru-RU" smtClean="0"/>
              <a:t>23.10.2022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1FD7A-7A01-4F8F-9089-5420A43D53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414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3B546-46CF-4C9D-A2F6-182B9E499977}" type="datetimeFigureOut">
              <a:rPr lang="ru-RU" smtClean="0"/>
              <a:t>23.10.2022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1FD7A-7A01-4F8F-9089-5420A43D53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780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1.wdp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839788" y="416460"/>
            <a:ext cx="10802967" cy="1086416"/>
          </a:xfrm>
        </p:spPr>
        <p:txBody>
          <a:bodyPr>
            <a:noAutofit/>
          </a:bodyPr>
          <a:lstStyle/>
          <a:p>
            <a:pPr algn="ctr"/>
            <a:r>
              <a:rPr lang="ru-RU" sz="4000" b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/>
                </a:solidFill>
              </a:rPr>
              <a:t>РАЗВИТИЕ МЕСТНЫХ ФЕРМЕРСКИХ РЫНКОВ В ПРОВИНЦИИ НОВАЯ ШОТЛАНДИЯ (КАНАДА)</a:t>
            </a:r>
            <a:endParaRPr lang="ru-RU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/>
              </a:solidFill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half" idx="2"/>
          </p:nvPr>
        </p:nvSpPr>
        <p:spPr>
          <a:xfrm>
            <a:off x="839788" y="1819747"/>
            <a:ext cx="7018620" cy="4049241"/>
          </a:xfrm>
        </p:spPr>
        <p:txBody>
          <a:bodyPr/>
          <a:lstStyle/>
          <a:p>
            <a:endParaRPr lang="ru-RU" b="1" dirty="0" smtClean="0"/>
          </a:p>
          <a:p>
            <a:r>
              <a:rPr lang="ru-RU" sz="2400" b="1" dirty="0" smtClean="0"/>
              <a:t>Е.Е. Григорьева,</a:t>
            </a:r>
            <a:r>
              <a:rPr lang="ru-RU" sz="2400" dirty="0" smtClean="0"/>
              <a:t> кандидат биол. </a:t>
            </a:r>
            <a:r>
              <a:rPr lang="ru-RU" sz="2400" dirty="0"/>
              <a:t>наук, лауреат премии Пьера </a:t>
            </a:r>
            <a:r>
              <a:rPr lang="ru-RU" sz="2400" dirty="0" err="1"/>
              <a:t>Савара</a:t>
            </a:r>
            <a:r>
              <a:rPr lang="ru-RU" sz="2400" dirty="0"/>
              <a:t> (</a:t>
            </a:r>
            <a:r>
              <a:rPr lang="en-US" sz="2400" dirty="0"/>
              <a:t>Pierre </a:t>
            </a:r>
            <a:r>
              <a:rPr lang="en-US" sz="2400" dirty="0" err="1"/>
              <a:t>Savard</a:t>
            </a:r>
            <a:r>
              <a:rPr lang="en-US" sz="2400" dirty="0"/>
              <a:t> Award</a:t>
            </a:r>
            <a:r>
              <a:rPr lang="en-US" sz="2400" dirty="0" smtClean="0"/>
              <a:t>)</a:t>
            </a:r>
            <a:r>
              <a:rPr lang="ru-RU" sz="2400" smtClean="0"/>
              <a:t>, Российское </a:t>
            </a:r>
            <a:r>
              <a:rPr lang="ru-RU" sz="2400" dirty="0" smtClean="0"/>
              <a:t>общество изучения Канады (РОИК)</a:t>
            </a:r>
            <a:r>
              <a:rPr lang="fr-FR" sz="2400" i="1" dirty="0" smtClean="0"/>
              <a:t> </a:t>
            </a:r>
            <a:endParaRPr lang="ru-RU" sz="2400" i="1" dirty="0" smtClean="0"/>
          </a:p>
          <a:p>
            <a:r>
              <a:rPr lang="ru-RU" sz="2400" b="1" dirty="0" smtClean="0"/>
              <a:t>П.С. Шульга,</a:t>
            </a:r>
            <a:r>
              <a:rPr lang="ru-RU" sz="2400" dirty="0" smtClean="0"/>
              <a:t> кандидат с.-х. наук, факультет почвоведения МГУ им. М.В. Ломоносова</a:t>
            </a:r>
            <a:endParaRPr lang="ru-RU" sz="2400" i="1" dirty="0" smtClean="0"/>
          </a:p>
          <a:p>
            <a:endParaRPr lang="ru-RU" i="1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678" y="1502876"/>
            <a:ext cx="3858022" cy="464511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329" y="5241956"/>
            <a:ext cx="2181847" cy="147825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4185" y="5983864"/>
            <a:ext cx="858032" cy="60892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9991" y="5919376"/>
            <a:ext cx="958442" cy="81303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6329" y="6046981"/>
            <a:ext cx="648497" cy="64849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6808" y="5980931"/>
            <a:ext cx="896659" cy="825527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33037" y="5959121"/>
            <a:ext cx="927949" cy="72488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29602" y="5939958"/>
            <a:ext cx="1113542" cy="76321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58408" y="5939958"/>
            <a:ext cx="1473201" cy="792449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45947" y="6043982"/>
            <a:ext cx="1311217" cy="82874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84814" y="6127733"/>
            <a:ext cx="1212706" cy="661243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397520" y="6039839"/>
            <a:ext cx="872336" cy="8723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7065" y="4189215"/>
            <a:ext cx="2377111" cy="116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50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Объект 2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5724564"/>
              </p:ext>
            </p:extLst>
          </p:nvPr>
        </p:nvGraphicFramePr>
        <p:xfrm>
          <a:off x="1937441" y="959666"/>
          <a:ext cx="8750503" cy="5758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" name="Презентация" r:id="rId3" imgW="4780616" imgH="3694059" progId="PowerPoint.Show.12">
                  <p:embed/>
                </p:oleObj>
              </mc:Choice>
              <mc:Fallback>
                <p:oleObj name="Презентация" r:id="rId3" imgW="4780616" imgH="3694059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>
                        <a:lum bright="-23000" contrast="38000"/>
                      </a:blip>
                      <a:stretch>
                        <a:fillRect/>
                      </a:stretch>
                    </p:blipFill>
                    <p:spPr>
                      <a:xfrm>
                        <a:off x="1937441" y="959666"/>
                        <a:ext cx="8750503" cy="5758005"/>
                      </a:xfrm>
                      <a:prstGeom prst="rect">
                        <a:avLst/>
                      </a:prstGeom>
                      <a:solidFill>
                        <a:schemeClr val="tx1">
                          <a:alpha val="0"/>
                        </a:schemeClr>
                      </a:solidFill>
                      <a:ln w="76200">
                        <a:solidFill>
                          <a:schemeClr val="accent2">
                            <a:lumMod val="20000"/>
                            <a:lumOff val="80000"/>
                            <a:alpha val="71000"/>
                          </a:schemeClr>
                        </a:solidFill>
                        <a:prstDash val="soli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5279" y="602054"/>
            <a:ext cx="9979103" cy="357612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/>
                </a:solidFill>
              </a:rPr>
              <a:t>Фермерские рынки Новой Шотландии (Канада)</a:t>
            </a:r>
            <a:br>
              <a:rPr lang="ru-RU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/>
                </a:solidFill>
              </a:rPr>
            </a:br>
            <a:r>
              <a:rPr lang="ru-RU" sz="1300" b="1" i="1" dirty="0" smtClean="0"/>
              <a:t>Источник</a:t>
            </a:r>
            <a:r>
              <a:rPr lang="en-US" sz="1300" b="1" i="1" dirty="0"/>
              <a:t>: </a:t>
            </a:r>
            <a:r>
              <a:rPr lang="en-US" sz="1300" b="1" i="1" dirty="0" smtClean="0"/>
              <a:t>Farmers</a:t>
            </a:r>
            <a:r>
              <a:rPr lang="en-US" sz="1300" b="1" i="1" dirty="0"/>
              <a:t>’ Markets of Nova Scotia</a:t>
            </a:r>
            <a:r>
              <a:rPr lang="ru-RU" sz="1300" dirty="0"/>
              <a:t/>
            </a:r>
            <a:br>
              <a:rPr lang="ru-RU" sz="1300" dirty="0"/>
            </a:br>
            <a:r>
              <a:rPr lang="en-US" dirty="0"/>
              <a:t/>
            </a:r>
            <a:br>
              <a:rPr lang="en-US" dirty="0"/>
            </a:br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07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9785726"/>
              </p:ext>
            </p:extLst>
          </p:nvPr>
        </p:nvGraphicFramePr>
        <p:xfrm>
          <a:off x="1409699" y="235662"/>
          <a:ext cx="10067925" cy="637017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51272">
                  <a:extLst>
                    <a:ext uri="{9D8B030D-6E8A-4147-A177-3AD203B41FA5}">
                      <a16:colId xmlns:a16="http://schemas.microsoft.com/office/drawing/2014/main" val="2310600540"/>
                    </a:ext>
                  </a:extLst>
                </a:gridCol>
                <a:gridCol w="3091876">
                  <a:extLst>
                    <a:ext uri="{9D8B030D-6E8A-4147-A177-3AD203B41FA5}">
                      <a16:colId xmlns:a16="http://schemas.microsoft.com/office/drawing/2014/main" val="1584307201"/>
                    </a:ext>
                  </a:extLst>
                </a:gridCol>
                <a:gridCol w="1826140">
                  <a:extLst>
                    <a:ext uri="{9D8B030D-6E8A-4147-A177-3AD203B41FA5}">
                      <a16:colId xmlns:a16="http://schemas.microsoft.com/office/drawing/2014/main" val="1346249288"/>
                    </a:ext>
                  </a:extLst>
                </a:gridCol>
                <a:gridCol w="2898637">
                  <a:extLst>
                    <a:ext uri="{9D8B030D-6E8A-4147-A177-3AD203B41FA5}">
                      <a16:colId xmlns:a16="http://schemas.microsoft.com/office/drawing/2014/main" val="1012351587"/>
                    </a:ext>
                  </a:extLst>
                </a:gridCol>
              </a:tblGrid>
              <a:tr h="848093">
                <a:tc gridSpan="4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ru-RU" sz="2200" b="1" i="0" u="none" strike="noStrike" kern="1200" cap="none" spc="0" normalizeH="0" baseline="0" noProof="0" dirty="0" smtClean="0">
                          <a:ln/>
                          <a:solidFill>
                            <a:schemeClr val="accent4"/>
                          </a:solidFill>
                          <a:effectLst/>
                          <a:uLnTx/>
                          <a:uFillTx/>
                          <a:latin typeface="+mn-lt"/>
                          <a:ea typeface="+mj-ea"/>
                          <a:cs typeface="+mj-cs"/>
                        </a:rPr>
                        <a:t>Таблица. Основные виды агропродовольственной продукции, приобретаемой на фермерских рынках Новой Шотландии*</a:t>
                      </a:r>
                      <a:endParaRPr lang="ru-RU" sz="2200" b="1" cap="none" spc="0" dirty="0">
                        <a:ln/>
                        <a:solidFill>
                          <a:schemeClr val="accent4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alpha val="94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48963286"/>
                  </a:ext>
                </a:extLst>
              </a:tr>
              <a:tr h="9896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Продукт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Доля из числа опрошенных покупателей, приобретающих данный вид продукции на фермерских рынках,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</a:rPr>
                        <a:t>Продукт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Доля из числа опрошенных покупателей, приобретающих данный вид продукции на фермерских рынках, %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45258332"/>
                  </a:ext>
                </a:extLst>
              </a:tr>
              <a:tr h="4886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Овощи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99.0 %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Мясо птицы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45,6 %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53880622"/>
                  </a:ext>
                </a:extLst>
              </a:tr>
              <a:tr h="4886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Фрукты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82,2 %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effectLst/>
                        </a:rPr>
                        <a:t>Свинина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endParaRPr lang="ru-RU" sz="1600" b="1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40,3 %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9025877"/>
                  </a:ext>
                </a:extLst>
              </a:tr>
              <a:tr h="4886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Выпечка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73,2 %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Говядина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38.9 %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03117"/>
                  </a:ext>
                </a:extLst>
              </a:tr>
              <a:tr h="4886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Яйца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 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66,1 % 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Готовые блюда или закуски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35,2 %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36096962"/>
                  </a:ext>
                </a:extLst>
              </a:tr>
              <a:tr h="4886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Травы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64,1 %  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Прочее мясо (включая рыбу) 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23,2 %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7040810"/>
                  </a:ext>
                </a:extLst>
              </a:tr>
              <a:tr h="4886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Приправы (джемы, мед) 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53,0 % 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Бобовые 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19,1 %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5441485"/>
                  </a:ext>
                </a:extLst>
              </a:tr>
              <a:tr h="4886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Сыр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 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48,0 % 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Молоко 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10,4 %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09740750"/>
                  </a:ext>
                </a:extLst>
              </a:tr>
              <a:tr h="825498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*составлено на основании ответа покупателей на вопрос: «Какие виды  агропродовольственной продукции Вы обычно покупаете на фермерских рынках?» </a:t>
                      </a:r>
                      <a:r>
                        <a:rPr lang="en-US" sz="1200" b="1" i="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1200" b="1" i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Источник: </a:t>
                      </a:r>
                      <a:r>
                        <a:rPr lang="ru-RU" sz="1200" b="1" i="1" dirty="0" err="1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Rural</a:t>
                      </a:r>
                      <a:r>
                        <a:rPr lang="ru-RU" sz="1200" b="1" i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dirty="0" err="1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Futures</a:t>
                      </a:r>
                      <a:r>
                        <a:rPr lang="ru-RU" sz="1200" b="1" i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dirty="0" err="1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Research</a:t>
                      </a:r>
                      <a:r>
                        <a:rPr lang="ru-RU" sz="1200" b="1" i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dirty="0" err="1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Centre</a:t>
                      </a:r>
                      <a:r>
                        <a:rPr lang="ru-RU" sz="1200" b="1" i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b="1" i="1" dirty="0" err="1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Dalhousie</a:t>
                      </a:r>
                      <a:r>
                        <a:rPr lang="ru-RU" sz="1200" b="1" i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1" dirty="0" err="1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</a:t>
                      </a:r>
                      <a:r>
                        <a:rPr lang="ru-RU" sz="1200" b="1" i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b="1" i="1" dirty="0" err="1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October</a:t>
                      </a:r>
                      <a:r>
                        <a:rPr lang="ru-RU" sz="1200" b="1" i="1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2020 (https://rfrc.ca/sites/default/files/2020-10/NS%20Local%20Food%20Survey%20Report%2010.8.pdf)</a:t>
                      </a:r>
                      <a:endParaRPr lang="ru-RU" sz="1200" b="1" i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403593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96867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1728" y="463873"/>
            <a:ext cx="10515600" cy="805759"/>
          </a:xfrm>
        </p:spPr>
        <p:txBody>
          <a:bodyPr>
            <a:normAutofit/>
          </a:bodyPr>
          <a:lstStyle/>
          <a:p>
            <a:r>
              <a:rPr lang="ru-RU" sz="2000" b="1" dirty="0">
                <a:ln/>
                <a:solidFill>
                  <a:schemeClr val="accent4"/>
                </a:solidFill>
                <a:latin typeface="+mn-lt"/>
              </a:rPr>
              <a:t>Доля домохозяйств из числа опрошенных, совершающих покупки на фермерских рынках в указанных диапазонах,%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1466661"/>
            <a:ext cx="10515600" cy="4622989"/>
          </a:xfrm>
        </p:spPr>
        <p:txBody>
          <a:bodyPr>
            <a:normAutofit/>
          </a:bodyPr>
          <a:lstStyle/>
          <a:p>
            <a:pPr algn="ctr" fontAlgn="ctr">
              <a:lnSpc>
                <a:spcPct val="107000"/>
              </a:lnSpc>
              <a:spcBef>
                <a:spcPts val="0"/>
              </a:spcBef>
            </a:pPr>
            <a:endParaRPr lang="ru-RU" sz="1400" b="1" i="1" dirty="0" smtClean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>
              <a:lnSpc>
                <a:spcPct val="107000"/>
              </a:lnSpc>
              <a:spcBef>
                <a:spcPts val="0"/>
              </a:spcBef>
            </a:pPr>
            <a:endParaRPr lang="ru-RU" sz="1400" b="1" i="1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>
              <a:lnSpc>
                <a:spcPct val="107000"/>
              </a:lnSpc>
              <a:spcBef>
                <a:spcPts val="0"/>
              </a:spcBef>
            </a:pPr>
            <a:endParaRPr lang="ru-RU" sz="1400" b="1" i="1" dirty="0" smtClean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>
              <a:lnSpc>
                <a:spcPct val="107000"/>
              </a:lnSpc>
              <a:spcBef>
                <a:spcPts val="0"/>
              </a:spcBef>
            </a:pPr>
            <a:endParaRPr lang="ru-RU" sz="1400" b="1" i="1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>
              <a:lnSpc>
                <a:spcPct val="107000"/>
              </a:lnSpc>
              <a:spcBef>
                <a:spcPts val="0"/>
              </a:spcBef>
            </a:pPr>
            <a:endParaRPr lang="ru-RU" sz="1400" b="1" i="1" dirty="0" smtClean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>
              <a:lnSpc>
                <a:spcPct val="107000"/>
              </a:lnSpc>
              <a:spcBef>
                <a:spcPts val="0"/>
              </a:spcBef>
            </a:pPr>
            <a:endParaRPr lang="ru-RU" sz="1400" b="1" i="1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>
              <a:lnSpc>
                <a:spcPct val="107000"/>
              </a:lnSpc>
              <a:spcBef>
                <a:spcPts val="0"/>
              </a:spcBef>
            </a:pPr>
            <a:endParaRPr lang="ru-RU" sz="1400" b="1" i="1" dirty="0" smtClean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>
              <a:lnSpc>
                <a:spcPct val="107000"/>
              </a:lnSpc>
              <a:spcBef>
                <a:spcPts val="0"/>
              </a:spcBef>
            </a:pPr>
            <a:endParaRPr lang="ru-RU" sz="1400" b="1" i="1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>
              <a:lnSpc>
                <a:spcPct val="107000"/>
              </a:lnSpc>
              <a:spcBef>
                <a:spcPts val="0"/>
              </a:spcBef>
            </a:pPr>
            <a:endParaRPr lang="ru-RU" sz="1400" b="1" i="1" dirty="0" smtClean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>
              <a:lnSpc>
                <a:spcPct val="107000"/>
              </a:lnSpc>
              <a:spcBef>
                <a:spcPts val="0"/>
              </a:spcBef>
            </a:pPr>
            <a:endParaRPr lang="ru-RU" sz="1400" b="1" i="1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>
              <a:lnSpc>
                <a:spcPct val="107000"/>
              </a:lnSpc>
              <a:spcBef>
                <a:spcPts val="0"/>
              </a:spcBef>
            </a:pPr>
            <a:endParaRPr lang="ru-RU" sz="1400" b="1" i="1" dirty="0" smtClean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>
              <a:lnSpc>
                <a:spcPct val="107000"/>
              </a:lnSpc>
              <a:spcBef>
                <a:spcPts val="0"/>
              </a:spcBef>
            </a:pPr>
            <a:endParaRPr lang="ru-RU" sz="1400" b="1" i="1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>
              <a:lnSpc>
                <a:spcPct val="107000"/>
              </a:lnSpc>
              <a:spcBef>
                <a:spcPts val="0"/>
              </a:spcBef>
            </a:pPr>
            <a:endParaRPr lang="ru-RU" sz="1400" b="1" i="1" dirty="0" smtClean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>
              <a:lnSpc>
                <a:spcPct val="107000"/>
              </a:lnSpc>
              <a:spcBef>
                <a:spcPts val="0"/>
              </a:spcBef>
            </a:pPr>
            <a:endParaRPr lang="ru-RU" sz="1400" b="1" i="1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>
              <a:lnSpc>
                <a:spcPct val="107000"/>
              </a:lnSpc>
              <a:spcBef>
                <a:spcPts val="0"/>
              </a:spcBef>
            </a:pPr>
            <a:endParaRPr lang="ru-RU" sz="1400" b="1" i="1" dirty="0" smtClean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>
              <a:lnSpc>
                <a:spcPct val="107000"/>
              </a:lnSpc>
              <a:spcBef>
                <a:spcPts val="0"/>
              </a:spcBef>
            </a:pPr>
            <a:endParaRPr lang="ru-RU" sz="1400" b="1" i="1" dirty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>
              <a:lnSpc>
                <a:spcPct val="107000"/>
              </a:lnSpc>
              <a:spcBef>
                <a:spcPts val="0"/>
              </a:spcBef>
            </a:pPr>
            <a:endParaRPr lang="ru-RU" sz="1400" b="1" i="1" dirty="0" smtClean="0">
              <a:solidFill>
                <a:srgbClr val="0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ctr">
              <a:lnSpc>
                <a:spcPct val="107000"/>
              </a:lnSpc>
              <a:spcBef>
                <a:spcPts val="0"/>
              </a:spcBef>
            </a:pPr>
            <a:r>
              <a:rPr lang="ru-RU" sz="1400" b="1" i="1" dirty="0" smtClean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Источник</a:t>
            </a:r>
            <a:r>
              <a:rPr lang="ru-RU" sz="1400" b="1" i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b="1" i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Rural</a:t>
            </a:r>
            <a:r>
              <a:rPr lang="ru-RU" sz="1400" b="1" i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Futures</a:t>
            </a:r>
            <a:r>
              <a:rPr lang="ru-RU" sz="1400" b="1" i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ru-RU" sz="1400" b="1" i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Centre</a:t>
            </a:r>
            <a:r>
              <a:rPr lang="ru-RU" sz="1400" b="1" i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i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Dalhousie</a:t>
            </a:r>
            <a:r>
              <a:rPr lang="ru-RU" sz="1400" b="1" i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  <a:r>
              <a:rPr lang="ru-RU" sz="1400" b="1" i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i="1" dirty="0" err="1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October</a:t>
            </a:r>
            <a:r>
              <a:rPr lang="ru-RU" sz="1400" b="1" i="1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2020 (https://rfrc.ca/sites/default/files/2020-10/NS%20Local%20Food%20Survey%20Report%2010.8.pdf)</a:t>
            </a:r>
            <a:endParaRPr lang="ru-RU" sz="1400" dirty="0"/>
          </a:p>
          <a:p>
            <a:endParaRPr lang="ru-RU" sz="1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259" y="1466661"/>
            <a:ext cx="6944008" cy="370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31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984999"/>
              </p:ext>
            </p:extLst>
          </p:nvPr>
        </p:nvGraphicFramePr>
        <p:xfrm>
          <a:off x="1025237" y="480292"/>
          <a:ext cx="10869417" cy="6492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23139">
                  <a:extLst>
                    <a:ext uri="{9D8B030D-6E8A-4147-A177-3AD203B41FA5}">
                      <a16:colId xmlns:a16="http://schemas.microsoft.com/office/drawing/2014/main" val="1007680914"/>
                    </a:ext>
                  </a:extLst>
                </a:gridCol>
                <a:gridCol w="3623139">
                  <a:extLst>
                    <a:ext uri="{9D8B030D-6E8A-4147-A177-3AD203B41FA5}">
                      <a16:colId xmlns:a16="http://schemas.microsoft.com/office/drawing/2014/main" val="685006446"/>
                    </a:ext>
                  </a:extLst>
                </a:gridCol>
                <a:gridCol w="3623139">
                  <a:extLst>
                    <a:ext uri="{9D8B030D-6E8A-4147-A177-3AD203B41FA5}">
                      <a16:colId xmlns:a16="http://schemas.microsoft.com/office/drawing/2014/main" val="3684096444"/>
                    </a:ext>
                  </a:extLst>
                </a:gridCol>
              </a:tblGrid>
              <a:tr h="5800436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Farmers</a:t>
                      </a:r>
                      <a:r>
                        <a:rPr lang="ru-RU" sz="2000" b="1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' </a:t>
                      </a:r>
                      <a:r>
                        <a:rPr lang="en-US" sz="2000" b="1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Markets of Nova Scotia</a:t>
                      </a:r>
                      <a:r>
                        <a:rPr lang="en-US" sz="2000" b="1" i="1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i="1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(Фермерские Рынки Новой Шотландии</a:t>
                      </a:r>
                      <a:r>
                        <a:rPr lang="ru-RU" sz="2000" b="1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ru-RU" sz="2000" b="0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кооператив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объединяющий 42 фермерских рынка Новой Шотландии, представляющих более 1500 поставщиков. </a:t>
                      </a:r>
                    </a:p>
                    <a:p>
                      <a:pPr algn="ctr"/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Члены </a:t>
                      </a:r>
                      <a:r>
                        <a:rPr lang="ru-RU" sz="20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кооператива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являются сертифицированными фермерскими рынками, соблюдающими отраслевые стандарты безопасности продовольственных продуктов </a:t>
                      </a:r>
                      <a:endParaRPr lang="ru-RU" sz="1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Farmers</a:t>
                      </a:r>
                      <a:r>
                        <a:rPr lang="ru-RU" sz="2000" b="1" i="0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' </a:t>
                      </a:r>
                      <a:r>
                        <a:rPr lang="en-US" sz="2000" b="1" i="0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Markets of Nova Scotia </a:t>
                      </a:r>
                      <a:r>
                        <a:rPr lang="ru-RU" sz="2000" b="1" i="0" kern="1200" dirty="0" smtClean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единый голос провинциальных фермерских рынков, способствующий их успешному развитию, поддерживая при этом местную экономику.</a:t>
                      </a:r>
                    </a:p>
                    <a:p>
                      <a:pPr algn="ctr"/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2000" b="1" i="1" kern="1200" dirty="0" smtClean="0">
                          <a:solidFill>
                            <a:schemeClr val="accent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Направления деятельности: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маркетинговая и рекламная поддержка фермерских рынков;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endParaRPr lang="ru-RU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образовательная деятельность по вопросам функционирования фермерских рынков;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endParaRPr lang="ru-RU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помощь  в адаптации фермерских рынков к условиям ограничительных мер функционирования;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endParaRPr lang="ru-RU" sz="16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>
                        <a:buFontTx/>
                        <a:buChar char="-"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привлечение фермерских рынков к участию в Программе продовольственных талонов</a:t>
                      </a:r>
                    </a:p>
                    <a:p>
                      <a:pPr marL="285750" indent="-285750" algn="l">
                        <a:buFontTx/>
                        <a:buChar char="-"/>
                      </a:pPr>
                      <a:endParaRPr lang="ru-RU" sz="15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5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6671036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1428" y="747373"/>
            <a:ext cx="3616026" cy="2014299"/>
          </a:xfrm>
          <a:prstGeom prst="rect">
            <a:avLst/>
          </a:prstGeom>
        </p:spPr>
      </p:pic>
      <p:pic>
        <p:nvPicPr>
          <p:cNvPr id="5" name="Рисунок 4" descr="https://i0.wp.com/ngfarmmarket.com/wp-content/uploads/2018/05/FMNS_newcertified.jpg?fit=300%2C250&amp;ssl=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888" y="4052914"/>
            <a:ext cx="2679515" cy="22733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Двойная стрелка вверх/вниз 5"/>
          <p:cNvSpPr/>
          <p:nvPr/>
        </p:nvSpPr>
        <p:spPr>
          <a:xfrm rot="473912">
            <a:off x="5798046" y="2698312"/>
            <a:ext cx="237630" cy="1375743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170316" y="3306618"/>
            <a:ext cx="1121067" cy="930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4010025" y="2465323"/>
            <a:ext cx="1114425" cy="4493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Выгнутая влево стрелка 26"/>
          <p:cNvSpPr/>
          <p:nvPr/>
        </p:nvSpPr>
        <p:spPr>
          <a:xfrm>
            <a:off x="7960529" y="2250051"/>
            <a:ext cx="602989" cy="4326240"/>
          </a:xfrm>
          <a:prstGeom prst="curvedRightArrow">
            <a:avLst>
              <a:gd name="adj1" fmla="val 25000"/>
              <a:gd name="adj2" fmla="val 50000"/>
              <a:gd name="adj3" fmla="val 287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Выгнутая вправо стрелка 28"/>
          <p:cNvSpPr/>
          <p:nvPr/>
        </p:nvSpPr>
        <p:spPr>
          <a:xfrm>
            <a:off x="11378755" y="2250051"/>
            <a:ext cx="548430" cy="432624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 flipH="1">
            <a:off x="9438172" y="2176637"/>
            <a:ext cx="437790" cy="261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10177303" y="2149713"/>
            <a:ext cx="400445" cy="315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Рисунок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1428" y="771834"/>
            <a:ext cx="3616026" cy="198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46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66" y="287017"/>
            <a:ext cx="3400027" cy="168067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300396" y="724277"/>
            <a:ext cx="7034542" cy="55257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Проведение  рекламных кампаний </a:t>
            </a: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 информацией о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деятельности фермерских </a:t>
            </a: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рынков в провинции: </a:t>
            </a:r>
          </a:p>
          <a:p>
            <a:pPr indent="450215" algn="just">
              <a:spcAft>
                <a:spcPts val="800"/>
              </a:spcAft>
            </a:pP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телевидении и радио, </a:t>
            </a:r>
            <a:endParaRPr lang="ru-RU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800"/>
              </a:spcAft>
            </a:pP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социальных сетях, </a:t>
            </a:r>
            <a:endParaRPr lang="ru-RU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800"/>
              </a:spcAft>
            </a:pP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печатных периодических изданиях, </a:t>
            </a:r>
            <a:endParaRPr lang="ru-RU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800"/>
              </a:spcAft>
            </a:pP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рекламных щитах. </a:t>
            </a:r>
            <a:endParaRPr lang="ru-RU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800"/>
              </a:spcAft>
            </a:pPr>
            <a:endParaRPr lang="ru-RU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Выделение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индивидуальных грантов (500 </a:t>
            </a:r>
            <a:r>
              <a:rPr lang="ru-RU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кан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. долл.) фермерским рынкам – членам кооператива на маркетинговую деятельность в местных сообществах.</a:t>
            </a:r>
          </a:p>
          <a:p>
            <a:pPr indent="450215" algn="just">
              <a:spcAft>
                <a:spcPts val="800"/>
              </a:spcAft>
            </a:pPr>
            <a:endParaRPr lang="ru-RU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2021 г. были распечатаны и распространены по всей провинции (преимущественно в местах обслуживания туристов) 25 000 карт фермерских рынков. </a:t>
            </a:r>
          </a:p>
          <a:p>
            <a:pPr indent="450215" algn="just">
              <a:spcAft>
                <a:spcPts val="800"/>
              </a:spcAft>
            </a:pPr>
            <a:r>
              <a:rPr lang="ru-RU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Ресурсы: средства, выделяемые провинциальным Министерством сельского </a:t>
            </a:r>
            <a:r>
              <a:rPr lang="ru-RU" b="1" i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хозяйства (в 2021 г.  48 335 </a:t>
            </a:r>
            <a:r>
              <a:rPr lang="ru-RU" b="1" i="1" dirty="0" err="1" smtClean="0">
                <a:ea typeface="Times New Roman" panose="02020603050405020304" pitchFamily="18" charset="0"/>
                <a:cs typeface="Times New Roman" panose="02020603050405020304" pitchFamily="18" charset="0"/>
              </a:rPr>
              <a:t>кан</a:t>
            </a:r>
            <a:r>
              <a:rPr lang="ru-RU" b="1" i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. долл.)</a:t>
            </a:r>
            <a:endParaRPr lang="ru-RU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 rot="20915751">
            <a:off x="646747" y="2756014"/>
            <a:ext cx="369620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ln w="0"/>
                <a:solidFill>
                  <a:schemeClr val="accent4"/>
                </a:solidFill>
              </a:rPr>
              <a:t>Маркетинговая и рекламная поддержка фермерских рынков</a:t>
            </a:r>
          </a:p>
        </p:txBody>
      </p:sp>
    </p:spTree>
    <p:extLst>
      <p:ext uri="{BB962C8B-B14F-4D97-AF65-F5344CB8AC3E}">
        <p14:creationId xmlns:p14="http://schemas.microsoft.com/office/powerpoint/2010/main" val="257286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66" y="287017"/>
            <a:ext cx="3400027" cy="168067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20915751">
            <a:off x="246408" y="2516238"/>
            <a:ext cx="505857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ln w="0"/>
                <a:solidFill>
                  <a:schemeClr val="accent4"/>
                </a:solidFill>
              </a:rPr>
              <a:t>Образовательная деятельность </a:t>
            </a:r>
            <a:r>
              <a:rPr lang="ru-RU" sz="2600" b="1" dirty="0">
                <a:ln w="0"/>
                <a:solidFill>
                  <a:schemeClr val="accent4"/>
                </a:solidFill>
              </a:rPr>
              <a:t>по вопросам функционирования фермерских рынков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450186" y="697117"/>
            <a:ext cx="5884752" cy="52424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Обучающие программы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семинары по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повышению квалификации для продавцов и управляющего персонала фермерских рынков, включая </a:t>
            </a: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темы:</a:t>
            </a:r>
          </a:p>
          <a:p>
            <a:pPr marL="285750" indent="-285750" algn="just">
              <a:spcAft>
                <a:spcPts val="800"/>
              </a:spcAft>
              <a:buFontTx/>
              <a:buChar char="-"/>
            </a:pP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обеспечение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качества продукции в соответствии с принятыми </a:t>
            </a: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стандартами;</a:t>
            </a:r>
          </a:p>
          <a:p>
            <a:pPr marL="285750" indent="-285750" algn="just">
              <a:spcAft>
                <a:spcPts val="800"/>
              </a:spcAft>
              <a:buFontTx/>
              <a:buChar char="-"/>
            </a:pP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маркетинг, </a:t>
            </a:r>
          </a:p>
          <a:p>
            <a:pPr marL="285750" indent="-285750" algn="just">
              <a:spcAft>
                <a:spcPts val="800"/>
              </a:spcAft>
              <a:buFontTx/>
              <a:buChar char="-"/>
            </a:pP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рекламная деятельность. </a:t>
            </a:r>
          </a:p>
          <a:p>
            <a:pPr indent="450215" algn="just">
              <a:spcAft>
                <a:spcPts val="800"/>
              </a:spcAft>
            </a:pPr>
            <a:endParaRPr lang="ru-RU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Бесплатное обучение </a:t>
            </a: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управляющего персонала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рынков </a:t>
            </a: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Университете фермерских рынков (</a:t>
            </a:r>
            <a:r>
              <a:rPr lang="ru-RU" b="1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Farmers</a:t>
            </a:r>
            <a:r>
              <a:rPr lang="ru-RU" b="1" i="1" dirty="0"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ru-RU" b="1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Market</a:t>
            </a:r>
            <a:r>
              <a:rPr lang="ru-RU" b="1" i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ea typeface="Calibri" panose="020F0502020204030204" pitchFamily="34" charset="0"/>
                <a:cs typeface="Times New Roman" panose="02020603050405020304" pitchFamily="18" charset="0"/>
              </a:rPr>
              <a:t>University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 получением сертификата.</a:t>
            </a:r>
          </a:p>
          <a:p>
            <a:pPr indent="450215" algn="just">
              <a:spcAft>
                <a:spcPts val="800"/>
              </a:spcAft>
            </a:pPr>
            <a:endParaRPr lang="ru-RU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Размещение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на сайте </a:t>
            </a: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Farmers' Markets of Nova </a:t>
            </a:r>
            <a:r>
              <a:rPr lang="en-US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Scotia</a:t>
            </a: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двух он-</a:t>
            </a:r>
            <a:r>
              <a:rPr lang="ru-RU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лайн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библиотек,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предназначенных </a:t>
            </a: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соответственно для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менеджеров и продавцов фермерских </a:t>
            </a: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рынков. </a:t>
            </a:r>
            <a:endParaRPr lang="ru-RU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312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666" y="287017"/>
            <a:ext cx="3400027" cy="168067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736332" y="371475"/>
            <a:ext cx="6941318" cy="60426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indent="450215" algn="ctr">
              <a:spcAft>
                <a:spcPts val="800"/>
              </a:spcAft>
            </a:pP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 период пандемии </a:t>
            </a:r>
            <a:r>
              <a:rPr lang="en-US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COVID-19</a:t>
            </a: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ea typeface="Calibri" panose="020F0502020204030204" pitchFamily="34" charset="0"/>
                <a:cs typeface="Times New Roman" panose="02020603050405020304" pitchFamily="18" charset="0"/>
              </a:rPr>
              <a:t>сайте </a:t>
            </a: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Farmers' Markets of Nova </a:t>
            </a:r>
            <a:r>
              <a:rPr lang="en-US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Scotia</a:t>
            </a:r>
            <a:r>
              <a:rPr lang="ru-RU" dirty="0"/>
              <a:t> </a:t>
            </a:r>
            <a:r>
              <a:rPr lang="ru-RU" b="1" dirty="0" smtClean="0"/>
              <a:t>с </a:t>
            </a:r>
            <a:r>
              <a:rPr lang="ru-RU" b="1" dirty="0"/>
              <a:t>марта 2020 г</a:t>
            </a:r>
            <a:r>
              <a:rPr lang="ru-RU" b="1" dirty="0" smtClean="0"/>
              <a:t>.  </a:t>
            </a:r>
            <a:r>
              <a:rPr lang="ru-RU" b="1" dirty="0"/>
              <a:t>размещались постоянно обновляемые директивы по охране труда и технике безопасности на фермерских рынках с учетом принятых в провинции отраслевых рекомендаций (</a:t>
            </a:r>
            <a:r>
              <a:rPr lang="ru-RU" b="1" i="1" dirty="0" err="1"/>
              <a:t>Official</a:t>
            </a:r>
            <a:r>
              <a:rPr lang="ru-RU" b="1" i="1" dirty="0"/>
              <a:t> </a:t>
            </a:r>
            <a:r>
              <a:rPr lang="ru-RU" b="1" i="1" dirty="0" err="1"/>
              <a:t>sector-specific</a:t>
            </a:r>
            <a:r>
              <a:rPr lang="ru-RU" b="1" i="1" dirty="0"/>
              <a:t> COVID-19 </a:t>
            </a:r>
            <a:r>
              <a:rPr lang="ru-RU" b="1" i="1" dirty="0" err="1"/>
              <a:t>prevention</a:t>
            </a:r>
            <a:r>
              <a:rPr lang="ru-RU" b="1" i="1" dirty="0"/>
              <a:t> </a:t>
            </a:r>
            <a:r>
              <a:rPr lang="ru-RU" b="1" i="1" dirty="0" err="1"/>
              <a:t>plan</a:t>
            </a:r>
            <a:r>
              <a:rPr lang="ru-RU" b="1" dirty="0" smtClean="0"/>
              <a:t>), а также актуальная информация </a:t>
            </a:r>
            <a:r>
              <a:rPr lang="ru-RU" b="1" dirty="0"/>
              <a:t>об имеющихся федеральных и провинциальных возможностях  финансовой поддержки, доступной сектору фермерских </a:t>
            </a:r>
            <a:r>
              <a:rPr lang="ru-RU" b="1" dirty="0" smtClean="0"/>
              <a:t>рынков.</a:t>
            </a:r>
          </a:p>
          <a:p>
            <a:pPr marL="285750" indent="-285750" algn="just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счет средств, выделенных Министерством сельского хозяйства Новой Шотландии, </a:t>
            </a:r>
            <a:r>
              <a:rPr lang="ru-RU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кооператив </a:t>
            </a:r>
            <a:r>
              <a:rPr lang="en-US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Farmers</a:t>
            </a: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' Markets of Nova Scotia</a:t>
            </a:r>
            <a:r>
              <a:rPr lang="ru-RU" dirty="0"/>
              <a:t> </a:t>
            </a:r>
            <a:r>
              <a:rPr lang="ru-RU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имел </a:t>
            </a:r>
            <a:r>
              <a:rPr lang="ru-RU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возможность предоставить своим членам два </a:t>
            </a:r>
            <a:r>
              <a:rPr lang="ru-RU" b="1" u="sng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гранта</a:t>
            </a:r>
            <a:r>
              <a:rPr lang="ru-RU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spcAft>
                <a:spcPts val="800"/>
              </a:spcAft>
            </a:pPr>
            <a:r>
              <a:rPr lang="ru-RU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ru-RU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Адаптационный грант </a:t>
            </a:r>
            <a:r>
              <a:rPr lang="ru-RU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(COVID-19 </a:t>
            </a:r>
            <a:r>
              <a:rPr lang="ru-RU" b="1" i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Adaptation</a:t>
            </a:r>
            <a:r>
              <a:rPr lang="ru-RU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Grant</a:t>
            </a:r>
            <a:r>
              <a:rPr lang="ru-RU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покрытия расходов, связанных с адаптацией фермерских рынков к санитарным ограничениям, вызванным COVID-19.</a:t>
            </a:r>
            <a:r>
              <a:rPr lang="ru-RU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RU" b="1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Грант на формированию </a:t>
            </a:r>
            <a:r>
              <a:rPr lang="ru-RU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системы он-</a:t>
            </a:r>
            <a:r>
              <a:rPr lang="ru-RU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лайн</a:t>
            </a:r>
            <a:r>
              <a:rPr lang="ru-RU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торговли на фермерских рынках </a:t>
            </a:r>
            <a:r>
              <a:rPr lang="ru-RU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использованием программного обеспечения </a:t>
            </a:r>
            <a:r>
              <a:rPr lang="ru-RU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Local</a:t>
            </a:r>
            <a:r>
              <a:rPr lang="ru-RU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Food</a:t>
            </a:r>
            <a:r>
              <a:rPr lang="ru-RU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Marketplace</a:t>
            </a:r>
            <a:r>
              <a:rPr lang="ru-RU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, широко применяемого в Северной </a:t>
            </a:r>
            <a:r>
              <a:rPr lang="ru-RU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Америке. </a:t>
            </a:r>
          </a:p>
        </p:txBody>
      </p:sp>
      <p:sp>
        <p:nvSpPr>
          <p:cNvPr id="3" name="Прямоугольник 2"/>
          <p:cNvSpPr/>
          <p:nvPr/>
        </p:nvSpPr>
        <p:spPr>
          <a:xfrm rot="20915751">
            <a:off x="277942" y="2518225"/>
            <a:ext cx="433381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600" b="1" dirty="0">
                <a:ln w="0"/>
                <a:solidFill>
                  <a:srgbClr val="FF8427"/>
                </a:solidFill>
              </a:rPr>
              <a:t>Помощь  в адаптации фермерских рынков к условиям ограничительных мер </a:t>
            </a:r>
            <a:r>
              <a:rPr lang="ru-RU" sz="2600" b="1" dirty="0" smtClean="0">
                <a:ln w="0"/>
                <a:solidFill>
                  <a:srgbClr val="FF8427"/>
                </a:solidFill>
              </a:rPr>
              <a:t>функционирования</a:t>
            </a:r>
            <a:endParaRPr lang="ru-RU" sz="2600" b="1" dirty="0">
              <a:ln w="0"/>
              <a:solidFill>
                <a:srgbClr val="FF84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07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666" y="287017"/>
            <a:ext cx="3400027" cy="168067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20915751">
            <a:off x="153217" y="2439195"/>
            <a:ext cx="487712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ln w="0"/>
                <a:solidFill>
                  <a:schemeClr val="accent4"/>
                </a:solidFill>
              </a:rPr>
              <a:t>Привлечение </a:t>
            </a:r>
            <a:r>
              <a:rPr lang="ru-RU" sz="2600" b="1" dirty="0">
                <a:ln w="0"/>
                <a:solidFill>
                  <a:schemeClr val="accent4"/>
                </a:solidFill>
              </a:rPr>
              <a:t>фермерских рынков к участию в Программе продовольственных </a:t>
            </a:r>
            <a:r>
              <a:rPr lang="ru-RU" sz="2600" b="1" dirty="0" smtClean="0">
                <a:ln w="0"/>
                <a:solidFill>
                  <a:schemeClr val="accent4"/>
                </a:solidFill>
              </a:rPr>
              <a:t>талонов (</a:t>
            </a:r>
            <a:r>
              <a:rPr lang="en-US" sz="2600" b="1" i="1" dirty="0">
                <a:ln w="0"/>
                <a:solidFill>
                  <a:schemeClr val="accent4"/>
                </a:solidFill>
              </a:rPr>
              <a:t>Nourishing Communities Food Coupon </a:t>
            </a:r>
            <a:r>
              <a:rPr lang="en-US" sz="2600" b="1" i="1" dirty="0" smtClean="0">
                <a:ln w="0"/>
                <a:solidFill>
                  <a:schemeClr val="accent4"/>
                </a:solidFill>
              </a:rPr>
              <a:t>Program</a:t>
            </a:r>
            <a:r>
              <a:rPr lang="ru-RU" sz="2600" b="1" dirty="0" smtClean="0">
                <a:ln w="0"/>
                <a:solidFill>
                  <a:schemeClr val="accent4"/>
                </a:solidFill>
              </a:rPr>
              <a:t>)</a:t>
            </a:r>
            <a:endParaRPr lang="ru-RU" sz="2600" b="1" dirty="0">
              <a:ln w="0"/>
              <a:solidFill>
                <a:schemeClr val="accent4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89109" y="190123"/>
            <a:ext cx="6753885" cy="63607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pPr indent="450215" algn="ctr">
              <a:spcAft>
                <a:spcPts val="800"/>
              </a:spcAft>
            </a:pPr>
            <a:r>
              <a:rPr lang="ru-RU" sz="1600" b="1" dirty="0" smtClean="0"/>
              <a:t>В </a:t>
            </a:r>
            <a:r>
              <a:rPr lang="ru-RU" sz="1600" b="1" dirty="0"/>
              <a:t>рамках Программы </a:t>
            </a:r>
            <a:r>
              <a:rPr lang="ru-RU" sz="1600" b="1" u="sng" dirty="0" smtClean="0"/>
              <a:t>домохозяйствам</a:t>
            </a:r>
            <a:r>
              <a:rPr lang="ru-RU" sz="1600" b="1" u="sng" dirty="0"/>
              <a:t>, испытывающим нехватку продовольствия, предоставляются купоны </a:t>
            </a:r>
            <a:r>
              <a:rPr lang="ru-RU" sz="1600" b="1" u="sng" dirty="0" smtClean="0"/>
              <a:t>для </a:t>
            </a:r>
            <a:r>
              <a:rPr lang="ru-RU" sz="1600" b="1" u="sng" dirty="0"/>
              <a:t>приобретения  произведенной в провинции продукции на местных фермерских рынках</a:t>
            </a:r>
            <a:r>
              <a:rPr lang="ru-RU" sz="1600" b="1" dirty="0"/>
              <a:t>. </a:t>
            </a:r>
            <a:endParaRPr lang="ru-RU" sz="1600" b="1" dirty="0" smtClean="0"/>
          </a:p>
          <a:p>
            <a:pPr indent="450215" algn="ctr">
              <a:spcAft>
                <a:spcPts val="800"/>
              </a:spcAft>
            </a:pPr>
            <a:endParaRPr lang="ru-RU" b="1" dirty="0" smtClean="0"/>
          </a:p>
          <a:p>
            <a:pPr indent="450215" algn="ctr">
              <a:spcAft>
                <a:spcPts val="800"/>
              </a:spcAft>
            </a:pPr>
            <a:endParaRPr lang="ru-RU" b="1" dirty="0"/>
          </a:p>
          <a:p>
            <a:pPr indent="450215" algn="ctr">
              <a:spcAft>
                <a:spcPts val="800"/>
              </a:spcAft>
            </a:pPr>
            <a:endParaRPr lang="ru-RU" b="1" dirty="0" smtClean="0"/>
          </a:p>
          <a:p>
            <a:pPr indent="450215" algn="ctr">
              <a:spcAft>
                <a:spcPts val="800"/>
              </a:spcAft>
            </a:pPr>
            <a:endParaRPr lang="ru-RU" b="1" dirty="0"/>
          </a:p>
          <a:p>
            <a:pPr indent="450215" algn="ctr">
              <a:spcAft>
                <a:spcPts val="800"/>
              </a:spcAft>
            </a:pPr>
            <a:endParaRPr lang="ru-RU" b="1" dirty="0" smtClean="0"/>
          </a:p>
          <a:p>
            <a:pPr indent="450215" algn="ctr">
              <a:spcAft>
                <a:spcPts val="800"/>
              </a:spcAft>
            </a:pPr>
            <a:endParaRPr lang="ru-RU" b="1" dirty="0"/>
          </a:p>
          <a:p>
            <a:pPr indent="450215">
              <a:spcAft>
                <a:spcPts val="800"/>
              </a:spcAft>
            </a:pPr>
            <a:r>
              <a:rPr lang="ru-RU" sz="1600" b="1" i="1" dirty="0" smtClean="0"/>
              <a:t>2019 год (пилотный этап): </a:t>
            </a:r>
            <a:r>
              <a:rPr lang="ru-RU" sz="1600" b="1" dirty="0" smtClean="0"/>
              <a:t>участвовало </a:t>
            </a:r>
            <a:r>
              <a:rPr lang="ru-RU" sz="1600" b="1" dirty="0"/>
              <a:t>5 фермерских рынков, выдано купонов 105 домохозяйствам на сумму 42 000 </a:t>
            </a:r>
            <a:r>
              <a:rPr lang="ru-RU" sz="1600" b="1" dirty="0" err="1"/>
              <a:t>кан</a:t>
            </a:r>
            <a:r>
              <a:rPr lang="ru-RU" sz="1600" b="1" dirty="0"/>
              <a:t>. долл.</a:t>
            </a:r>
          </a:p>
          <a:p>
            <a:pPr indent="450215">
              <a:spcAft>
                <a:spcPts val="800"/>
              </a:spcAft>
            </a:pPr>
            <a:r>
              <a:rPr lang="ru-RU" sz="1600" b="1" i="1" dirty="0"/>
              <a:t>2020 год</a:t>
            </a:r>
            <a:r>
              <a:rPr lang="ru-RU" sz="1600" b="1" dirty="0"/>
              <a:t>: участвовало 13 фермерских рынков, выдано купонов </a:t>
            </a:r>
            <a:r>
              <a:rPr lang="ru-RU" sz="1600" b="1" dirty="0" smtClean="0"/>
              <a:t>200 домохозяйствам </a:t>
            </a:r>
            <a:r>
              <a:rPr lang="ru-RU" sz="1600" b="1" dirty="0"/>
              <a:t>на сумму 100 000 </a:t>
            </a:r>
            <a:r>
              <a:rPr lang="ru-RU" sz="1600" b="1" dirty="0" err="1"/>
              <a:t>кан</a:t>
            </a:r>
            <a:r>
              <a:rPr lang="ru-RU" sz="1600" b="1" dirty="0"/>
              <a:t>. долл. </a:t>
            </a:r>
          </a:p>
          <a:p>
            <a:pPr indent="450215">
              <a:spcAft>
                <a:spcPts val="800"/>
              </a:spcAft>
            </a:pPr>
            <a:r>
              <a:rPr lang="ru-RU" sz="1600" b="1" i="1" dirty="0"/>
              <a:t>2021 год</a:t>
            </a:r>
            <a:r>
              <a:rPr lang="ru-RU" sz="1600" b="1" dirty="0"/>
              <a:t>: участвовало 27 фермерских рынков, выдано купонов 500 домохозяйствам на сумму 260 000 </a:t>
            </a:r>
            <a:r>
              <a:rPr lang="ru-RU" sz="1600" b="1" dirty="0" err="1"/>
              <a:t>кан</a:t>
            </a:r>
            <a:r>
              <a:rPr lang="ru-RU" sz="1600" b="1" dirty="0"/>
              <a:t>. долл. </a:t>
            </a:r>
          </a:p>
          <a:p>
            <a:pPr indent="450215">
              <a:spcAft>
                <a:spcPts val="800"/>
              </a:spcAft>
            </a:pPr>
            <a:r>
              <a:rPr lang="ru-RU" sz="1600" b="1" i="1" dirty="0"/>
              <a:t>2022 год</a:t>
            </a:r>
            <a:r>
              <a:rPr lang="ru-RU" sz="1600" b="1" dirty="0"/>
              <a:t>: Усилиями кооператива </a:t>
            </a:r>
            <a:r>
              <a:rPr lang="ru-RU" sz="1600" b="1" dirty="0" err="1"/>
              <a:t>Farmers</a:t>
            </a:r>
            <a:r>
              <a:rPr lang="ru-RU" sz="1600" b="1" dirty="0"/>
              <a:t>' </a:t>
            </a:r>
            <a:r>
              <a:rPr lang="ru-RU" sz="1600" b="1" dirty="0" err="1"/>
              <a:t>Markets</a:t>
            </a:r>
            <a:r>
              <a:rPr lang="ru-RU" sz="1600" b="1" dirty="0"/>
              <a:t> </a:t>
            </a:r>
            <a:r>
              <a:rPr lang="ru-RU" sz="1600" b="1" dirty="0" err="1"/>
              <a:t>of</a:t>
            </a:r>
            <a:r>
              <a:rPr lang="ru-RU" sz="1600" b="1" dirty="0"/>
              <a:t> </a:t>
            </a:r>
            <a:r>
              <a:rPr lang="ru-RU" sz="1600" b="1" dirty="0" err="1"/>
              <a:t>Nova</a:t>
            </a:r>
            <a:r>
              <a:rPr lang="ru-RU" sz="1600" b="1" dirty="0"/>
              <a:t> </a:t>
            </a:r>
            <a:r>
              <a:rPr lang="ru-RU" sz="1600" b="1" dirty="0" err="1"/>
              <a:t>Scotia</a:t>
            </a:r>
            <a:r>
              <a:rPr lang="ru-RU" sz="1600" b="1" dirty="0"/>
              <a:t>  пилотный проект превратился в долгосрочную устойчивую программу, на которую в провинциальном бюджете стали ежегодно выделять отдельной строкой минимум 350 000 </a:t>
            </a:r>
            <a:r>
              <a:rPr lang="ru-RU" sz="1600" b="1" dirty="0" err="1"/>
              <a:t>кан</a:t>
            </a:r>
            <a:r>
              <a:rPr lang="ru-RU" sz="1600" b="1" dirty="0"/>
              <a:t>. долл</a:t>
            </a:r>
            <a:r>
              <a:rPr lang="ru-RU" sz="1600" b="1" dirty="0" smtClean="0"/>
              <a:t>.</a:t>
            </a:r>
            <a:endParaRPr lang="ru-RU" b="1" dirty="0" smtClean="0"/>
          </a:p>
          <a:p>
            <a:pPr indent="450215" algn="ctr">
              <a:spcAft>
                <a:spcPts val="800"/>
              </a:spcAft>
            </a:pPr>
            <a:endParaRPr lang="ru-RU" b="1" dirty="0" smtClean="0"/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987673727"/>
              </p:ext>
            </p:extLst>
          </p:nvPr>
        </p:nvGraphicFramePr>
        <p:xfrm>
          <a:off x="5305331" y="1050204"/>
          <a:ext cx="6482281" cy="2245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5536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3725"/>
                    </a14:imgEffect>
                    <a14:imgEffect>
                      <a14:saturation sat="205000"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100" y="95340"/>
            <a:ext cx="3019431" cy="20231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6530" y="95341"/>
            <a:ext cx="2165470" cy="21137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118512"/>
            <a:ext cx="2471595" cy="24715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49758" y="2209047"/>
            <a:ext cx="2242242" cy="18980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3630" y="95340"/>
            <a:ext cx="2730711" cy="20480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33518" y="126936"/>
            <a:ext cx="3543834" cy="195997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07096" y="4174626"/>
            <a:ext cx="2127565" cy="21275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4699344"/>
            <a:ext cx="2471595" cy="205633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679826" y="2345564"/>
            <a:ext cx="7097526" cy="414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Фермерские </a:t>
            </a:r>
            <a:r>
              <a:rPr lang="ru-RU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рынки </a:t>
            </a: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важнейшая экономическая инфраструктура, эффективный инструмент по развитию малых фермерских хозяйств.</a:t>
            </a:r>
          </a:p>
          <a:p>
            <a:pPr indent="457200"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Фермерские </a:t>
            </a:r>
            <a:r>
              <a:rPr lang="ru-RU" sz="2400" b="1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рынки </a:t>
            </a: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это не только центры торговли. Они также являются социальными и культурными центрами, объединяющими людей и создающими сообщество, </a:t>
            </a:r>
            <a:r>
              <a:rPr lang="ru-RU" sz="2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создавая </a:t>
            </a: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пространство для поощрения большего потребления здоровой пищи на местном уровне при одновременном снижении продовольственной незащищенности.</a:t>
            </a:r>
          </a:p>
        </p:txBody>
      </p:sp>
    </p:spTree>
    <p:extLst>
      <p:ext uri="{BB962C8B-B14F-4D97-AF65-F5344CB8AC3E}">
        <p14:creationId xmlns:p14="http://schemas.microsoft.com/office/powerpoint/2010/main" val="232341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1474</TotalTime>
  <Words>903</Words>
  <Application>Microsoft Office PowerPoint</Application>
  <PresentationFormat>Широкоэкранный</PresentationFormat>
  <Paragraphs>126</Paragraphs>
  <Slides>10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Презентация</vt:lpstr>
      <vt:lpstr>РАЗВИТИЕ МЕСТНЫХ ФЕРМЕРСКИХ РЫНКОВ В ПРОВИНЦИИ НОВАЯ ШОТЛАНДИЯ (КАНАДА)</vt:lpstr>
      <vt:lpstr> Фермерские рынки Новой Шотландии (Канада) Источник: Farmers’ Markets of Nova Scotia  </vt:lpstr>
      <vt:lpstr>Презентация PowerPoint</vt:lpstr>
      <vt:lpstr>Доля домохозяйств из числа опрошенных, совершающих покупки на фермерских рынках в указанных диапазонах,%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pvl1kil@bk.ru</dc:creator>
  <cp:lastModifiedBy>pvl1kil@bk.ru</cp:lastModifiedBy>
  <cp:revision>111</cp:revision>
  <dcterms:created xsi:type="dcterms:W3CDTF">2022-10-19T19:23:13Z</dcterms:created>
  <dcterms:modified xsi:type="dcterms:W3CDTF">2022-10-23T17:18:48Z</dcterms:modified>
</cp:coreProperties>
</file>