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2" r:id="rId2"/>
    <p:sldId id="270" r:id="rId3"/>
    <p:sldId id="257" r:id="rId4"/>
    <p:sldId id="259" r:id="rId5"/>
    <p:sldId id="261" r:id="rId6"/>
    <p:sldId id="262" r:id="rId7"/>
    <p:sldId id="263" r:id="rId8"/>
    <p:sldId id="264" r:id="rId9"/>
    <p:sldId id="265" r:id="rId10"/>
    <p:sldId id="268" r:id="rId11"/>
    <p:sldId id="269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644" y="-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B4697-057C-460B-B027-984AD43ECBD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A01CA-B5F6-44A5-B1CC-CCA0ACF24C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29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376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116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79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9033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427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1660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313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86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65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29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7460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E4957-C18D-441B-BC4B-9164E79DF1F8}" type="datetimeFigureOut">
              <a:rPr lang="ru-RU" smtClean="0"/>
              <a:t>07.12.2022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3D4E1-5874-4F7C-8B4F-FA155FEB97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56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lvl="0" indent="0" algn="ctr">
              <a:buNone/>
            </a:pPr>
            <a:endParaRPr lang="ru-RU" sz="2600" b="1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endParaRPr lang="ru-RU" sz="2600" b="1" dirty="0" smtClean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7300" dirty="0">
                <a:solidFill>
                  <a:prstClr val="black"/>
                </a:solidFill>
                <a:ea typeface="+mj-ea"/>
                <a:cs typeface="+mj-cs"/>
              </a:rPr>
              <a:t>Эндогенное развитие как стратегический ресурс аграрного роста в условиях глобальных вызовов</a:t>
            </a:r>
            <a:endParaRPr lang="ru-RU" sz="7300" b="1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endParaRPr lang="ru-RU" sz="2600" b="1" dirty="0" smtClean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endParaRPr lang="ru-RU" sz="3800" b="1" dirty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endParaRPr lang="ru-RU" sz="5800" b="1" dirty="0" smtClean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5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Алексей </a:t>
            </a:r>
            <a:r>
              <a:rPr lang="ru-RU" sz="5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Валерианович Голубев </a:t>
            </a: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42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заслуженный деятель науки РФ, </a:t>
            </a:r>
            <a:r>
              <a:rPr lang="ru-RU" sz="4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доктор экономических наук, </a:t>
            </a:r>
            <a:r>
              <a:rPr lang="ru-RU" sz="42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профессор, </a:t>
            </a:r>
            <a:endParaRPr lang="ru-RU" sz="4200" b="1" dirty="0" smtClean="0">
              <a:solidFill>
                <a:prstClr val="black">
                  <a:lumMod val="65000"/>
                  <a:lumOff val="35000"/>
                </a:prstClr>
              </a:solidFill>
              <a:latin typeface="Century Gothic" panose="020B0502020202020204"/>
            </a:endParaRPr>
          </a:p>
          <a:p>
            <a:pPr marL="0" lvl="0" indent="0" defTabSz="457200" hangingPunct="0">
              <a:spcBef>
                <a:spcPts val="1000"/>
              </a:spcBef>
              <a:buClr>
                <a:srgbClr val="A53010"/>
              </a:buClr>
              <a:buNone/>
            </a:pPr>
            <a:r>
              <a:rPr lang="ru-RU" sz="4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главный </a:t>
            </a:r>
            <a:r>
              <a:rPr lang="ru-RU" sz="4200" b="1" dirty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научный </a:t>
            </a:r>
            <a:r>
              <a:rPr lang="ru-RU" sz="42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entury Gothic" panose="020B0502020202020204"/>
              </a:rPr>
              <a:t>сотрудник </a:t>
            </a:r>
            <a:endParaRPr lang="ru-RU" sz="4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496000" cy="81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8656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Геополитическая обстановка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(</a:t>
            </a:r>
            <a:r>
              <a:rPr lang="ru-RU" sz="3100" dirty="0" smtClean="0"/>
              <a:t>ВНЕШНИЕ УСЛОВИЯ)</a:t>
            </a: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Беспрецедентное </a:t>
            </a:r>
            <a:r>
              <a:rPr lang="ru-RU" dirty="0" err="1" smtClean="0"/>
              <a:t>санкционное</a:t>
            </a:r>
            <a:r>
              <a:rPr lang="ru-RU" dirty="0" smtClean="0"/>
              <a:t> давление и вводимые запреты и ограничения на продажу российской нефти, газа и ряда других ресурсов, а также сбои в логистике вынуждают находить новые каналы сбыта на глобальных рынках, которые, как правило, не приносят прежних доходов.</a:t>
            </a:r>
          </a:p>
          <a:p>
            <a:r>
              <a:rPr lang="ru-RU" dirty="0" smtClean="0"/>
              <a:t>Современная </a:t>
            </a:r>
            <a:r>
              <a:rPr lang="ru-RU" dirty="0"/>
              <a:t>геополитическая обстановка диктует необходимость принятия новых экономических решений.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18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Ресурсная база для экономического развития</a:t>
            </a:r>
            <a:br>
              <a:rPr lang="ru-RU" dirty="0" smtClean="0"/>
            </a:br>
            <a:r>
              <a:rPr lang="ru-RU" sz="2700" dirty="0" smtClean="0"/>
              <a:t>(ВНУТРЕННИЕ УСЛОВИЯ)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r>
              <a:rPr lang="ru-RU" dirty="0" smtClean="0"/>
              <a:t>огромные запасы нефти, газа, леса и всевозможных руд;</a:t>
            </a:r>
          </a:p>
          <a:p>
            <a:r>
              <a:rPr lang="ru-RU" dirty="0" smtClean="0"/>
              <a:t> большие земельные площадях;</a:t>
            </a:r>
          </a:p>
          <a:p>
            <a:r>
              <a:rPr lang="ru-RU" dirty="0" smtClean="0"/>
              <a:t>водные ресурсы - полноводные реки, многочисленные природные и искусственные хранилища пресной воды позволяют значительно расширять масштабы мелиорации земель для устойчивого производства сельскохозяйственной продукции,   а также вырабатывать на гидроэлектростанциях дешевую и экологически безопасную энергию в больших объемах.</a:t>
            </a:r>
          </a:p>
          <a:p>
            <a:r>
              <a:rPr lang="ru-RU" dirty="0" smtClean="0"/>
              <a:t> </a:t>
            </a:r>
            <a:r>
              <a:rPr lang="ru-RU" dirty="0"/>
              <a:t>П</a:t>
            </a:r>
            <a:r>
              <a:rPr lang="ru-RU" dirty="0" smtClean="0"/>
              <a:t>одобной ресурсной базой не располагает никакое другое государство.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8939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Мировой опыт функционирования экономики в кризисных условиях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Стимулирование потребительского спроса и внутренних инвестиций в сложные периоды.   </a:t>
            </a:r>
          </a:p>
          <a:p>
            <a:r>
              <a:rPr lang="ru-RU" dirty="0" smtClean="0"/>
              <a:t>США во время великой депрессии в первой половине прошлого века направляли большие средства на строительство дорог, что позволило им существенно смягчить её негативное воздействие на национальную экономику и население страны.</a:t>
            </a:r>
          </a:p>
          <a:p>
            <a:r>
              <a:rPr lang="ru-RU" dirty="0" smtClean="0"/>
              <a:t> Китай в период глобального кризиса конца первого десятилетия нынешнего века, повышая доходы своих граждан, которые компенсировали падение спроса на китайские товары на мировых рынках.</a:t>
            </a:r>
          </a:p>
          <a:p>
            <a:r>
              <a:rPr lang="ru-RU" dirty="0" smtClean="0"/>
              <a:t>Кризис не только угрозы, но и возможности.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722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/>
              <a:t>Добыча (производство) некоторых ресурсов в РФ и их экспорт в 2021 году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5" y="1268760"/>
            <a:ext cx="6302525" cy="58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823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Уникальные возможности развития сельского хозяйства РФ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Перспективы развития сельского хозяйства</a:t>
            </a:r>
          </a:p>
          <a:p>
            <a:r>
              <a:rPr lang="ru-RU" dirty="0" smtClean="0"/>
              <a:t>Интенсивно (вертикально)</a:t>
            </a:r>
            <a:r>
              <a:rPr lang="en-US" dirty="0"/>
              <a:t> </a:t>
            </a:r>
            <a:r>
              <a:rPr lang="en-US" dirty="0" smtClean="0"/>
              <a:t>– </a:t>
            </a:r>
            <a:r>
              <a:rPr lang="ru-RU" dirty="0" smtClean="0"/>
              <a:t>рост урожайности с.-х. культур и продуктивности животных</a:t>
            </a:r>
          </a:p>
          <a:p>
            <a:r>
              <a:rPr lang="ru-RU" dirty="0" smtClean="0"/>
              <a:t>Экстенсивно (горизонтально) – ввод в оборот заброшенных с.-х. земель</a:t>
            </a:r>
          </a:p>
          <a:p>
            <a:r>
              <a:rPr lang="ru-RU" dirty="0" smtClean="0"/>
              <a:t>Оба этих направления требуют гораздо больших объемов внесения минеральных удобрений (2022 г. – 60 кг д. в./га, развитые страны - 250-400 кг/га, Китай – более 500 кг/га).</a:t>
            </a:r>
          </a:p>
          <a:p>
            <a:r>
              <a:rPr lang="ru-RU" dirty="0" smtClean="0"/>
              <a:t>Это позволит компенсировать снижающееся десятилетиями природное плодородие почвы </a:t>
            </a:r>
          </a:p>
          <a:p>
            <a:r>
              <a:rPr lang="ru-RU" dirty="0" smtClean="0"/>
              <a:t>Обеспечить хотя бы простое воспроизводство в сельском хозяйстве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97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 аграрной экономики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9965" y="1600197"/>
            <a:ext cx="4068000" cy="5782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9301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Конвертация части ныне продаваемых за пределы страны сырьевых и энергетических ресурсов в конечные продукты с высокой добавленной стоимостью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∆ сырьевые и энергоресурсы на приемлемых для аграриев условиях→ </a:t>
            </a:r>
          </a:p>
          <a:p>
            <a:pPr marL="0" indent="0">
              <a:buNone/>
            </a:pPr>
            <a:r>
              <a:rPr lang="ru-RU" dirty="0" smtClean="0"/>
              <a:t>∆ производство конечного продукта   → насыщение внутреннего рынка (</a:t>
            </a:r>
            <a:r>
              <a:rPr lang="ru-RU" dirty="0" err="1" smtClean="0"/>
              <a:t>импортозамещение</a:t>
            </a:r>
            <a:r>
              <a:rPr lang="ru-RU" dirty="0" smtClean="0"/>
              <a:t>) + </a:t>
            </a:r>
          </a:p>
          <a:p>
            <a:pPr marL="0" indent="0">
              <a:buNone/>
            </a:pPr>
            <a:r>
              <a:rPr lang="ru-RU" dirty="0" smtClean="0"/>
              <a:t>экспорт товаров с высокой добавленной стоимостью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953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/>
              <a:t>Р</a:t>
            </a:r>
            <a:r>
              <a:rPr lang="ru-RU" sz="2800" dirty="0" smtClean="0"/>
              <a:t>азвитие сельского хозяйства на основе эндогенных источников роста, в частности, посредством активизации сельской локальной экономики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Преимуществом сельской локальной экономики служит ориентация на первоочередное использование внутренних ресурсов – местной рабочей силы, доступных для освоения подавляющим большинством работников средств производства и технологий, </a:t>
            </a:r>
            <a:r>
              <a:rPr lang="ru-RU" dirty="0" smtClean="0"/>
              <a:t>задействования </a:t>
            </a:r>
            <a:r>
              <a:rPr lang="ru-RU" dirty="0"/>
              <a:t>традиционных ремесел, умений и навыков населения, преимущественное освоение региональных сырьевых и энергетических ресурсов и т.д. </a:t>
            </a:r>
            <a:endParaRPr lang="ru-RU" dirty="0" smtClean="0"/>
          </a:p>
          <a:p>
            <a:r>
              <a:rPr lang="ru-RU" dirty="0" smtClean="0"/>
              <a:t>Это </a:t>
            </a:r>
            <a:r>
              <a:rPr lang="ru-RU" dirty="0"/>
              <a:t>выгодно отличает её от крупных </a:t>
            </a:r>
            <a:r>
              <a:rPr lang="ru-RU" dirty="0" smtClean="0"/>
              <a:t>СХО </a:t>
            </a:r>
            <a:r>
              <a:rPr lang="ru-RU" dirty="0"/>
              <a:t>и, тем более, агрохолдингов, функционирующих преимущественно на основе импортных инноваций и техники. </a:t>
            </a:r>
            <a:endParaRPr lang="ru-RU" dirty="0" smtClean="0"/>
          </a:p>
          <a:p>
            <a:r>
              <a:rPr lang="ru-RU" dirty="0" smtClean="0"/>
              <a:t>Ведение </a:t>
            </a:r>
            <a:r>
              <a:rPr lang="ru-RU" dirty="0"/>
              <a:t>сельского хозяйства по зарубежным лекалам и на базе завозимых в страну средств производства, включая расходные материалы, делает его особенно уязвимым в условиях антироссийских санкций, создавая потенциальную угрозу для национальной продовольственной безопасности. </a:t>
            </a:r>
          </a:p>
        </p:txBody>
      </p:sp>
    </p:spTree>
    <p:extLst>
      <p:ext uri="{BB962C8B-B14F-4D97-AF65-F5344CB8AC3E}">
        <p14:creationId xmlns:p14="http://schemas.microsoft.com/office/powerpoint/2010/main" val="4291435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Новый этап развития сельского хозяйства и сельских территорий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Крупные СХО и агрохолдинги на определенном этапе выполнили свою миссию (во многом за счет львиной доли господдержки), обеспечив, совместно с другими сельхозпроизводителями, продовольственную безопасность. Но они породили и массу проблем на селе (безработица и др.).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i="1" dirty="0" smtClean="0"/>
              <a:t> Ментальность</a:t>
            </a:r>
            <a:r>
              <a:rPr lang="ru-RU" dirty="0" smtClean="0"/>
              <a:t>: сельское хозяйство – производственная площадка, разновидность бизнеса.</a:t>
            </a:r>
          </a:p>
          <a:p>
            <a:endParaRPr lang="ru-RU" dirty="0" smtClean="0"/>
          </a:p>
          <a:p>
            <a:r>
              <a:rPr lang="ru-RU" dirty="0" smtClean="0"/>
              <a:t>Наступает новый этап развития сельского хозяйства и сельских территорий, который могут обеспечить, главным образом, субъекты сельской локальной экономики.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i="1" dirty="0" smtClean="0"/>
              <a:t>Ментальность: </a:t>
            </a:r>
            <a:r>
              <a:rPr lang="ru-RU" dirty="0" smtClean="0"/>
              <a:t>Сельское хозяйство  - место обитания (работы и проживания).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1569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Краткие выводы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Развитие </a:t>
            </a:r>
            <a:r>
              <a:rPr lang="ru-RU" sz="1800" dirty="0"/>
              <a:t>экономики в сложной геополитической ситуации должно быть повернуто в сторону направления имеющихся </a:t>
            </a:r>
            <a:r>
              <a:rPr lang="ru-RU" sz="1800" dirty="0" smtClean="0"/>
              <a:t> </a:t>
            </a:r>
            <a:r>
              <a:rPr lang="ru-RU" sz="1800" dirty="0"/>
              <a:t>ресурсов в отечественные отрасли и, прежде всего, в сельское хозяйство. Аграрный сектор уже продемонстрировал способность к быстрому росту, опережающему средние темпы по российской  экономике. Кроме того, даже на фоне беспрецедентных антироссийских санкций продовольствие не подлежит запрету на экспорт подобно нефти и газу. </a:t>
            </a:r>
            <a:endParaRPr lang="ru-RU" sz="1800" dirty="0" smtClean="0"/>
          </a:p>
          <a:p>
            <a:pPr marL="0" indent="0" algn="just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В </a:t>
            </a:r>
            <a:r>
              <a:rPr lang="ru-RU" sz="1800" dirty="0"/>
              <a:t>сельском хозяйстве целесообразно произвести структурные сдвиги в пользу малых и средних форм хозяйствования, локальной экономики. Данное развитие позволит задействовать внутренние ресурсы, одновременно решив ряд социальных, экологических и геополитических задач. Дополнительным аргументом в пользу эндогенного вектора аграрной динамики служит гораздо меньшая зависимость субъектов сельской локальной экономики от размеров господдержки, без которой крупные СХО и агрохолдинги едва ли могут поддерживать объемы производства продовольствия.   </a:t>
            </a:r>
          </a:p>
          <a:p>
            <a:pPr marL="0" indent="0" algn="just">
              <a:buNone/>
            </a:pPr>
            <a:r>
              <a:rPr lang="ru-RU" sz="1800" dirty="0"/>
              <a:t> </a:t>
            </a:r>
            <a:r>
              <a:rPr lang="ru-RU" sz="1800" dirty="0" smtClean="0"/>
              <a:t>     В </a:t>
            </a:r>
            <a:r>
              <a:rPr lang="ru-RU" sz="1800" dirty="0"/>
              <a:t>данных условиях приоритет </a:t>
            </a:r>
            <a:r>
              <a:rPr lang="ru-RU" sz="2000" dirty="0"/>
              <a:t>должен отдаваться эндогенному развитию, способному обеспечить новое качество не только аграрного роста, но и всей российской экономики. </a:t>
            </a:r>
          </a:p>
        </p:txBody>
      </p:sp>
    </p:spTree>
    <p:extLst>
      <p:ext uri="{BB962C8B-B14F-4D97-AF65-F5344CB8AC3E}">
        <p14:creationId xmlns:p14="http://schemas.microsoft.com/office/powerpoint/2010/main" val="3070699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</a:t>
            </a:r>
            <a:r>
              <a:rPr lang="ru-RU" sz="4800" dirty="0" smtClean="0"/>
              <a:t>Спасибо за внимание!</a:t>
            </a:r>
          </a:p>
          <a:p>
            <a:pPr marL="0" indent="0">
              <a:buNone/>
            </a:pPr>
            <a:r>
              <a:rPr lang="en-US" dirty="0" smtClean="0"/>
              <a:t>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avgolubev@viapi.ru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490359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1238</TotalTime>
  <Words>764</Words>
  <Application>Microsoft Office PowerPoint</Application>
  <PresentationFormat>Экран (4:3)</PresentationFormat>
  <Paragraphs>59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Геополитическая обстановка (ВНЕШНИЕ УСЛОВИЯ)</vt:lpstr>
      <vt:lpstr>Ресурсная база для экономического развития (ВНУТРЕННИЕ УСЛОВИЯ)</vt:lpstr>
      <vt:lpstr>Мировой опыт функционирования экономики в кризисных условиях</vt:lpstr>
      <vt:lpstr>Добыча (производство) некоторых ресурсов в РФ и их экспорт в 2021 году </vt:lpstr>
      <vt:lpstr>Уникальные возможности развития сельского хозяйства РФ</vt:lpstr>
      <vt:lpstr>Дом аграрной экономики</vt:lpstr>
      <vt:lpstr>Конвертация части ныне продаваемых за пределы страны сырьевых и энергетических ресурсов в конечные продукты с высокой добавленной стоимостью</vt:lpstr>
      <vt:lpstr>Развитие сельского хозяйства на основе эндогенных источников роста, в частности, посредством активизации сельской локальной экономики</vt:lpstr>
      <vt:lpstr>Новый этап развития сельского хозяйства и сельских территорий</vt:lpstr>
      <vt:lpstr>Краткие выводы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Эндогенное развитие как стратегический ресурс аграрного роста в условиях глобальных вызовов</dc:title>
  <dc:creator>golubev</dc:creator>
  <cp:lastModifiedBy>1</cp:lastModifiedBy>
  <cp:revision>35</cp:revision>
  <dcterms:created xsi:type="dcterms:W3CDTF">2022-12-01T08:28:31Z</dcterms:created>
  <dcterms:modified xsi:type="dcterms:W3CDTF">2022-12-07T09:07:35Z</dcterms:modified>
</cp:coreProperties>
</file>