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71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19" d="100"/>
          <a:sy n="119" d="100"/>
        </p:scale>
        <p:origin x="-9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03409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/>
              <a:t>ВОЗМОЖНОСТИ ПРОИЗВОДСТВА ОБЩЕСТВЕННЫХ БЛАГ СЕЛЬСКИМ ХОЗЯЙСТВОМ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hangingPunct="0"/>
            <a:r>
              <a:rPr lang="ru-RU" b="1" dirty="0" smtClean="0"/>
              <a:t>Алексей Валерианович</a:t>
            </a:r>
            <a:r>
              <a:rPr lang="ru-RU" b="1" dirty="0"/>
              <a:t> Голубев</a:t>
            </a:r>
            <a:r>
              <a:rPr lang="ru-RU" dirty="0"/>
              <a:t>, д.э.н</a:t>
            </a:r>
            <a:r>
              <a:rPr lang="ru-RU" dirty="0" smtClean="0"/>
              <a:t>., заслуженный деятель РФ, профессор, главный </a:t>
            </a:r>
            <a:r>
              <a:rPr lang="ru-RU" dirty="0"/>
              <a:t>науч. </a:t>
            </a:r>
            <a:r>
              <a:rPr lang="ru-RU" dirty="0" err="1"/>
              <a:t>сотр</a:t>
            </a:r>
            <a:r>
              <a:rPr lang="ru-RU" dirty="0"/>
              <a:t>. ВИАПИ имени А.А. Никонова – филиала ФНЦ ВНИИЭСХ </a:t>
            </a:r>
            <a:endParaRPr lang="ru-RU" dirty="0" smtClean="0"/>
          </a:p>
          <a:p>
            <a:pPr hangingPunct="0"/>
            <a:r>
              <a:rPr lang="ru-RU" dirty="0" smtClean="0"/>
              <a:t> </a:t>
            </a:r>
            <a:r>
              <a:rPr lang="ru-RU" b="1" dirty="0" smtClean="0"/>
              <a:t>Николай Михайлович</a:t>
            </a:r>
            <a:r>
              <a:rPr lang="ru-RU" b="1" dirty="0"/>
              <a:t> Светлов</a:t>
            </a:r>
            <a:r>
              <a:rPr lang="ru-RU" dirty="0"/>
              <a:t>, </a:t>
            </a:r>
            <a:r>
              <a:rPr lang="ru-RU" dirty="0" smtClean="0"/>
              <a:t>член - корреспондент </a:t>
            </a:r>
            <a:r>
              <a:rPr lang="ru-RU" dirty="0"/>
              <a:t>РАН</a:t>
            </a:r>
            <a:r>
              <a:rPr lang="ru-RU" dirty="0" smtClean="0"/>
              <a:t>, д.э.н., профессор, </a:t>
            </a:r>
            <a:r>
              <a:rPr lang="ru-RU" dirty="0"/>
              <a:t>главный науч. </a:t>
            </a:r>
            <a:r>
              <a:rPr lang="ru-RU" dirty="0" err="1"/>
              <a:t>сотр</a:t>
            </a:r>
            <a:r>
              <a:rPr lang="ru-RU" dirty="0"/>
              <a:t>. ВИАПИ имени А.А. Никонова – филиала ФНЦ ВНИИЭСХ </a:t>
            </a:r>
          </a:p>
        </p:txBody>
      </p:sp>
    </p:spTree>
    <p:extLst>
      <p:ext uri="{BB962C8B-B14F-4D97-AF65-F5344CB8AC3E}">
        <p14:creationId xmlns:p14="http://schemas.microsoft.com/office/powerpoint/2010/main" val="232542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Миссии и функции сельского хозяйства 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601" y="1264555"/>
            <a:ext cx="6084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8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Продукты функций сельского хозяйства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Каждая из функций, распадаясь на более мелкие (подфункции), приносит определенную пользу (продукты) для отдельных людей, социальных групп или всего общества. В научной литературе их принято называть  </a:t>
            </a:r>
          </a:p>
          <a:p>
            <a:r>
              <a:rPr lang="ru-RU" sz="3200" b="1" dirty="0" smtClean="0"/>
              <a:t>внешние эффекты (</a:t>
            </a:r>
            <a:r>
              <a:rPr lang="ru-RU" sz="3200" b="1" dirty="0" err="1" smtClean="0"/>
              <a:t>экстерналии</a:t>
            </a:r>
            <a:r>
              <a:rPr lang="ru-RU" sz="3200" b="1" dirty="0" smtClean="0"/>
              <a:t>),  </a:t>
            </a:r>
          </a:p>
          <a:p>
            <a:r>
              <a:rPr lang="ru-RU" sz="3200" b="1" dirty="0" smtClean="0"/>
              <a:t>общественные блага.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3506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Внешние эффекты (</a:t>
            </a:r>
            <a:r>
              <a:rPr lang="ru-RU" dirty="0" err="1" smtClean="0"/>
              <a:t>экстерналии</a:t>
            </a:r>
            <a:r>
              <a:rPr lang="ru-RU" dirty="0" smtClean="0"/>
              <a:t>) =</a:t>
            </a:r>
            <a:br>
              <a:rPr lang="ru-RU" dirty="0" smtClean="0"/>
            </a:br>
            <a:r>
              <a:rPr lang="ru-RU" dirty="0" smtClean="0"/>
              <a:t>общественные блага 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hangingPunct="0">
              <a:buNone/>
            </a:pPr>
            <a:r>
              <a:rPr lang="ru-RU" dirty="0"/>
              <a:t> </a:t>
            </a:r>
          </a:p>
          <a:p>
            <a:r>
              <a:rPr lang="ru-RU" sz="2400" b="1" dirty="0" smtClean="0"/>
              <a:t>Критерий их отличия:</a:t>
            </a:r>
          </a:p>
          <a:p>
            <a:r>
              <a:rPr lang="ru-RU" sz="2400" b="1" dirty="0" smtClean="0"/>
              <a:t>Производитель внешнего эффекта не получает за него никакой компенсации. </a:t>
            </a:r>
          </a:p>
          <a:p>
            <a:r>
              <a:rPr lang="ru-RU" sz="2400" b="1" dirty="0"/>
              <a:t>О</a:t>
            </a:r>
            <a:r>
              <a:rPr lang="ru-RU" sz="2400" b="1" dirty="0" smtClean="0"/>
              <a:t>бщественное </a:t>
            </a:r>
            <a:r>
              <a:rPr lang="ru-RU" sz="2400" b="1" dirty="0"/>
              <a:t>благо (если оно не дар природы) производится по заказу и за деньги, но оплачивается не из бюджета его непосредственного потребителя, а из тех или иных общественных </a:t>
            </a:r>
            <a:r>
              <a:rPr lang="ru-RU" sz="2400" b="1" dirty="0" smtClean="0"/>
              <a:t>фондов (государственного </a:t>
            </a:r>
            <a:r>
              <a:rPr lang="ru-RU" sz="2400" b="1" dirty="0"/>
              <a:t>или муниципального бюджета, благотворительных, партийных, конфессиональных </a:t>
            </a:r>
            <a:r>
              <a:rPr lang="ru-RU" sz="2400" b="1" dirty="0" smtClean="0"/>
              <a:t>фондов пр.)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8629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 методология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Целью разработки является обоснование возможности </a:t>
            </a:r>
            <a:r>
              <a:rPr lang="ru-RU" sz="2000" b="1" dirty="0"/>
              <a:t>монетизации положительных внешних эффектов, производимых сельским хозяйством </a:t>
            </a:r>
            <a:r>
              <a:rPr lang="ru-RU" sz="2000" b="1" dirty="0" smtClean="0"/>
              <a:t>России, т. е., </a:t>
            </a:r>
            <a:r>
              <a:rPr lang="ru-RU" sz="2000" b="1" dirty="0"/>
              <a:t>возможности перевода таких эффектов в категорию общественных благ. </a:t>
            </a:r>
            <a:endParaRPr lang="ru-RU" sz="2000" b="1" dirty="0" smtClean="0"/>
          </a:p>
          <a:p>
            <a:r>
              <a:rPr lang="ru-RU" sz="2000" b="1" dirty="0"/>
              <a:t>В</a:t>
            </a:r>
            <a:r>
              <a:rPr lang="ru-RU" sz="2000" b="1" dirty="0" smtClean="0"/>
              <a:t> </a:t>
            </a:r>
            <a:r>
              <a:rPr lang="ru-RU" sz="2000" b="1" dirty="0"/>
              <a:t>основу методологии </a:t>
            </a:r>
            <a:r>
              <a:rPr lang="ru-RU" sz="2000" b="1" dirty="0" smtClean="0"/>
              <a:t> положено четкое разграничение между </a:t>
            </a:r>
            <a:r>
              <a:rPr lang="ru-RU" sz="2000" b="1" dirty="0" err="1" smtClean="0"/>
              <a:t>экстерналиями</a:t>
            </a:r>
            <a:r>
              <a:rPr lang="ru-RU" sz="2000" b="1" dirty="0" smtClean="0"/>
              <a:t> и общественными благами. </a:t>
            </a:r>
          </a:p>
          <a:p>
            <a:r>
              <a:rPr lang="ru-RU" sz="2000" b="1" dirty="0" smtClean="0"/>
              <a:t>Главная сложность - положительные </a:t>
            </a:r>
            <a:r>
              <a:rPr lang="ru-RU" sz="2000" b="1" dirty="0"/>
              <a:t>внешние эффекты не нуждаются в заказчике и в финансировании – они являются побочным </a:t>
            </a:r>
            <a:r>
              <a:rPr lang="ru-RU" sz="2000" b="1" dirty="0" smtClean="0"/>
              <a:t>эффектом основной деятельности, </a:t>
            </a:r>
            <a:r>
              <a:rPr lang="ru-RU" sz="2000" b="1" dirty="0"/>
              <a:t>поэтому у их получателя нет мотивации их оплачивать – он их получает без того. Вдобавок рынок не способен регулировать объёмы производства общественных благ, как это происходит с благами </a:t>
            </a:r>
            <a:r>
              <a:rPr lang="ru-RU" sz="2000" b="1" dirty="0" smtClean="0"/>
              <a:t>коммерческими.</a:t>
            </a:r>
            <a:endParaRPr lang="ru-RU" sz="20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616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Аргументы монетизации внешних эффектов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100" b="1" dirty="0"/>
              <a:t>В</a:t>
            </a:r>
            <a:r>
              <a:rPr lang="ru-RU" sz="2100" b="1" dirty="0" smtClean="0"/>
              <a:t>озможность </a:t>
            </a:r>
            <a:r>
              <a:rPr lang="ru-RU" sz="2100" b="1" dirty="0"/>
              <a:t>создания механизма государственного регулирования общественных потребностей, удовлетворение которых в обозримой перспективе может оказаться недостаточным. </a:t>
            </a:r>
            <a:endParaRPr lang="ru-RU" sz="2100" b="1" dirty="0" smtClean="0"/>
          </a:p>
          <a:p>
            <a:pPr algn="just"/>
            <a:r>
              <a:rPr lang="ru-RU" sz="2100" b="1" dirty="0" smtClean="0"/>
              <a:t>Лучше </a:t>
            </a:r>
            <a:r>
              <a:rPr lang="ru-RU" sz="2100" b="1" dirty="0"/>
              <a:t>принимать превентивные меры, нежели, в случае нехватки потребного блага, пытаться в экстренном порядке исправить ситуацию. </a:t>
            </a:r>
            <a:r>
              <a:rPr lang="ru-RU" sz="2100" b="1" dirty="0" smtClean="0"/>
              <a:t>Пример</a:t>
            </a:r>
            <a:r>
              <a:rPr lang="ru-RU" sz="2100" b="1" dirty="0"/>
              <a:t> </a:t>
            </a:r>
            <a:r>
              <a:rPr lang="ru-RU" sz="2100" b="1" dirty="0" smtClean="0"/>
              <a:t>– выброс парниковых газов.</a:t>
            </a:r>
          </a:p>
        </p:txBody>
      </p:sp>
    </p:spTree>
    <p:extLst>
      <p:ext uri="{BB962C8B-B14F-4D97-AF65-F5344CB8AC3E}">
        <p14:creationId xmlns:p14="http://schemas.microsoft.com/office/powerpoint/2010/main" val="293342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Эффекты </a:t>
            </a:r>
            <a:r>
              <a:rPr lang="ru-RU" dirty="0" smtClean="0"/>
              <a:t>от монетизации </a:t>
            </a:r>
            <a:r>
              <a:rPr lang="ru-RU" dirty="0" err="1" smtClean="0"/>
              <a:t>экстерналий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/>
              <a:t>Другим ключевым аргументом служит возможность получения синергетического эффекта в случае перевода части </a:t>
            </a:r>
            <a:r>
              <a:rPr lang="ru-RU" b="1" dirty="0" err="1"/>
              <a:t>экстерналий</a:t>
            </a:r>
            <a:r>
              <a:rPr lang="ru-RU" b="1" dirty="0"/>
              <a:t> в общественные блага. Ныне государству приходится нести немалые расходы на предотвращение и ликвидацию различных стихийных бедствий, а также на экологию, сохранение территорий, здравоохранение и ряд других жизненно важных направлений. </a:t>
            </a:r>
            <a:endParaRPr lang="ru-RU" b="1" dirty="0" smtClean="0"/>
          </a:p>
          <a:p>
            <a:pPr algn="just"/>
            <a:r>
              <a:rPr lang="ru-RU" b="1" dirty="0" smtClean="0"/>
              <a:t>Стимулируя </a:t>
            </a:r>
            <a:r>
              <a:rPr lang="ru-RU" b="1" dirty="0"/>
              <a:t>наращивание производства определенных общественных благ, государство получает дополнительную возможность снижать и даже купировать негативные эффекты в различных областях нашей жизни, тем самым обеспечивая большую экономию, в ряде случаев сопоставимую с издержками на их ликвидацию. Предупреждение риска заведомо выгоднее компенсации его последствий.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256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Диверсификация сельского хозяйства и мультипликативные эффекты от монетизации </a:t>
            </a:r>
            <a:r>
              <a:rPr lang="ru-RU" dirty="0" err="1" smtClean="0"/>
              <a:t>экстерналий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Монетизация </a:t>
            </a:r>
            <a:r>
              <a:rPr lang="ru-RU" sz="2800" b="1" dirty="0" err="1"/>
              <a:t>экстерналий</a:t>
            </a:r>
            <a:r>
              <a:rPr lang="ru-RU" sz="2800" b="1" dirty="0"/>
              <a:t> аграрного </a:t>
            </a:r>
            <a:r>
              <a:rPr lang="ru-RU" sz="2800" b="1" dirty="0" smtClean="0"/>
              <a:t>производства</a:t>
            </a:r>
            <a:r>
              <a:rPr lang="ru-RU" sz="2800" b="1" dirty="0"/>
              <a:t> </a:t>
            </a:r>
            <a:r>
              <a:rPr lang="ru-RU" sz="2800" b="1" dirty="0" smtClean="0"/>
              <a:t> </a:t>
            </a:r>
            <a:r>
              <a:rPr lang="ru-RU" sz="2800" b="1" dirty="0"/>
              <a:t>значительно расширит спектр диверсификации сельской экономики, что может повлечь ряд мультипликативных эффектов, обусловленных укреплением финансового состояния отрасли и развитием сельских территорий, вплоть до усиления геополитического положения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143517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Управление производством внешних эффектов в случае их монетизации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dirty="0"/>
              <a:t>При наличии договора и оплаты сельское хозяйство сможет нарастить производство заказанных внешних </a:t>
            </a:r>
            <a:r>
              <a:rPr lang="ru-RU" sz="2000" b="1" dirty="0" smtClean="0"/>
              <a:t>эффектов. </a:t>
            </a:r>
          </a:p>
          <a:p>
            <a:pPr algn="just"/>
            <a:r>
              <a:rPr lang="ru-RU" sz="2000" b="1" dirty="0" smtClean="0"/>
              <a:t>Напротив</a:t>
            </a:r>
            <a:r>
              <a:rPr lang="ru-RU" sz="2000" b="1" dirty="0"/>
              <a:t>, в отсутствие договора и оплаты в технологиях сельскохозяйственного производства могут произойти изменения, которые приведут к сокращению или прекращению положительных внешних эффектов, ныне потребляемых безвозмездно. </a:t>
            </a:r>
            <a:endParaRPr lang="ru-RU" sz="2000" b="1" dirty="0" smtClean="0"/>
          </a:p>
          <a:p>
            <a:pPr algn="just"/>
            <a:r>
              <a:rPr lang="ru-RU" sz="2000" b="1" dirty="0" smtClean="0"/>
              <a:t>Оплата </a:t>
            </a:r>
            <a:r>
              <a:rPr lang="ru-RU" sz="2000" b="1" dirty="0"/>
              <a:t>внешних эффектов улучшит экономику агробизнеса, даст ему возможность снизить цены на продовольствие, благодаря чему оно станет доступнее малообеспеченным слоям населения и конкурентоспособнее на мировых рынках.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752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Высокий потенциал </a:t>
            </a:r>
            <a:r>
              <a:rPr lang="ru-RU" b="1" dirty="0" smtClean="0"/>
              <a:t>монетизации</a:t>
            </a:r>
            <a:r>
              <a:rPr lang="ru-RU" b="1" dirty="0"/>
              <a:t> </a:t>
            </a:r>
            <a:r>
              <a:rPr lang="ru-RU" b="1" dirty="0" err="1" smtClean="0"/>
              <a:t>экстерналий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hangingPunct="0"/>
            <a:r>
              <a:rPr lang="ru-RU" b="1" dirty="0"/>
              <a:t>сохранение </a:t>
            </a:r>
            <a:r>
              <a:rPr lang="ru-RU" b="1" dirty="0" smtClean="0"/>
              <a:t>биоразнообразия; </a:t>
            </a:r>
          </a:p>
          <a:p>
            <a:pPr hangingPunct="0"/>
            <a:r>
              <a:rPr lang="ru-RU" b="1" dirty="0" smtClean="0"/>
              <a:t>влияние </a:t>
            </a:r>
            <a:r>
              <a:rPr lang="ru-RU" b="1" dirty="0"/>
              <a:t>на баланс парниковых газов</a:t>
            </a:r>
            <a:r>
              <a:rPr lang="ru-RU" b="1" dirty="0" smtClean="0"/>
              <a:t>*, </a:t>
            </a:r>
          </a:p>
          <a:p>
            <a:pPr hangingPunct="0"/>
            <a:r>
              <a:rPr lang="ru-RU" b="1" dirty="0" smtClean="0"/>
              <a:t>в </a:t>
            </a:r>
            <a:r>
              <a:rPr lang="ru-RU" b="1" dirty="0"/>
              <a:t>том числе вследствие связывания углерода в гумусе и в вегетирующей биомассе; </a:t>
            </a:r>
            <a:endParaRPr lang="ru-RU" b="1" dirty="0" smtClean="0"/>
          </a:p>
          <a:p>
            <a:pPr hangingPunct="0"/>
            <a:r>
              <a:rPr lang="ru-RU" b="1" dirty="0" smtClean="0"/>
              <a:t>благополучие животных (</a:t>
            </a:r>
            <a:r>
              <a:rPr lang="en-US" b="1" dirty="0"/>
              <a:t>Animal </a:t>
            </a:r>
            <a:r>
              <a:rPr lang="en-US" b="1" dirty="0" smtClean="0"/>
              <a:t>welfare</a:t>
            </a:r>
            <a:r>
              <a:rPr lang="ru-RU" b="1" dirty="0" smtClean="0"/>
              <a:t>. </a:t>
            </a:r>
            <a:r>
              <a:rPr lang="ru-RU" b="1" dirty="0"/>
              <a:t>Это общественное благо могут финансировать природоохранные общественные </a:t>
            </a:r>
            <a:r>
              <a:rPr lang="ru-RU" b="1" dirty="0" smtClean="0"/>
              <a:t>организации); </a:t>
            </a:r>
          </a:p>
          <a:p>
            <a:pPr hangingPunct="0"/>
            <a:r>
              <a:rPr lang="ru-RU" b="1" dirty="0" smtClean="0"/>
              <a:t>сохранение </a:t>
            </a:r>
            <a:r>
              <a:rPr lang="ru-RU" b="1" dirty="0"/>
              <a:t>культурного достояния (Это общественное благо могут финансировать общественные организации этнокультурного профиля, способные привлечь значительную поддержку </a:t>
            </a:r>
            <a:r>
              <a:rPr lang="ru-RU" b="1" dirty="0" smtClean="0"/>
              <a:t>благотворителей); </a:t>
            </a:r>
          </a:p>
          <a:p>
            <a:pPr hangingPunct="0"/>
            <a:r>
              <a:rPr lang="ru-RU" b="1" dirty="0" smtClean="0"/>
              <a:t>поддержка </a:t>
            </a:r>
            <a:r>
              <a:rPr lang="ru-RU" b="1" dirty="0"/>
              <a:t>социально уязвимых групп </a:t>
            </a:r>
            <a:r>
              <a:rPr lang="ru-RU" b="1" dirty="0" smtClean="0"/>
              <a:t>населения.</a:t>
            </a:r>
            <a:endParaRPr lang="ru-RU" b="1" dirty="0"/>
          </a:p>
          <a:p>
            <a:pPr hangingPunct="0"/>
            <a:r>
              <a:rPr lang="ru-RU" i="1" dirty="0" smtClean="0"/>
              <a:t>Звёздочкой </a:t>
            </a:r>
            <a:r>
              <a:rPr lang="ru-RU" i="1" dirty="0"/>
              <a:t>(*) отмечены внешние эффекты сельского хозяйства, которые могут быть не только положительными, но, при определённых обстоятельствах, и отрицательными. Возможности коммерческой монетизации в рамках приведённой классификации не учитываются.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07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Средний потенциал монетизации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1900" b="1" dirty="0"/>
              <a:t>сельскохозяйственный ландшафт</a:t>
            </a:r>
            <a:r>
              <a:rPr lang="ru-RU" sz="1900" b="1" dirty="0" smtClean="0"/>
              <a:t>*; </a:t>
            </a:r>
          </a:p>
          <a:p>
            <a:pPr algn="just"/>
            <a:r>
              <a:rPr lang="ru-RU" sz="1900" b="1" dirty="0" smtClean="0"/>
              <a:t>снижение </a:t>
            </a:r>
            <a:r>
              <a:rPr lang="ru-RU" sz="1900" b="1" dirty="0"/>
              <a:t>риска лесных пожаров и </a:t>
            </a:r>
            <a:r>
              <a:rPr lang="ru-RU" sz="1900" b="1" dirty="0" smtClean="0"/>
              <a:t>наводнений; </a:t>
            </a:r>
          </a:p>
          <a:p>
            <a:pPr algn="just"/>
            <a:r>
              <a:rPr lang="ru-RU" sz="1900" b="1" dirty="0" smtClean="0"/>
              <a:t>продовольственная </a:t>
            </a:r>
            <a:r>
              <a:rPr lang="ru-RU" sz="1900" b="1" dirty="0"/>
              <a:t>безопасность </a:t>
            </a:r>
            <a:r>
              <a:rPr lang="ru-RU" sz="1900" b="1" dirty="0" smtClean="0"/>
              <a:t>(продовольственная </a:t>
            </a:r>
            <a:r>
              <a:rPr lang="ru-RU" sz="1900" b="1" dirty="0"/>
              <a:t>безопасность де-факто уже приобрела статус общественного </a:t>
            </a:r>
            <a:r>
              <a:rPr lang="ru-RU" sz="1900" b="1" dirty="0" smtClean="0"/>
              <a:t>блага. </a:t>
            </a:r>
            <a:r>
              <a:rPr lang="ru-RU" sz="1900" b="1" dirty="0"/>
              <a:t>Резервы монетизации связаны с ограниченной экономической доступностью отдельных продовольственных товаров на отдельных территориях, а также с использованием юридической формы договоров между Минсельхозом России и </a:t>
            </a:r>
            <a:r>
              <a:rPr lang="ru-RU" sz="1900" b="1" dirty="0" err="1"/>
              <a:t>сельхозтоваропроизводителями</a:t>
            </a:r>
            <a:r>
              <a:rPr lang="ru-RU" sz="1900" b="1" dirty="0"/>
              <a:t> </a:t>
            </a:r>
            <a:r>
              <a:rPr lang="ru-RU" sz="1900" b="1" dirty="0" smtClean="0"/>
              <a:t>на </a:t>
            </a:r>
            <a:r>
              <a:rPr lang="ru-RU" sz="1900" b="1" dirty="0"/>
              <a:t>предмет достижения заказанного уровня продовольственной </a:t>
            </a:r>
            <a:r>
              <a:rPr lang="ru-RU" sz="1900" b="1" dirty="0" smtClean="0"/>
              <a:t>безопасности);</a:t>
            </a:r>
          </a:p>
          <a:p>
            <a:pPr algn="just"/>
            <a:r>
              <a:rPr lang="ru-RU" sz="1900" b="1" dirty="0" smtClean="0"/>
              <a:t>влияние </a:t>
            </a:r>
            <a:r>
              <a:rPr lang="ru-RU" sz="1900" b="1" dirty="0"/>
              <a:t>на здоровье нации</a:t>
            </a:r>
            <a:r>
              <a:rPr lang="ru-RU" sz="1900" b="1" dirty="0" smtClean="0"/>
              <a:t>*; </a:t>
            </a:r>
          </a:p>
          <a:p>
            <a:pPr algn="just"/>
            <a:r>
              <a:rPr lang="ru-RU" sz="1900" b="1" dirty="0" smtClean="0"/>
              <a:t>укрепление суверенитета.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520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Низкий потенциал монетизации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/>
              <a:t>сельскохозяйственные экосистемы</a:t>
            </a:r>
            <a:r>
              <a:rPr lang="ru-RU" sz="3200" b="1" dirty="0" smtClean="0"/>
              <a:t>*; </a:t>
            </a:r>
          </a:p>
          <a:p>
            <a:r>
              <a:rPr lang="ru-RU" sz="3200" b="1" dirty="0" smtClean="0"/>
              <a:t>жизнеобеспечивающие </a:t>
            </a:r>
            <a:r>
              <a:rPr lang="ru-RU" sz="3200" b="1" dirty="0"/>
              <a:t>компетенции сельского </a:t>
            </a:r>
            <a:r>
              <a:rPr lang="ru-RU" sz="3200" b="1" dirty="0" smtClean="0"/>
              <a:t>хозяйства.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773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Потенциал монетизации практически отсутствует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hangingPunct="0"/>
            <a:r>
              <a:rPr lang="ru-RU" sz="2000" b="1" dirty="0"/>
              <a:t>влияние на почвенное плодородие* </a:t>
            </a:r>
            <a:r>
              <a:rPr lang="ru-RU" sz="2000" b="1" dirty="0" smtClean="0"/>
              <a:t>(возможна </a:t>
            </a:r>
            <a:r>
              <a:rPr lang="ru-RU" sz="2000" b="1" dirty="0"/>
              <a:t>монетизация в качестве коммерческого </a:t>
            </a:r>
            <a:r>
              <a:rPr lang="ru-RU" sz="2000" b="1" dirty="0" smtClean="0"/>
              <a:t>блага); </a:t>
            </a:r>
          </a:p>
          <a:p>
            <a:pPr algn="just" hangingPunct="0"/>
            <a:r>
              <a:rPr lang="ru-RU" sz="2000" b="1" dirty="0" smtClean="0"/>
              <a:t>влияние </a:t>
            </a:r>
            <a:r>
              <a:rPr lang="ru-RU" sz="2000" b="1" dirty="0"/>
              <a:t>на качество водных ресурсов</a:t>
            </a:r>
            <a:r>
              <a:rPr lang="ru-RU" sz="2000" b="1" dirty="0" smtClean="0"/>
              <a:t>*; </a:t>
            </a:r>
          </a:p>
          <a:p>
            <a:pPr algn="just" hangingPunct="0"/>
            <a:r>
              <a:rPr lang="ru-RU" sz="2000" b="1" dirty="0"/>
              <a:t>в</a:t>
            </a:r>
            <a:r>
              <a:rPr lang="ru-RU" sz="2000" b="1" dirty="0" smtClean="0"/>
              <a:t>лияние на качество воздуха; </a:t>
            </a:r>
          </a:p>
          <a:p>
            <a:pPr algn="just" hangingPunct="0"/>
            <a:r>
              <a:rPr lang="ru-RU" sz="2000" b="1" dirty="0" smtClean="0"/>
              <a:t>создание </a:t>
            </a:r>
            <a:r>
              <a:rPr lang="ru-RU" sz="2000" b="1" dirty="0"/>
              <a:t>условий для социальной </a:t>
            </a:r>
            <a:r>
              <a:rPr lang="ru-RU" sz="2000" b="1" dirty="0" smtClean="0"/>
              <a:t>дистанции;</a:t>
            </a:r>
          </a:p>
          <a:p>
            <a:pPr algn="just" hangingPunct="0"/>
            <a:r>
              <a:rPr lang="ru-RU" sz="2000" b="1" dirty="0" smtClean="0"/>
              <a:t>влияние </a:t>
            </a:r>
            <a:r>
              <a:rPr lang="ru-RU" sz="2000" b="1" dirty="0"/>
              <a:t>на демографию* </a:t>
            </a:r>
            <a:r>
              <a:rPr lang="ru-RU" sz="2000" b="1" dirty="0" smtClean="0"/>
              <a:t>;</a:t>
            </a:r>
          </a:p>
          <a:p>
            <a:pPr algn="just" hangingPunct="0"/>
            <a:r>
              <a:rPr lang="ru-RU" sz="2000" b="1" dirty="0" smtClean="0"/>
              <a:t> </a:t>
            </a:r>
            <a:r>
              <a:rPr lang="ru-RU" sz="2000" b="1" dirty="0"/>
              <a:t>содействие политической и социальной стабильности</a:t>
            </a:r>
            <a:r>
              <a:rPr lang="ru-RU" sz="2000" b="1" dirty="0" smtClean="0"/>
              <a:t>*, </a:t>
            </a:r>
            <a:r>
              <a:rPr lang="ru-RU" sz="2000" b="1" dirty="0"/>
              <a:t>накоплению «мягкой силы» во внешней политике, снижению геополитических рисков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90159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Данная классификация – предтеча дальнейших исследований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ru-RU" sz="2000" b="1" dirty="0" smtClean="0"/>
              <a:t>Приведённая классификация призвана стать основой следующего этапа исследования сельского хозяйства России как возможного поставщика общественных благ, который будет направлен на определение источников и оценку объёмов финансирования. Логические рамки методологии, которую намечено использовать для этой цели, определены в [</a:t>
            </a:r>
            <a:r>
              <a:rPr lang="ru-RU" sz="2000" i="1" dirty="0"/>
              <a:t>Светлов Н.М. Пять тезисов к оценке положительных </a:t>
            </a:r>
            <a:r>
              <a:rPr lang="ru-RU" sz="2000" i="1" dirty="0" err="1"/>
              <a:t>экстерналий</a:t>
            </a:r>
            <a:r>
              <a:rPr lang="ru-RU" sz="2000" i="1" dirty="0"/>
              <a:t> сельского хозяйства // От роста к качеству роста в агропромышленном комплексе: как обеспечить переход: Второй Московский академический экономический форум (МАЭФ 2020): Пленарная конференция. М.: ВИАПИ имени А.А. Никонова, 2020. </a:t>
            </a:r>
            <a:r>
              <a:rPr lang="ru-RU" sz="2000" i="1" smtClean="0"/>
              <a:t>С.117–121</a:t>
            </a:r>
            <a:r>
              <a:rPr lang="ru-RU" sz="2000" b="1" smtClean="0"/>
              <a:t>]. </a:t>
            </a:r>
            <a:r>
              <a:rPr lang="ru-RU" sz="2000" b="1" dirty="0" smtClean="0"/>
              <a:t>Сама же методология нуждается в разработке. Она может сочетать методы статистического анализа и моделирования с экспертизой (коллективной и индивидуальной), а также с обработкой данных социологических опросов.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95038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/>
              <a:t>    Спасибо за внимание и проявленный интерес!</a:t>
            </a:r>
          </a:p>
          <a:p>
            <a:pPr marL="0" indent="0">
              <a:buNone/>
            </a:pPr>
            <a:endParaRPr lang="ru-RU" sz="4800" b="1" dirty="0"/>
          </a:p>
          <a:p>
            <a:pPr marL="0" indent="0">
              <a:buNone/>
            </a:pP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73106230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1747</TotalTime>
  <Words>804</Words>
  <Application>Microsoft Office PowerPoint</Application>
  <PresentationFormat>Произвольный</PresentationFormat>
  <Paragraphs>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ВОЗМОЖНОСТИ ПРОИЗВОДСТВА ОБЩЕСТВЕННЫХ БЛАГ СЕЛЬСКИМ ХОЗЯЙСТВОМ РОССИИ</vt:lpstr>
      <vt:lpstr>Миссии и функции сельского хозяйства </vt:lpstr>
      <vt:lpstr>Продукты функций сельского хозяйства</vt:lpstr>
      <vt:lpstr>Внешние эффекты (экстерналии) = общественные блага ?</vt:lpstr>
      <vt:lpstr>Цель и  методология работы</vt:lpstr>
      <vt:lpstr>Аргументы монетизации внешних эффектов</vt:lpstr>
      <vt:lpstr>Эффекты от монетизации экстерналий  </vt:lpstr>
      <vt:lpstr>Диверсификация сельского хозяйства и мультипликативные эффекты от монетизации экстерналий </vt:lpstr>
      <vt:lpstr>Управление производством внешних эффектов в случае их монетизации</vt:lpstr>
      <vt:lpstr>Высокий потенциал монетизации экстерналий </vt:lpstr>
      <vt:lpstr>Средний потенциал монетизации</vt:lpstr>
      <vt:lpstr>Низкий потенциал монетизации</vt:lpstr>
      <vt:lpstr>Потенциал монетизации практически отсутствует</vt:lpstr>
      <vt:lpstr>Данная классификация – предтеча дальнейших исследований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ПРОИЗВОДСТВА ОБЩЕСТВЕННЫХ БЛАГ СЕЛЬСКИМ ХОЗЯЙСТВОМ РОССИИ</dc:title>
  <dc:creator>DNS</dc:creator>
  <cp:lastModifiedBy>1</cp:lastModifiedBy>
  <cp:revision>35</cp:revision>
  <dcterms:created xsi:type="dcterms:W3CDTF">2022-07-16T19:40:05Z</dcterms:created>
  <dcterms:modified xsi:type="dcterms:W3CDTF">2022-10-10T16:07:17Z</dcterms:modified>
</cp:coreProperties>
</file>