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7"/>
  </p:notesMasterIdLst>
  <p:sldIdLst>
    <p:sldId id="256" r:id="rId2"/>
    <p:sldId id="265" r:id="rId3"/>
    <p:sldId id="266" r:id="rId4"/>
    <p:sldId id="271" r:id="rId5"/>
    <p:sldId id="272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96" y="3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7FA422-110E-4F4A-B5EA-FE3A01509258}" type="datetimeFigureOut">
              <a:rPr lang="ru-RU" smtClean="0"/>
              <a:t>15.05.2022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BE7267-5012-44F4-AC08-1289619DAE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3814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5/15/2022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Методические подходы к регулированию цен на продовольствие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ru-RU" sz="2400" b="1" dirty="0" smtClean="0"/>
              <a:t>Голубев Алексей Валерианович, </a:t>
            </a:r>
          </a:p>
          <a:p>
            <a:r>
              <a:rPr lang="ru-RU" sz="2400" b="1" dirty="0" smtClean="0"/>
              <a:t>Профессор, доктор экономических наук, </a:t>
            </a:r>
          </a:p>
          <a:p>
            <a:r>
              <a:rPr lang="ru-RU" sz="2400" b="1" dirty="0" smtClean="0"/>
              <a:t>заслуженный деятель науки РФ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2078069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3512" y="116632"/>
            <a:ext cx="7632848" cy="720080"/>
          </a:xfrm>
        </p:spPr>
        <p:txBody>
          <a:bodyPr>
            <a:normAutofit/>
          </a:bodyPr>
          <a:lstStyle/>
          <a:p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Экономические циклы производства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03512" y="1052736"/>
            <a:ext cx="8784976" cy="5688632"/>
          </a:xfrm>
        </p:spPr>
        <p:txBody>
          <a:bodyPr>
            <a:normAutofit fontScale="85000" lnSpcReduction="20000"/>
          </a:bodyPr>
          <a:lstStyle/>
          <a:p>
            <a:pPr marL="0" indent="361950" algn="just">
              <a:lnSpc>
                <a:spcPct val="150000"/>
              </a:lnSpc>
              <a:buNone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При организации производства на основе импортных инноваций</a:t>
            </a:r>
            <a:endParaRPr lang="ru-RU" sz="1500" dirty="0">
              <a:latin typeface="Times New Roman" pitchFamily="18" charset="0"/>
              <a:cs typeface="Times New Roman" pitchFamily="18" charset="0"/>
            </a:endParaRPr>
          </a:p>
          <a:p>
            <a:pPr marL="0" indent="361950" algn="ctr">
              <a:lnSpc>
                <a:spcPct val="150000"/>
              </a:lnSpc>
              <a:buNone/>
            </a:pPr>
            <a:r>
              <a:rPr lang="ru-RU" sz="1500" b="1" dirty="0">
                <a:latin typeface="Times New Roman" pitchFamily="18" charset="0"/>
                <a:cs typeface="Times New Roman" pitchFamily="18" charset="0"/>
              </a:rPr>
              <a:t>И –  П –  Т –  Д</a:t>
            </a:r>
          </a:p>
          <a:p>
            <a:pPr marL="0" indent="361950" algn="just">
              <a:lnSpc>
                <a:spcPct val="150000"/>
              </a:lnSpc>
              <a:buNone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где</a:t>
            </a:r>
          </a:p>
          <a:p>
            <a:pPr marL="0" indent="361950" algn="just">
              <a:lnSpc>
                <a:spcPct val="150000"/>
              </a:lnSpc>
              <a:buNone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И – инновации, приобретённые за рубежом;</a:t>
            </a:r>
          </a:p>
          <a:p>
            <a:pPr marL="0" indent="361950" algn="just">
              <a:lnSpc>
                <a:spcPct val="150000"/>
              </a:lnSpc>
              <a:buNone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П – производство;</a:t>
            </a:r>
          </a:p>
          <a:p>
            <a:pPr marL="0" indent="361950" algn="just">
              <a:lnSpc>
                <a:spcPct val="150000"/>
              </a:lnSpc>
              <a:buNone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Т – товар;</a:t>
            </a:r>
          </a:p>
          <a:p>
            <a:pPr marL="0" indent="361950" algn="just">
              <a:lnSpc>
                <a:spcPct val="150000"/>
              </a:lnSpc>
              <a:buNone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Д - денежная выручка.</a:t>
            </a:r>
          </a:p>
          <a:p>
            <a:pPr marL="0" indent="361950" algn="just">
              <a:lnSpc>
                <a:spcPct val="150000"/>
              </a:lnSpc>
              <a:buNone/>
            </a:pP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pPr marL="0" indent="361950" algn="just">
              <a:lnSpc>
                <a:spcPct val="150000"/>
              </a:lnSpc>
              <a:buNone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При организации производства на основе собственных инноваций</a:t>
            </a:r>
            <a:endParaRPr lang="ru-RU" sz="1500" dirty="0">
              <a:latin typeface="Times New Roman" pitchFamily="18" charset="0"/>
              <a:cs typeface="Times New Roman" pitchFamily="18" charset="0"/>
            </a:endParaRPr>
          </a:p>
          <a:p>
            <a:pPr marL="0" indent="361950" algn="ctr">
              <a:lnSpc>
                <a:spcPct val="150000"/>
              </a:lnSpc>
              <a:buNone/>
            </a:pPr>
            <a:r>
              <a:rPr lang="ru-RU" sz="1500" b="1" dirty="0">
                <a:latin typeface="Times New Roman" pitchFamily="18" charset="0"/>
                <a:cs typeface="Times New Roman" pitchFamily="18" charset="0"/>
              </a:rPr>
              <a:t>И – П – Т – Д – ΔИ –ΔП -Т - ΔТ – Д  - ΔД</a:t>
            </a:r>
          </a:p>
          <a:p>
            <a:pPr marL="0" indent="361950">
              <a:lnSpc>
                <a:spcPct val="150000"/>
              </a:lnSpc>
              <a:buNone/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где</a:t>
            </a:r>
          </a:p>
          <a:p>
            <a:pPr marL="0" indent="361950">
              <a:lnSpc>
                <a:spcPct val="150000"/>
              </a:lnSpc>
              <a:buNone/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ΔИ – усовершенствованная инновация;</a:t>
            </a:r>
          </a:p>
          <a:p>
            <a:pPr marL="0" indent="361950">
              <a:lnSpc>
                <a:spcPct val="150000"/>
              </a:lnSpc>
              <a:buNone/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ΔП - модернизированное производство;</a:t>
            </a:r>
          </a:p>
          <a:p>
            <a:pPr marL="0" indent="361950">
              <a:lnSpc>
                <a:spcPct val="150000"/>
              </a:lnSpc>
              <a:buNone/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ΔТ -  увеличение объёма выпуска товара или улучшение его качества;</a:t>
            </a:r>
          </a:p>
          <a:p>
            <a:pPr marL="0" indent="361950">
              <a:lnSpc>
                <a:spcPct val="150000"/>
              </a:lnSpc>
              <a:buNone/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ΔД - дополнительная денежная выручка.</a:t>
            </a:r>
            <a:endParaRPr lang="ru-RU" sz="15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4" name="Oval 4"/>
          <p:cNvSpPr>
            <a:spLocks noChangeArrowheads="1"/>
          </p:cNvSpPr>
          <p:nvPr/>
        </p:nvSpPr>
        <p:spPr bwMode="auto">
          <a:xfrm>
            <a:off x="10056814" y="1"/>
            <a:ext cx="611187" cy="54927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imes New Roman" pitchFamily="18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450350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03512" y="116634"/>
            <a:ext cx="8496944" cy="1080119"/>
          </a:xfrm>
        </p:spPr>
        <p:txBody>
          <a:bodyPr>
            <a:noAutofit/>
          </a:bodyPr>
          <a:lstStyle/>
          <a:p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Развитие производства</a:t>
            </a:r>
            <a:br>
              <a:rPr lang="ru-RU" sz="2400" b="1" i="1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на основе заимствованных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(импортных) 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и собственных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(российских) 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инноваций</a:t>
            </a:r>
            <a:endParaRPr lang="ru-RU" sz="2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31504" y="1628800"/>
            <a:ext cx="8928992" cy="5112568"/>
          </a:xfrm>
          <a:solidFill>
            <a:srgbClr val="99CCFF"/>
          </a:solidFill>
        </p:spPr>
        <p:txBody>
          <a:bodyPr>
            <a:normAutofit/>
          </a:bodyPr>
          <a:lstStyle/>
          <a:p>
            <a:endParaRPr lang="ru-RU" sz="800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847528" y="1700808"/>
            <a:ext cx="2448272" cy="648072"/>
          </a:xfrm>
          <a:prstGeom prst="roundRect">
            <a:avLst>
              <a:gd name="adj" fmla="val 18137"/>
            </a:avLst>
          </a:prstGeom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Приобретение инноваций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871864" y="1700808"/>
            <a:ext cx="2376264" cy="648072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Внедрение заимствованных инноваций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824192" y="1700808"/>
            <a:ext cx="2448272" cy="72008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Производство </a:t>
            </a:r>
          </a:p>
          <a:p>
            <a:pPr algn="ctr"/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на основе заимствованных инноваций</a:t>
            </a:r>
            <a:endParaRPr lang="ru-RU" b="1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847528" y="3140968"/>
            <a:ext cx="2448272" cy="648072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Изучение рыночного спроса и достижений НТП, передового опыта</a:t>
            </a:r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871864" y="3140968"/>
            <a:ext cx="2376264" cy="648072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Зарождение идеи</a:t>
            </a:r>
            <a:endParaRPr lang="ru-RU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824192" y="3140968"/>
            <a:ext cx="2448272" cy="648072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Проектирование инноваций</a:t>
            </a:r>
            <a:endParaRPr lang="ru-RU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392144" y="4365104"/>
            <a:ext cx="2880320" cy="432048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Разработка технологий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919536" y="5373216"/>
            <a:ext cx="2376264" cy="864096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Совершенствование инноваций на основе собственного опыта</a:t>
            </a:r>
            <a:endParaRPr lang="ru-RU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871864" y="5373216"/>
            <a:ext cx="2448272" cy="864096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Производство на основе собственных инноваций</a:t>
            </a:r>
            <a:endParaRPr lang="ru-RU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7896200" y="5373216"/>
            <a:ext cx="2376264" cy="864096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Внедрение собственных инноваций</a:t>
            </a:r>
            <a:endParaRPr lang="ru-RU" dirty="0"/>
          </a:p>
        </p:txBody>
      </p:sp>
      <p:cxnSp>
        <p:nvCxnSpPr>
          <p:cNvPr id="18" name="Прямая со стрелкой 17"/>
          <p:cNvCxnSpPr/>
          <p:nvPr/>
        </p:nvCxnSpPr>
        <p:spPr>
          <a:xfrm>
            <a:off x="4367808" y="1988840"/>
            <a:ext cx="432048" cy="0"/>
          </a:xfrm>
          <a:prstGeom prst="straightConnector1">
            <a:avLst/>
          </a:prstGeom>
          <a:ln>
            <a:solidFill>
              <a:schemeClr val="accent1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4367808" y="3429000"/>
            <a:ext cx="432048" cy="0"/>
          </a:xfrm>
          <a:prstGeom prst="straightConnector1">
            <a:avLst/>
          </a:prstGeom>
          <a:ln>
            <a:solidFill>
              <a:schemeClr val="accent1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7320136" y="1988840"/>
            <a:ext cx="432048" cy="0"/>
          </a:xfrm>
          <a:prstGeom prst="straightConnector1">
            <a:avLst/>
          </a:prstGeom>
          <a:ln>
            <a:solidFill>
              <a:schemeClr val="accent1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7320136" y="3501008"/>
            <a:ext cx="432048" cy="0"/>
          </a:xfrm>
          <a:prstGeom prst="straightConnector1">
            <a:avLst/>
          </a:prstGeom>
          <a:ln>
            <a:solidFill>
              <a:schemeClr val="accent1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>
            <a:off x="9120336" y="3861048"/>
            <a:ext cx="0" cy="432048"/>
          </a:xfrm>
          <a:prstGeom prst="straightConnector1">
            <a:avLst/>
          </a:prstGeom>
          <a:ln>
            <a:solidFill>
              <a:schemeClr val="accent1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9120336" y="4869160"/>
            <a:ext cx="0" cy="432048"/>
          </a:xfrm>
          <a:prstGeom prst="straightConnector1">
            <a:avLst/>
          </a:prstGeom>
          <a:ln>
            <a:solidFill>
              <a:schemeClr val="accent1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>
            <a:off x="4367808" y="5805264"/>
            <a:ext cx="432048" cy="0"/>
          </a:xfrm>
          <a:prstGeom prst="straightConnector1">
            <a:avLst/>
          </a:prstGeom>
          <a:ln>
            <a:solidFill>
              <a:schemeClr val="accent1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>
            <a:off x="7392144" y="5805264"/>
            <a:ext cx="432048" cy="0"/>
          </a:xfrm>
          <a:prstGeom prst="straightConnector1">
            <a:avLst/>
          </a:prstGeom>
          <a:ln>
            <a:solidFill>
              <a:schemeClr val="accent1"/>
            </a:solidFill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2" name="Oval 4"/>
          <p:cNvSpPr>
            <a:spLocks noChangeArrowheads="1"/>
          </p:cNvSpPr>
          <p:nvPr/>
        </p:nvSpPr>
        <p:spPr bwMode="auto">
          <a:xfrm>
            <a:off x="10056814" y="1"/>
            <a:ext cx="611187" cy="549275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imes New Roman" pitchFamily="18" charset="0"/>
              </a:rPr>
              <a:t>6</a:t>
            </a:r>
          </a:p>
        </p:txBody>
      </p:sp>
      <p:cxnSp>
        <p:nvCxnSpPr>
          <p:cNvPr id="25" name="Прямая со стрелкой 24"/>
          <p:cNvCxnSpPr/>
          <p:nvPr/>
        </p:nvCxnSpPr>
        <p:spPr>
          <a:xfrm flipV="1">
            <a:off x="3071664" y="3933056"/>
            <a:ext cx="0" cy="1368152"/>
          </a:xfrm>
          <a:prstGeom prst="straightConnector1">
            <a:avLst/>
          </a:prstGeom>
          <a:ln>
            <a:solidFill>
              <a:schemeClr val="accent1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4272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Прямоугольник 1"/>
              <p:cNvSpPr/>
              <p:nvPr/>
            </p:nvSpPr>
            <p:spPr>
              <a:xfrm>
                <a:off x="3048000" y="513778"/>
                <a:ext cx="6192000" cy="6192000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ru-RU" sz="2400" b="1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Процесс ценообразования продовольствия </a:t>
                </a:r>
                <a:endParaRPr lang="ru-RU" sz="2400" b="1" dirty="0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ru-RU" dirty="0" err="1" smtClean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Цсп</a:t>
                </a:r>
                <a:r>
                  <a:rPr lang="ru-RU" dirty="0" smtClean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ru-RU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→Цсп+ ∆ </m:t>
                    </m:r>
                    <m:d>
                      <m:dPr>
                        <m:ctrlPr>
                          <a:rPr lang="ru-RU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ru-RU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ОТсх+Псх</m:t>
                        </m:r>
                      </m:e>
                    </m:d>
                    <m:r>
                      <a:rPr lang="ru-RU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=Цсх →Цсх+ ∆ </m:t>
                    </m:r>
                    <m:d>
                      <m:dPr>
                        <m:ctrlPr>
                          <a:rPr lang="ru-RU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ru-RU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ОТз+Пз</m:t>
                        </m:r>
                      </m:e>
                    </m:d>
                    <m:r>
                      <a:rPr lang="ru-RU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=Цз →Ц з+ ∆ </m:t>
                    </m:r>
                    <m:d>
                      <m:dPr>
                        <m:ctrlPr>
                          <a:rPr lang="ru-RU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ru-RU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ОТп+Пп</m:t>
                        </m:r>
                      </m:e>
                    </m:d>
                    <m:r>
                      <a:rPr lang="ru-RU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=Цп →Цп+ ∆ </m:t>
                    </m:r>
                    <m:d>
                      <m:dPr>
                        <m:ctrlPr>
                          <a:rPr lang="ru-RU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ru-RU" i="1">
                            <a:effectLst/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ОТт+Пт</m:t>
                        </m:r>
                      </m:e>
                    </m:d>
                    <m:r>
                      <a:rPr lang="ru-RU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=Цт</m:t>
                    </m:r>
                    <m:r>
                      <a:rPr lang="ru-RU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≅</m:t>
                    </m:r>
                    <m:r>
                      <a:rPr lang="ru-RU" i="1">
                        <a:effectLst/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Цпт</m:t>
                    </m:r>
                  </m:oMath>
                </a14:m>
                <a:endParaRPr lang="ru-RU" sz="1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ru-RU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где: </a:t>
                </a:r>
                <a:r>
                  <a:rPr lang="ru-RU" dirty="0" err="1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Цсп</a:t>
                </a:r>
                <a:r>
                  <a:rPr lang="ru-RU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ru-RU" dirty="0" err="1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Цсх</a:t>
                </a:r>
                <a:r>
                  <a:rPr lang="ru-RU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ru-RU" dirty="0" err="1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Цз</a:t>
                </a:r>
                <a:r>
                  <a:rPr lang="ru-RU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ru-RU" dirty="0" err="1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Цп</a:t>
                </a:r>
                <a:r>
                  <a:rPr lang="ru-RU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ru-RU" dirty="0" err="1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Цт</a:t>
                </a:r>
                <a:r>
                  <a:rPr lang="ru-RU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ru-RU" dirty="0" err="1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Цпт</a:t>
                </a:r>
                <a:r>
                  <a:rPr lang="ru-RU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– соответственно цены товаров средств производства, сельского хозяйства, заготовителей, переработчиков сельскохозяйственной продукции, торговли, продовольствия (продуктовых товаров);</a:t>
                </a:r>
                <a:endParaRPr lang="ru-RU" sz="1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ru-RU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      </a:t>
                </a:r>
                <a:r>
                  <a:rPr lang="ru-RU" dirty="0" err="1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ОТсх</a:t>
                </a:r>
                <a:r>
                  <a:rPr lang="ru-RU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ru-RU" dirty="0" err="1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ОТз</a:t>
                </a:r>
                <a:r>
                  <a:rPr lang="ru-RU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ru-RU" dirty="0" err="1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ОТп</a:t>
                </a:r>
                <a:r>
                  <a:rPr lang="ru-RU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ru-RU" dirty="0" err="1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ОТт</a:t>
                </a:r>
                <a:r>
                  <a:rPr lang="ru-RU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– соответственно затраты на оплату труда и иные материальные выплаты и вознаграждения работников сельского хозяйства, заготовителей, переработчиков сельскохозяйственной продукции, торговли;</a:t>
                </a:r>
                <a:endParaRPr lang="ru-RU" sz="1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algn="just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ru-RU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    </a:t>
                </a:r>
                <a:r>
                  <a:rPr lang="ru-RU" dirty="0" err="1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Псх</a:t>
                </a:r>
                <a:r>
                  <a:rPr lang="ru-RU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ru-RU" dirty="0" err="1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Пз</a:t>
                </a:r>
                <a:r>
                  <a:rPr lang="ru-RU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ru-RU" dirty="0" err="1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Пп</a:t>
                </a:r>
                <a:r>
                  <a:rPr lang="ru-RU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ru-RU" dirty="0" err="1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Пт</a:t>
                </a:r>
                <a:r>
                  <a:rPr lang="ru-RU" dirty="0">
                    <a:effectLst/>
                    <a:latin typeface="Calibri" panose="020F0502020204030204" pitchFamily="34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– соответственно прибыль в сельском хозяйстве, заготовке, переработке сельскохозяйственной продукции, торговле.</a:t>
                </a:r>
                <a:endParaRPr lang="ru-RU" sz="14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Прямоугольник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0" y="513778"/>
                <a:ext cx="6192000" cy="6192000"/>
              </a:xfrm>
              <a:prstGeom prst="rect">
                <a:avLst/>
              </a:prstGeom>
              <a:blipFill rotWithShape="0">
                <a:blip r:embed="rId2"/>
                <a:stretch>
                  <a:fillRect l="-1476" t="-689" r="-78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077355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Прямоугольник: скругленные углы 18"/>
          <p:cNvSpPr/>
          <p:nvPr/>
        </p:nvSpPr>
        <p:spPr>
          <a:xfrm>
            <a:off x="872490" y="1729740"/>
            <a:ext cx="1709420" cy="13652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30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Поставщики средств производства сельскому хозяйству</a:t>
            </a:r>
            <a:endParaRPr lang="ru-RU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2" name="Прямоугольник: скругленные углы 23"/>
          <p:cNvSpPr/>
          <p:nvPr/>
        </p:nvSpPr>
        <p:spPr>
          <a:xfrm>
            <a:off x="2778125" y="1741805"/>
            <a:ext cx="1983105" cy="13652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30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Сельскохозяйственные товаропроизводители</a:t>
            </a:r>
            <a:endParaRPr lang="ru-RU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3" name="Прямоугольник: скругленные углы 24"/>
          <p:cNvSpPr/>
          <p:nvPr/>
        </p:nvSpPr>
        <p:spPr>
          <a:xfrm>
            <a:off x="4927600" y="1753235"/>
            <a:ext cx="1781175" cy="13411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300">
                <a:solidFill>
                  <a:srgbClr val="FFFF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Заготовители сельскохозяйственной продукции</a:t>
            </a:r>
            <a:endParaRPr lang="ru-RU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4" name="Прямоугольник: скругленные углы 25"/>
          <p:cNvSpPr/>
          <p:nvPr/>
        </p:nvSpPr>
        <p:spPr>
          <a:xfrm>
            <a:off x="6910705" y="1753235"/>
            <a:ext cx="1757045" cy="135318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1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Переработчики сельскохозяйственной продукции</a:t>
            </a:r>
          </a:p>
        </p:txBody>
      </p:sp>
      <p:sp>
        <p:nvSpPr>
          <p:cNvPr id="65" name="Прямоугольник: скругленные углы 26"/>
          <p:cNvSpPr/>
          <p:nvPr/>
        </p:nvSpPr>
        <p:spPr>
          <a:xfrm>
            <a:off x="8846185" y="1753235"/>
            <a:ext cx="1709420" cy="13411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1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Торговые сети</a:t>
            </a:r>
          </a:p>
        </p:txBody>
      </p:sp>
      <p:sp>
        <p:nvSpPr>
          <p:cNvPr id="66" name="Прямоугольник: скругленные углы 27"/>
          <p:cNvSpPr/>
          <p:nvPr/>
        </p:nvSpPr>
        <p:spPr>
          <a:xfrm>
            <a:off x="872490" y="3594100"/>
            <a:ext cx="1709420" cy="5575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1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Монополия, олигополия</a:t>
            </a:r>
          </a:p>
        </p:txBody>
      </p:sp>
      <p:sp>
        <p:nvSpPr>
          <p:cNvPr id="67" name="Прямоугольник: скругленные углы 28"/>
          <p:cNvSpPr/>
          <p:nvPr/>
        </p:nvSpPr>
        <p:spPr>
          <a:xfrm>
            <a:off x="4856480" y="3594100"/>
            <a:ext cx="1708785" cy="557530"/>
          </a:xfrm>
          <a:prstGeom prst="roundRect">
            <a:avLst/>
          </a:prstGeom>
          <a:solidFill>
            <a:srgbClr val="4472C4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10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Несовершенная (промежуточная) конкуренциПромежуточная конкуренция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8" name="Прямоугольник: скругленные углы 29"/>
          <p:cNvSpPr/>
          <p:nvPr/>
        </p:nvSpPr>
        <p:spPr>
          <a:xfrm>
            <a:off x="2790190" y="3594100"/>
            <a:ext cx="1792605" cy="557530"/>
          </a:xfrm>
          <a:prstGeom prst="roundRect">
            <a:avLst/>
          </a:prstGeom>
          <a:solidFill>
            <a:srgbClr val="4472C4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10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Совершенная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9" name="Прямоугольник: скругленные углы 30"/>
          <p:cNvSpPr/>
          <p:nvPr/>
        </p:nvSpPr>
        <p:spPr>
          <a:xfrm>
            <a:off x="8787130" y="3594100"/>
            <a:ext cx="1768475" cy="557530"/>
          </a:xfrm>
          <a:prstGeom prst="roundRect">
            <a:avLst/>
          </a:prstGeom>
          <a:solidFill>
            <a:srgbClr val="4472C4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10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Олигополия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0" name="Прямоугольник: скругленные углы 31"/>
          <p:cNvSpPr/>
          <p:nvPr/>
        </p:nvSpPr>
        <p:spPr>
          <a:xfrm>
            <a:off x="6827520" y="3594100"/>
            <a:ext cx="1709420" cy="557530"/>
          </a:xfrm>
          <a:prstGeom prst="roundRect">
            <a:avLst/>
          </a:prstGeom>
          <a:solidFill>
            <a:srgbClr val="4472C4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10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Несовершенная (промежуточная) конкуренция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1" name="Прямоугольник: скругленные углы 32"/>
          <p:cNvSpPr/>
          <p:nvPr/>
        </p:nvSpPr>
        <p:spPr>
          <a:xfrm>
            <a:off x="872490" y="4773930"/>
            <a:ext cx="1781175" cy="17799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1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Ценовые ограничения на основе расчёта динамической себестоимости при помощи пошлин, квот и т.д. Госрегулирование цен</a:t>
            </a:r>
          </a:p>
        </p:txBody>
      </p:sp>
      <p:sp>
        <p:nvSpPr>
          <p:cNvPr id="72" name="Прямоугольник: скругленные углы 33"/>
          <p:cNvSpPr/>
          <p:nvPr/>
        </p:nvSpPr>
        <p:spPr>
          <a:xfrm>
            <a:off x="2825750" y="4738370"/>
            <a:ext cx="1756410" cy="1791970"/>
          </a:xfrm>
          <a:prstGeom prst="roundRect">
            <a:avLst/>
          </a:prstGeom>
          <a:solidFill>
            <a:srgbClr val="4472C4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10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Поддержка и развитие совершенной конкуренции, увеличение объёмов производства отечественного продовольствия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3" name="Прямоугольник: скругленные углы 34"/>
          <p:cNvSpPr/>
          <p:nvPr/>
        </p:nvSpPr>
        <p:spPr>
          <a:xfrm>
            <a:off x="8834755" y="4785360"/>
            <a:ext cx="1720850" cy="1731645"/>
          </a:xfrm>
          <a:prstGeom prst="roundRect">
            <a:avLst/>
          </a:prstGeom>
          <a:solidFill>
            <a:srgbClr val="4472C4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10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Ограничение наценок сетевой торговли, развитие сети реализации продукции аграриями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4" name="Прямоугольник: скругленные углы 35"/>
          <p:cNvSpPr/>
          <p:nvPr/>
        </p:nvSpPr>
        <p:spPr>
          <a:xfrm>
            <a:off x="6851650" y="4773930"/>
            <a:ext cx="1816100" cy="1709420"/>
          </a:xfrm>
          <a:prstGeom prst="roundRect">
            <a:avLst/>
          </a:prstGeom>
          <a:solidFill>
            <a:srgbClr val="4472C4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10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Развитие сети перерабатывающих предприятий, организация переработки продукции аграриями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5" name="Прямоугольник: скругленные углы 36"/>
          <p:cNvSpPr/>
          <p:nvPr/>
        </p:nvSpPr>
        <p:spPr>
          <a:xfrm>
            <a:off x="4761230" y="4714240"/>
            <a:ext cx="1911350" cy="1815465"/>
          </a:xfrm>
          <a:prstGeom prst="roundRect">
            <a:avLst/>
          </a:prstGeom>
          <a:solidFill>
            <a:srgbClr val="4472C4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10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Развитие сельскохозяйственной потребительской снабженческо-сбытовой кооперации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6" name="Rectangle 118"/>
          <p:cNvSpPr>
            <a:spLocks noChangeArrowheads="1"/>
          </p:cNvSpPr>
          <p:nvPr/>
        </p:nvSpPr>
        <p:spPr bwMode="auto">
          <a:xfrm>
            <a:off x="152400" y="73224"/>
            <a:ext cx="6677405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kumimoji="0" lang="ru-RU" altLang="ru-RU" sz="1600" b="1" i="0" u="none" strike="noStrike" cap="none" normalizeH="0" baseline="0" dirty="0" smtClean="0" bmk="">
                <a:ln>
                  <a:noFill/>
                </a:ln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сновные участники процесса формирования цен на продовольствие</a:t>
            </a:r>
            <a:endParaRPr kumimoji="0" lang="ru-RU" alt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     </a:t>
            </a:r>
          </a:p>
        </p:txBody>
      </p:sp>
      <p:sp>
        <p:nvSpPr>
          <p:cNvPr id="79" name="Rectangle 136"/>
          <p:cNvSpPr>
            <a:spLocks noChangeArrowheads="1"/>
          </p:cNvSpPr>
          <p:nvPr/>
        </p:nvSpPr>
        <p:spPr bwMode="auto">
          <a:xfrm>
            <a:off x="152400" y="224880"/>
            <a:ext cx="184731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0" name="Прямоугольник: скругленные углы 18"/>
          <p:cNvSpPr/>
          <p:nvPr/>
        </p:nvSpPr>
        <p:spPr>
          <a:xfrm>
            <a:off x="872490" y="1729740"/>
            <a:ext cx="1709420" cy="13652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30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Поставщики средств производства сельскому хозяйству</a:t>
            </a:r>
            <a:endParaRPr lang="ru-RU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1" name="Прямоугольник: скругленные углы 23"/>
          <p:cNvSpPr/>
          <p:nvPr/>
        </p:nvSpPr>
        <p:spPr>
          <a:xfrm>
            <a:off x="2778125" y="1741805"/>
            <a:ext cx="1983105" cy="136525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30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Сельскохозяйственные товаропроизводители</a:t>
            </a:r>
            <a:endParaRPr lang="ru-RU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2" name="Прямоугольник: скругленные углы 24"/>
          <p:cNvSpPr/>
          <p:nvPr/>
        </p:nvSpPr>
        <p:spPr>
          <a:xfrm>
            <a:off x="4927600" y="1753235"/>
            <a:ext cx="1781175" cy="13411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300">
                <a:solidFill>
                  <a:srgbClr val="FFFFFF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Заготовители сельскохозяйственной продукции</a:t>
            </a:r>
            <a:endParaRPr lang="ru-RU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3" name="Прямоугольник: скругленные углы 25"/>
          <p:cNvSpPr/>
          <p:nvPr/>
        </p:nvSpPr>
        <p:spPr>
          <a:xfrm>
            <a:off x="6910705" y="1753235"/>
            <a:ext cx="1757045" cy="135318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1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Переработчики сельскохозяйственной продукции</a:t>
            </a:r>
          </a:p>
        </p:txBody>
      </p:sp>
      <p:sp>
        <p:nvSpPr>
          <p:cNvPr id="84" name="Прямоугольник: скругленные углы 26"/>
          <p:cNvSpPr/>
          <p:nvPr/>
        </p:nvSpPr>
        <p:spPr>
          <a:xfrm>
            <a:off x="8846185" y="1753235"/>
            <a:ext cx="1709420" cy="13411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1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Торговые сети</a:t>
            </a:r>
          </a:p>
        </p:txBody>
      </p:sp>
      <p:sp>
        <p:nvSpPr>
          <p:cNvPr id="85" name="Прямоугольник: скругленные углы 27"/>
          <p:cNvSpPr/>
          <p:nvPr/>
        </p:nvSpPr>
        <p:spPr>
          <a:xfrm>
            <a:off x="872490" y="3594100"/>
            <a:ext cx="1709420" cy="5575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1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Монополия, олигополия</a:t>
            </a:r>
          </a:p>
        </p:txBody>
      </p:sp>
      <p:sp>
        <p:nvSpPr>
          <p:cNvPr id="86" name="Прямоугольник: скругленные углы 28"/>
          <p:cNvSpPr/>
          <p:nvPr/>
        </p:nvSpPr>
        <p:spPr>
          <a:xfrm>
            <a:off x="4856480" y="3594100"/>
            <a:ext cx="1708785" cy="557530"/>
          </a:xfrm>
          <a:prstGeom prst="roundRect">
            <a:avLst/>
          </a:prstGeom>
          <a:solidFill>
            <a:srgbClr val="4472C4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100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Несовершенная (промежуточная) </a:t>
            </a:r>
            <a:r>
              <a:rPr lang="ru-RU" sz="1100" dirty="0" smtClean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конкуренция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7" name="Прямоугольник: скругленные углы 29"/>
          <p:cNvSpPr/>
          <p:nvPr/>
        </p:nvSpPr>
        <p:spPr>
          <a:xfrm>
            <a:off x="2790190" y="3594100"/>
            <a:ext cx="1792605" cy="557530"/>
          </a:xfrm>
          <a:prstGeom prst="roundRect">
            <a:avLst/>
          </a:prstGeom>
          <a:solidFill>
            <a:srgbClr val="4472C4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10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Совершенная 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8" name="Прямоугольник: скругленные углы 30"/>
          <p:cNvSpPr/>
          <p:nvPr/>
        </p:nvSpPr>
        <p:spPr>
          <a:xfrm>
            <a:off x="8787130" y="3594100"/>
            <a:ext cx="1768475" cy="557530"/>
          </a:xfrm>
          <a:prstGeom prst="roundRect">
            <a:avLst/>
          </a:prstGeom>
          <a:solidFill>
            <a:srgbClr val="4472C4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10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Олигополия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9" name="Прямоугольник: скругленные углы 31"/>
          <p:cNvSpPr/>
          <p:nvPr/>
        </p:nvSpPr>
        <p:spPr>
          <a:xfrm>
            <a:off x="6827520" y="3594100"/>
            <a:ext cx="1709420" cy="557530"/>
          </a:xfrm>
          <a:prstGeom prst="roundRect">
            <a:avLst/>
          </a:prstGeom>
          <a:solidFill>
            <a:srgbClr val="4472C4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10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Несовершенная (промежуточная) конкуренция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0" name="Прямоугольник: скругленные углы 32"/>
          <p:cNvSpPr/>
          <p:nvPr/>
        </p:nvSpPr>
        <p:spPr>
          <a:xfrm>
            <a:off x="872490" y="4773930"/>
            <a:ext cx="1781175" cy="177990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1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Ценовые ограничения на основе расчёта динамической себестоимости при помощи пошлин, квот и т.д. Госрегулирование цен</a:t>
            </a:r>
          </a:p>
        </p:txBody>
      </p:sp>
      <p:sp>
        <p:nvSpPr>
          <p:cNvPr id="91" name="Прямоугольник: скругленные углы 33"/>
          <p:cNvSpPr/>
          <p:nvPr/>
        </p:nvSpPr>
        <p:spPr>
          <a:xfrm>
            <a:off x="2825750" y="4738370"/>
            <a:ext cx="1756410" cy="1791970"/>
          </a:xfrm>
          <a:prstGeom prst="roundRect">
            <a:avLst/>
          </a:prstGeom>
          <a:solidFill>
            <a:srgbClr val="4472C4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10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Поддержка и развитие совершенной конкуренции, увеличение объёмов производства отечественного продовольствия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2" name="Прямоугольник: скругленные углы 34"/>
          <p:cNvSpPr/>
          <p:nvPr/>
        </p:nvSpPr>
        <p:spPr>
          <a:xfrm>
            <a:off x="8834755" y="4785360"/>
            <a:ext cx="1720850" cy="1731645"/>
          </a:xfrm>
          <a:prstGeom prst="roundRect">
            <a:avLst/>
          </a:prstGeom>
          <a:solidFill>
            <a:srgbClr val="4472C4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10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Ограничение наценок сетевой торговли, развитие сети реализации продукции аграриями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3" name="Прямоугольник: скругленные углы 35"/>
          <p:cNvSpPr/>
          <p:nvPr/>
        </p:nvSpPr>
        <p:spPr>
          <a:xfrm>
            <a:off x="6851650" y="4773930"/>
            <a:ext cx="1816100" cy="1709420"/>
          </a:xfrm>
          <a:prstGeom prst="roundRect">
            <a:avLst/>
          </a:prstGeom>
          <a:solidFill>
            <a:srgbClr val="4472C4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10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Развитие сети перерабатывающих предприятий, организация переработки продукции аграриями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4" name="Прямоугольник: скругленные углы 36"/>
          <p:cNvSpPr/>
          <p:nvPr/>
        </p:nvSpPr>
        <p:spPr>
          <a:xfrm>
            <a:off x="4761230" y="4714240"/>
            <a:ext cx="1911350" cy="1815465"/>
          </a:xfrm>
          <a:prstGeom prst="roundRect">
            <a:avLst/>
          </a:prstGeom>
          <a:solidFill>
            <a:srgbClr val="4472C4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10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Развитие сельскохозяйственной потребительской снабженческо-сбытовой кооперации</a:t>
            </a:r>
            <a:endParaRPr lang="ru-RU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5" name="Rectangle 152"/>
          <p:cNvSpPr>
            <a:spLocks noChangeArrowheads="1"/>
          </p:cNvSpPr>
          <p:nvPr/>
        </p:nvSpPr>
        <p:spPr bwMode="auto">
          <a:xfrm>
            <a:off x="152400" y="-49885"/>
            <a:ext cx="184731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600" b="1" i="0" u="none" strike="noStrike" cap="none" normalizeH="0" baseline="0" dirty="0" smtClean="0">
              <a:ln>
                <a:noFill/>
              </a:ln>
              <a:solidFill>
                <a:srgbClr val="0000FF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sz="16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6" name="Rectangle 158"/>
          <p:cNvSpPr>
            <a:spLocks noChangeArrowheads="1"/>
          </p:cNvSpPr>
          <p:nvPr/>
        </p:nvSpPr>
        <p:spPr bwMode="auto">
          <a:xfrm>
            <a:off x="152400" y="224880"/>
            <a:ext cx="184731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7" name="Rectangle 164"/>
          <p:cNvSpPr>
            <a:spLocks noChangeArrowheads="1"/>
          </p:cNvSpPr>
          <p:nvPr/>
        </p:nvSpPr>
        <p:spPr bwMode="auto">
          <a:xfrm>
            <a:off x="152400" y="224880"/>
            <a:ext cx="184731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625975" algn="ctr"/>
                <a:tab pos="8515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625975" algn="ctr"/>
                <a:tab pos="8515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625975" algn="ctr"/>
                <a:tab pos="8515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625975" algn="ctr"/>
                <a:tab pos="8515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625975" algn="ctr"/>
                <a:tab pos="8515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625975" algn="ctr"/>
                <a:tab pos="8515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625975" algn="ctr"/>
                <a:tab pos="8515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625975" algn="ctr"/>
                <a:tab pos="8515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625975" algn="ctr"/>
                <a:tab pos="8515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625975" algn="ctr"/>
                <a:tab pos="8515350" algn="l"/>
              </a:tabLst>
            </a:pPr>
            <a:endParaRPr kumimoji="0" lang="ru-RU" alt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625975" algn="ctr"/>
                <a:tab pos="8515350" algn="l"/>
              </a:tabLst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8" name="Rectangle 170"/>
          <p:cNvSpPr>
            <a:spLocks noChangeArrowheads="1"/>
          </p:cNvSpPr>
          <p:nvPr/>
        </p:nvSpPr>
        <p:spPr bwMode="auto">
          <a:xfrm>
            <a:off x="221974" y="152400"/>
            <a:ext cx="235962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ru-RU" alt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07038215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487</TotalTime>
  <Words>338</Words>
  <Application>Microsoft Office PowerPoint</Application>
  <PresentationFormat>Широкоэкранный</PresentationFormat>
  <Paragraphs>81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2" baseType="lpstr">
      <vt:lpstr>Arial</vt:lpstr>
      <vt:lpstr>Calibri</vt:lpstr>
      <vt:lpstr>Cambria Math</vt:lpstr>
      <vt:lpstr>Century Gothic</vt:lpstr>
      <vt:lpstr>Times New Roman</vt:lpstr>
      <vt:lpstr>Wingdings 3</vt:lpstr>
      <vt:lpstr>Легкий дым</vt:lpstr>
      <vt:lpstr>Методические подходы к регулированию цен на продовольствие</vt:lpstr>
      <vt:lpstr>Экономические циклы производства</vt:lpstr>
      <vt:lpstr>Развитие производства на основе заимствованных (импортных) и собственных (российских) инноваций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Актуальные вопросы аграрной экономики</dc:title>
  <dc:creator>DNS</dc:creator>
  <cp:lastModifiedBy>DNS</cp:lastModifiedBy>
  <cp:revision>37</cp:revision>
  <dcterms:created xsi:type="dcterms:W3CDTF">2022-03-29T16:17:47Z</dcterms:created>
  <dcterms:modified xsi:type="dcterms:W3CDTF">2022-05-15T20:24:55Z</dcterms:modified>
</cp:coreProperties>
</file>