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268" r:id="rId2"/>
    <p:sldId id="357" r:id="rId3"/>
    <p:sldId id="262" r:id="rId4"/>
    <p:sldId id="381" r:id="rId5"/>
    <p:sldId id="393" r:id="rId6"/>
    <p:sldId id="367" r:id="rId7"/>
    <p:sldId id="348" r:id="rId8"/>
    <p:sldId id="377" r:id="rId9"/>
    <p:sldId id="383" r:id="rId10"/>
    <p:sldId id="419" r:id="rId11"/>
    <p:sldId id="418" r:id="rId12"/>
    <p:sldId id="397" r:id="rId13"/>
    <p:sldId id="400" r:id="rId14"/>
    <p:sldId id="396" r:id="rId15"/>
    <p:sldId id="402" r:id="rId16"/>
    <p:sldId id="405" r:id="rId17"/>
    <p:sldId id="338" r:id="rId18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71" autoAdjust="0"/>
    <p:restoredTop sz="93792" autoAdjust="0"/>
  </p:normalViewPr>
  <p:slideViewPr>
    <p:cSldViewPr>
      <p:cViewPr varScale="1">
        <p:scale>
          <a:sx n="115" d="100"/>
          <a:sy n="115" d="100"/>
        </p:scale>
        <p:origin x="163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89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418D62-538A-46CE-B151-E06E14997694}" type="doc">
      <dgm:prSet loTypeId="urn:microsoft.com/office/officeart/2005/8/layout/vList5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FBA6F3F-7A84-44F4-B438-F26DDAA37901}">
      <dgm:prSet/>
      <dgm:spPr/>
      <dgm:t>
        <a:bodyPr/>
        <a:lstStyle/>
        <a:p>
          <a:pPr algn="l" rtl="0"/>
          <a:r>
            <a:rPr lang="ru-RU" dirty="0" smtClean="0">
              <a:effectLst/>
            </a:rPr>
            <a:t>- численность постоянного населения;</a:t>
          </a:r>
          <a:endParaRPr lang="ru-RU" dirty="0">
            <a:effectLst/>
          </a:endParaRPr>
        </a:p>
      </dgm:t>
    </dgm:pt>
    <dgm:pt modelId="{50C4043A-AAA7-49FF-A463-481F4ED6DD84}" type="parTrans" cxnId="{4AB94E0F-4779-4DE7-8726-353C786DBB20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A40D4949-DAE2-4CF0-8487-893D6090B06A}" type="sibTrans" cxnId="{4AB94E0F-4779-4DE7-8726-353C786DBB20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39662D28-B930-4FE4-A8C1-85104002F7FF}">
      <dgm:prSet/>
      <dgm:spPr/>
      <dgm:t>
        <a:bodyPr/>
        <a:lstStyle/>
        <a:p>
          <a:pPr algn="l" rtl="0"/>
          <a:r>
            <a:rPr lang="ru-RU" smtClean="0">
              <a:effectLst/>
            </a:rPr>
            <a:t>- характер занятости жителей;</a:t>
          </a:r>
          <a:endParaRPr lang="ru-RU">
            <a:effectLst/>
          </a:endParaRPr>
        </a:p>
      </dgm:t>
    </dgm:pt>
    <dgm:pt modelId="{C4BF7FAC-4B45-44C8-87EB-B0A349C40533}" type="parTrans" cxnId="{2A310E5C-DF5D-4977-B366-6F2B7A89C99D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2CAB506F-9468-4EFF-B2F5-435E77E56AD5}" type="sibTrans" cxnId="{2A310E5C-DF5D-4977-B366-6F2B7A89C99D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4F8C10C4-ED37-4471-922D-05CC832680BC}">
      <dgm:prSet/>
      <dgm:spPr/>
      <dgm:t>
        <a:bodyPr/>
        <a:lstStyle/>
        <a:p>
          <a:pPr algn="l" rtl="0"/>
          <a:r>
            <a:rPr lang="ru-RU" smtClean="0">
              <a:effectLst/>
            </a:rPr>
            <a:t>- экономическое, административное значение на-селенного пункта, роль в социальной и культурной жизни;</a:t>
          </a:r>
          <a:endParaRPr lang="ru-RU" dirty="0">
            <a:effectLst/>
          </a:endParaRPr>
        </a:p>
      </dgm:t>
    </dgm:pt>
    <dgm:pt modelId="{5651E5FD-1890-443E-BE75-622F509CABC3}" type="parTrans" cxnId="{7728F2C9-38E5-4269-9DC8-14933967EA8F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84BFAF62-F43F-42B0-B57F-A8E44AB40F0E}" type="sibTrans" cxnId="{7728F2C9-38E5-4269-9DC8-14933967EA8F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311985A5-08ED-4EBA-929E-03772B3E167F}">
      <dgm:prSet/>
      <dgm:spPr/>
      <dgm:t>
        <a:bodyPr/>
        <a:lstStyle/>
        <a:p>
          <a:pPr algn="l" rtl="0"/>
          <a:r>
            <a:rPr lang="ru-RU" smtClean="0">
              <a:effectLst/>
            </a:rPr>
            <a:t>- особенности планировки и застройки; </a:t>
          </a:r>
          <a:endParaRPr lang="ru-RU" dirty="0">
            <a:effectLst/>
          </a:endParaRPr>
        </a:p>
      </dgm:t>
    </dgm:pt>
    <dgm:pt modelId="{5296CFF8-848D-4462-8B63-4C1B0A6FF64A}" type="parTrans" cxnId="{0DC9E43C-1044-48BE-B50F-1D7D79E63FB4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EE1E9C88-C0C9-4BBB-A356-353FAEC4B84C}" type="sibTrans" cxnId="{0DC9E43C-1044-48BE-B50F-1D7D79E63FB4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00FD6B2C-B22E-4154-B0A3-EA18C4E4CC4F}">
      <dgm:prSet/>
      <dgm:spPr/>
      <dgm:t>
        <a:bodyPr/>
        <a:lstStyle/>
        <a:p>
          <a:pPr rtl="0"/>
          <a:r>
            <a:rPr lang="ru-RU" smtClean="0">
              <a:effectLst/>
            </a:rPr>
            <a:t>- уровень благоустройства и социальной инфраструктуры;</a:t>
          </a:r>
          <a:endParaRPr lang="ru-RU" dirty="0">
            <a:effectLst/>
          </a:endParaRPr>
        </a:p>
      </dgm:t>
    </dgm:pt>
    <dgm:pt modelId="{32770DAF-B06A-4FB3-A007-FF20611FE0FD}" type="parTrans" cxnId="{46C0A50A-5F2E-440A-A71E-6C979D016C44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84840B6B-A2C2-4F79-9DAE-F6D481141748}" type="sibTrans" cxnId="{46C0A50A-5F2E-440A-A71E-6C979D016C44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0BA16980-7F34-4517-8D95-735FAF050F6D}">
      <dgm:prSet/>
      <dgm:spPr/>
      <dgm:t>
        <a:bodyPr/>
        <a:lstStyle/>
        <a:p>
          <a:pPr algn="l" rtl="0"/>
          <a:r>
            <a:rPr lang="ru-RU" smtClean="0">
              <a:effectLst/>
            </a:rPr>
            <a:t>- перспективы экономического и социального развития, роста численности населения</a:t>
          </a:r>
          <a:endParaRPr lang="ru-RU" dirty="0">
            <a:effectLst/>
          </a:endParaRPr>
        </a:p>
      </dgm:t>
    </dgm:pt>
    <dgm:pt modelId="{BC767CC3-12A9-4FD3-9435-E8F5A4216254}" type="parTrans" cxnId="{63C5A274-DC87-4AC7-B4DC-C9A20454F100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BA25D217-4F09-4E63-A212-F28FCF68476F}" type="sibTrans" cxnId="{63C5A274-DC87-4AC7-B4DC-C9A20454F100}">
      <dgm:prSet/>
      <dgm:spPr/>
      <dgm:t>
        <a:bodyPr/>
        <a:lstStyle/>
        <a:p>
          <a:endParaRPr lang="ru-RU">
            <a:solidFill>
              <a:schemeClr val="bg1"/>
            </a:solidFill>
            <a:effectLst/>
          </a:endParaRPr>
        </a:p>
      </dgm:t>
    </dgm:pt>
    <dgm:pt modelId="{BE71CE84-3C2F-4FF2-8B4D-35242CACBA38}" type="pres">
      <dgm:prSet presAssocID="{7E418D62-538A-46CE-B151-E06E1499769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02FB84-DD94-4BBA-B929-CFE061F144C5}" type="pres">
      <dgm:prSet presAssocID="{FFBA6F3F-7A84-44F4-B438-F26DDAA37901}" presName="linNode" presStyleCnt="0"/>
      <dgm:spPr/>
      <dgm:t>
        <a:bodyPr/>
        <a:lstStyle/>
        <a:p>
          <a:endParaRPr lang="ru-RU"/>
        </a:p>
      </dgm:t>
    </dgm:pt>
    <dgm:pt modelId="{5F329D51-CBEA-47DC-9033-B1C0D18BB668}" type="pres">
      <dgm:prSet presAssocID="{FFBA6F3F-7A84-44F4-B438-F26DDAA37901}" presName="parentText" presStyleLbl="node1" presStyleIdx="0" presStyleCnt="6" custScaleX="277778" custLinFactNeighborX="2249" custLinFactNeighborY="-13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AB3579-846E-4F88-9494-8F9771CC6550}" type="pres">
      <dgm:prSet presAssocID="{A40D4949-DAE2-4CF0-8487-893D6090B06A}" presName="sp" presStyleCnt="0"/>
      <dgm:spPr/>
      <dgm:t>
        <a:bodyPr/>
        <a:lstStyle/>
        <a:p>
          <a:endParaRPr lang="ru-RU"/>
        </a:p>
      </dgm:t>
    </dgm:pt>
    <dgm:pt modelId="{9810215F-A8ED-42C1-8E5C-2C0BF35A8871}" type="pres">
      <dgm:prSet presAssocID="{39662D28-B930-4FE4-A8C1-85104002F7FF}" presName="linNode" presStyleCnt="0"/>
      <dgm:spPr/>
      <dgm:t>
        <a:bodyPr/>
        <a:lstStyle/>
        <a:p>
          <a:endParaRPr lang="ru-RU"/>
        </a:p>
      </dgm:t>
    </dgm:pt>
    <dgm:pt modelId="{B43A2DB4-06AD-40B3-840B-C68F07184A94}" type="pres">
      <dgm:prSet presAssocID="{39662D28-B930-4FE4-A8C1-85104002F7FF}" presName="parentText" presStyleLbl="node1" presStyleIdx="1" presStyleCnt="6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8646B6-7E95-4C51-9C15-981436A19607}" type="pres">
      <dgm:prSet presAssocID="{2CAB506F-9468-4EFF-B2F5-435E77E56AD5}" presName="sp" presStyleCnt="0"/>
      <dgm:spPr/>
      <dgm:t>
        <a:bodyPr/>
        <a:lstStyle/>
        <a:p>
          <a:endParaRPr lang="ru-RU"/>
        </a:p>
      </dgm:t>
    </dgm:pt>
    <dgm:pt modelId="{0301BF5E-5583-4E3C-82C8-C0B53836A881}" type="pres">
      <dgm:prSet presAssocID="{4F8C10C4-ED37-4471-922D-05CC832680BC}" presName="linNode" presStyleCnt="0"/>
      <dgm:spPr/>
      <dgm:t>
        <a:bodyPr/>
        <a:lstStyle/>
        <a:p>
          <a:endParaRPr lang="ru-RU"/>
        </a:p>
      </dgm:t>
    </dgm:pt>
    <dgm:pt modelId="{286212D3-5A6A-4A60-813F-C0CADE2B5295}" type="pres">
      <dgm:prSet presAssocID="{4F8C10C4-ED37-4471-922D-05CC832680BC}" presName="parentText" presStyleLbl="node1" presStyleIdx="2" presStyleCnt="6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792B3B-B667-4D00-A0D1-A6727740FDD0}" type="pres">
      <dgm:prSet presAssocID="{84BFAF62-F43F-42B0-B57F-A8E44AB40F0E}" presName="sp" presStyleCnt="0"/>
      <dgm:spPr/>
      <dgm:t>
        <a:bodyPr/>
        <a:lstStyle/>
        <a:p>
          <a:endParaRPr lang="ru-RU"/>
        </a:p>
      </dgm:t>
    </dgm:pt>
    <dgm:pt modelId="{AADEC74F-1AF7-4204-9841-3AAF514EF431}" type="pres">
      <dgm:prSet presAssocID="{311985A5-08ED-4EBA-929E-03772B3E167F}" presName="linNode" presStyleCnt="0"/>
      <dgm:spPr/>
      <dgm:t>
        <a:bodyPr/>
        <a:lstStyle/>
        <a:p>
          <a:endParaRPr lang="ru-RU"/>
        </a:p>
      </dgm:t>
    </dgm:pt>
    <dgm:pt modelId="{86348113-604A-4E15-B650-5A4DB90FEFD6}" type="pres">
      <dgm:prSet presAssocID="{311985A5-08ED-4EBA-929E-03772B3E167F}" presName="parentText" presStyleLbl="node1" presStyleIdx="3" presStyleCnt="6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21E9CF-CFF6-495B-8901-B4020288F846}" type="pres">
      <dgm:prSet presAssocID="{EE1E9C88-C0C9-4BBB-A356-353FAEC4B84C}" presName="sp" presStyleCnt="0"/>
      <dgm:spPr/>
      <dgm:t>
        <a:bodyPr/>
        <a:lstStyle/>
        <a:p>
          <a:endParaRPr lang="ru-RU"/>
        </a:p>
      </dgm:t>
    </dgm:pt>
    <dgm:pt modelId="{F16DAF6E-AD06-4614-A894-5EB6E5EE923C}" type="pres">
      <dgm:prSet presAssocID="{00FD6B2C-B22E-4154-B0A3-EA18C4E4CC4F}" presName="linNode" presStyleCnt="0"/>
      <dgm:spPr/>
      <dgm:t>
        <a:bodyPr/>
        <a:lstStyle/>
        <a:p>
          <a:endParaRPr lang="ru-RU"/>
        </a:p>
      </dgm:t>
    </dgm:pt>
    <dgm:pt modelId="{E067FDE3-D963-4B2A-961F-A2178C3CF500}" type="pres">
      <dgm:prSet presAssocID="{00FD6B2C-B22E-4154-B0A3-EA18C4E4CC4F}" presName="parentText" presStyleLbl="node1" presStyleIdx="4" presStyleCnt="6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56ECC5-0181-4A58-A4DE-1D9D8DE033B8}" type="pres">
      <dgm:prSet presAssocID="{84840B6B-A2C2-4F79-9DAE-F6D481141748}" presName="sp" presStyleCnt="0"/>
      <dgm:spPr/>
      <dgm:t>
        <a:bodyPr/>
        <a:lstStyle/>
        <a:p>
          <a:endParaRPr lang="ru-RU"/>
        </a:p>
      </dgm:t>
    </dgm:pt>
    <dgm:pt modelId="{D946D061-60DC-46EA-8E41-DEE3825187A5}" type="pres">
      <dgm:prSet presAssocID="{0BA16980-7F34-4517-8D95-735FAF050F6D}" presName="linNode" presStyleCnt="0"/>
      <dgm:spPr/>
      <dgm:t>
        <a:bodyPr/>
        <a:lstStyle/>
        <a:p>
          <a:endParaRPr lang="ru-RU"/>
        </a:p>
      </dgm:t>
    </dgm:pt>
    <dgm:pt modelId="{A9721A25-3D64-47B1-A02A-D6DFC445D69C}" type="pres">
      <dgm:prSet presAssocID="{0BA16980-7F34-4517-8D95-735FAF050F6D}" presName="parentText" presStyleLbl="node1" presStyleIdx="5" presStyleCnt="6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728F2C9-38E5-4269-9DC8-14933967EA8F}" srcId="{7E418D62-538A-46CE-B151-E06E14997694}" destId="{4F8C10C4-ED37-4471-922D-05CC832680BC}" srcOrd="2" destOrd="0" parTransId="{5651E5FD-1890-443E-BE75-622F509CABC3}" sibTransId="{84BFAF62-F43F-42B0-B57F-A8E44AB40F0E}"/>
    <dgm:cxn modelId="{0DC9E43C-1044-48BE-B50F-1D7D79E63FB4}" srcId="{7E418D62-538A-46CE-B151-E06E14997694}" destId="{311985A5-08ED-4EBA-929E-03772B3E167F}" srcOrd="3" destOrd="0" parTransId="{5296CFF8-848D-4462-8B63-4C1B0A6FF64A}" sibTransId="{EE1E9C88-C0C9-4BBB-A356-353FAEC4B84C}"/>
    <dgm:cxn modelId="{63C5A274-DC87-4AC7-B4DC-C9A20454F100}" srcId="{7E418D62-538A-46CE-B151-E06E14997694}" destId="{0BA16980-7F34-4517-8D95-735FAF050F6D}" srcOrd="5" destOrd="0" parTransId="{BC767CC3-12A9-4FD3-9435-E8F5A4216254}" sibTransId="{BA25D217-4F09-4E63-A212-F28FCF68476F}"/>
    <dgm:cxn modelId="{4AB94E0F-4779-4DE7-8726-353C786DBB20}" srcId="{7E418D62-538A-46CE-B151-E06E14997694}" destId="{FFBA6F3F-7A84-44F4-B438-F26DDAA37901}" srcOrd="0" destOrd="0" parTransId="{50C4043A-AAA7-49FF-A463-481F4ED6DD84}" sibTransId="{A40D4949-DAE2-4CF0-8487-893D6090B06A}"/>
    <dgm:cxn modelId="{B21C1015-43D7-4BD6-A447-6881BB645EA1}" type="presOf" srcId="{7E418D62-538A-46CE-B151-E06E14997694}" destId="{BE71CE84-3C2F-4FF2-8B4D-35242CACBA38}" srcOrd="0" destOrd="0" presId="urn:microsoft.com/office/officeart/2005/8/layout/vList5"/>
    <dgm:cxn modelId="{2A310E5C-DF5D-4977-B366-6F2B7A89C99D}" srcId="{7E418D62-538A-46CE-B151-E06E14997694}" destId="{39662D28-B930-4FE4-A8C1-85104002F7FF}" srcOrd="1" destOrd="0" parTransId="{C4BF7FAC-4B45-44C8-87EB-B0A349C40533}" sibTransId="{2CAB506F-9468-4EFF-B2F5-435E77E56AD5}"/>
    <dgm:cxn modelId="{46C0A50A-5F2E-440A-A71E-6C979D016C44}" srcId="{7E418D62-538A-46CE-B151-E06E14997694}" destId="{00FD6B2C-B22E-4154-B0A3-EA18C4E4CC4F}" srcOrd="4" destOrd="0" parTransId="{32770DAF-B06A-4FB3-A007-FF20611FE0FD}" sibTransId="{84840B6B-A2C2-4F79-9DAE-F6D481141748}"/>
    <dgm:cxn modelId="{907BC451-7935-47AF-BF1D-E6F9ED0DEEBD}" type="presOf" srcId="{00FD6B2C-B22E-4154-B0A3-EA18C4E4CC4F}" destId="{E067FDE3-D963-4B2A-961F-A2178C3CF500}" srcOrd="0" destOrd="0" presId="urn:microsoft.com/office/officeart/2005/8/layout/vList5"/>
    <dgm:cxn modelId="{609B0A67-5583-49F8-AD19-1916A47CF116}" type="presOf" srcId="{4F8C10C4-ED37-4471-922D-05CC832680BC}" destId="{286212D3-5A6A-4A60-813F-C0CADE2B5295}" srcOrd="0" destOrd="0" presId="urn:microsoft.com/office/officeart/2005/8/layout/vList5"/>
    <dgm:cxn modelId="{2DCFBEC6-BABE-4FAF-9A1A-6A28A30A3345}" type="presOf" srcId="{FFBA6F3F-7A84-44F4-B438-F26DDAA37901}" destId="{5F329D51-CBEA-47DC-9033-B1C0D18BB668}" srcOrd="0" destOrd="0" presId="urn:microsoft.com/office/officeart/2005/8/layout/vList5"/>
    <dgm:cxn modelId="{E2B467F8-8205-46AE-AD27-C1795D03F48B}" type="presOf" srcId="{39662D28-B930-4FE4-A8C1-85104002F7FF}" destId="{B43A2DB4-06AD-40B3-840B-C68F07184A94}" srcOrd="0" destOrd="0" presId="urn:microsoft.com/office/officeart/2005/8/layout/vList5"/>
    <dgm:cxn modelId="{9B4562FB-4F44-48F1-9375-BCF45145F3DB}" type="presOf" srcId="{311985A5-08ED-4EBA-929E-03772B3E167F}" destId="{86348113-604A-4E15-B650-5A4DB90FEFD6}" srcOrd="0" destOrd="0" presId="urn:microsoft.com/office/officeart/2005/8/layout/vList5"/>
    <dgm:cxn modelId="{CFAA57F3-96A7-41A5-81AD-6A3BB9BA7BAD}" type="presOf" srcId="{0BA16980-7F34-4517-8D95-735FAF050F6D}" destId="{A9721A25-3D64-47B1-A02A-D6DFC445D69C}" srcOrd="0" destOrd="0" presId="urn:microsoft.com/office/officeart/2005/8/layout/vList5"/>
    <dgm:cxn modelId="{0F8CCFBC-8307-41FE-9A6E-E26CFADB34F3}" type="presParOf" srcId="{BE71CE84-3C2F-4FF2-8B4D-35242CACBA38}" destId="{5002FB84-DD94-4BBA-B929-CFE061F144C5}" srcOrd="0" destOrd="0" presId="urn:microsoft.com/office/officeart/2005/8/layout/vList5"/>
    <dgm:cxn modelId="{2C8737EE-C0A3-4358-A427-5B72139B56B0}" type="presParOf" srcId="{5002FB84-DD94-4BBA-B929-CFE061F144C5}" destId="{5F329D51-CBEA-47DC-9033-B1C0D18BB668}" srcOrd="0" destOrd="0" presId="urn:microsoft.com/office/officeart/2005/8/layout/vList5"/>
    <dgm:cxn modelId="{7391189E-E4AD-460E-8FCE-3540EEF7456B}" type="presParOf" srcId="{BE71CE84-3C2F-4FF2-8B4D-35242CACBA38}" destId="{5BAB3579-846E-4F88-9494-8F9771CC6550}" srcOrd="1" destOrd="0" presId="urn:microsoft.com/office/officeart/2005/8/layout/vList5"/>
    <dgm:cxn modelId="{D0F0A39F-2110-4A05-9F38-D6546C1DE0F3}" type="presParOf" srcId="{BE71CE84-3C2F-4FF2-8B4D-35242CACBA38}" destId="{9810215F-A8ED-42C1-8E5C-2C0BF35A8871}" srcOrd="2" destOrd="0" presId="urn:microsoft.com/office/officeart/2005/8/layout/vList5"/>
    <dgm:cxn modelId="{81DDD6B0-383B-4A16-81F3-FDFFF3312A94}" type="presParOf" srcId="{9810215F-A8ED-42C1-8E5C-2C0BF35A8871}" destId="{B43A2DB4-06AD-40B3-840B-C68F07184A94}" srcOrd="0" destOrd="0" presId="urn:microsoft.com/office/officeart/2005/8/layout/vList5"/>
    <dgm:cxn modelId="{54AD0C36-DD4B-4F03-9F23-8923DF2D2053}" type="presParOf" srcId="{BE71CE84-3C2F-4FF2-8B4D-35242CACBA38}" destId="{7F8646B6-7E95-4C51-9C15-981436A19607}" srcOrd="3" destOrd="0" presId="urn:microsoft.com/office/officeart/2005/8/layout/vList5"/>
    <dgm:cxn modelId="{96035C04-B646-4521-ACA8-8A626F12AD43}" type="presParOf" srcId="{BE71CE84-3C2F-4FF2-8B4D-35242CACBA38}" destId="{0301BF5E-5583-4E3C-82C8-C0B53836A881}" srcOrd="4" destOrd="0" presId="urn:microsoft.com/office/officeart/2005/8/layout/vList5"/>
    <dgm:cxn modelId="{48F5EE7D-47A2-4AA0-AEEA-B6C78ABCDB63}" type="presParOf" srcId="{0301BF5E-5583-4E3C-82C8-C0B53836A881}" destId="{286212D3-5A6A-4A60-813F-C0CADE2B5295}" srcOrd="0" destOrd="0" presId="urn:microsoft.com/office/officeart/2005/8/layout/vList5"/>
    <dgm:cxn modelId="{E9FC270B-4566-4809-8177-5D6084F7B376}" type="presParOf" srcId="{BE71CE84-3C2F-4FF2-8B4D-35242CACBA38}" destId="{DE792B3B-B667-4D00-A0D1-A6727740FDD0}" srcOrd="5" destOrd="0" presId="urn:microsoft.com/office/officeart/2005/8/layout/vList5"/>
    <dgm:cxn modelId="{D59AFE2A-3231-4BED-939A-FA2465DAE7D0}" type="presParOf" srcId="{BE71CE84-3C2F-4FF2-8B4D-35242CACBA38}" destId="{AADEC74F-1AF7-4204-9841-3AAF514EF431}" srcOrd="6" destOrd="0" presId="urn:microsoft.com/office/officeart/2005/8/layout/vList5"/>
    <dgm:cxn modelId="{9DBA0A54-B072-417A-AABE-81C598B17D06}" type="presParOf" srcId="{AADEC74F-1AF7-4204-9841-3AAF514EF431}" destId="{86348113-604A-4E15-B650-5A4DB90FEFD6}" srcOrd="0" destOrd="0" presId="urn:microsoft.com/office/officeart/2005/8/layout/vList5"/>
    <dgm:cxn modelId="{E9313A8D-A542-4D9D-BB3C-996FEE38A336}" type="presParOf" srcId="{BE71CE84-3C2F-4FF2-8B4D-35242CACBA38}" destId="{FC21E9CF-CFF6-495B-8901-B4020288F846}" srcOrd="7" destOrd="0" presId="urn:microsoft.com/office/officeart/2005/8/layout/vList5"/>
    <dgm:cxn modelId="{A790DBD0-7FAA-4068-8F4A-9F7B83D38F81}" type="presParOf" srcId="{BE71CE84-3C2F-4FF2-8B4D-35242CACBA38}" destId="{F16DAF6E-AD06-4614-A894-5EB6E5EE923C}" srcOrd="8" destOrd="0" presId="urn:microsoft.com/office/officeart/2005/8/layout/vList5"/>
    <dgm:cxn modelId="{F14FEF18-BE6F-426B-B4E3-B65F150CB789}" type="presParOf" srcId="{F16DAF6E-AD06-4614-A894-5EB6E5EE923C}" destId="{E067FDE3-D963-4B2A-961F-A2178C3CF500}" srcOrd="0" destOrd="0" presId="urn:microsoft.com/office/officeart/2005/8/layout/vList5"/>
    <dgm:cxn modelId="{6F221A2C-E9F3-46FD-B462-89EEBBEE6F90}" type="presParOf" srcId="{BE71CE84-3C2F-4FF2-8B4D-35242CACBA38}" destId="{E356ECC5-0181-4A58-A4DE-1D9D8DE033B8}" srcOrd="9" destOrd="0" presId="urn:microsoft.com/office/officeart/2005/8/layout/vList5"/>
    <dgm:cxn modelId="{A68A89C0-EA3A-4D05-93FA-20387045DA2A}" type="presParOf" srcId="{BE71CE84-3C2F-4FF2-8B4D-35242CACBA38}" destId="{D946D061-60DC-46EA-8E41-DEE3825187A5}" srcOrd="10" destOrd="0" presId="urn:microsoft.com/office/officeart/2005/8/layout/vList5"/>
    <dgm:cxn modelId="{369CF5B4-6C85-4BAE-9D90-1ADC4BB2AD69}" type="presParOf" srcId="{D946D061-60DC-46EA-8E41-DEE3825187A5}" destId="{A9721A25-3D64-47B1-A02A-D6DFC445D69C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760E8C1-34F3-4548-8260-6EF671B4E0CA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78E8C9D-0E07-46A9-96F5-EB8AC23E2F26}">
      <dgm:prSet phldrT="[Текст]" custT="1"/>
      <dgm:spPr>
        <a:solidFill>
          <a:schemeClr val="tx1">
            <a:lumMod val="95000"/>
          </a:schemeClr>
        </a:solidFill>
        <a:ln cmpd="sng"/>
      </dgm:spPr>
      <dgm:t>
        <a:bodyPr/>
        <a:lstStyle/>
        <a:p>
          <a:r>
            <a:rPr lang="ru-RU" sz="1800" dirty="0">
              <a:solidFill>
                <a:schemeClr val="bg1"/>
              </a:solidFill>
            </a:rPr>
            <a:t>Городские</a:t>
          </a:r>
        </a:p>
      </dgm:t>
    </dgm:pt>
    <dgm:pt modelId="{7D89EC74-CF21-49E1-A2CE-64DBD2F2AB4A}" type="parTrans" cxnId="{E9F71FBF-93C8-42F7-AEBF-1A0B4AE5B75D}">
      <dgm:prSet/>
      <dgm:spPr/>
      <dgm:t>
        <a:bodyPr/>
        <a:lstStyle/>
        <a:p>
          <a:endParaRPr lang="ru-RU"/>
        </a:p>
      </dgm:t>
    </dgm:pt>
    <dgm:pt modelId="{B38465A0-1BFD-4CEE-8C10-42C0E2EE6E29}" type="sibTrans" cxnId="{E9F71FBF-93C8-42F7-AEBF-1A0B4AE5B75D}">
      <dgm:prSet/>
      <dgm:spPr/>
      <dgm:t>
        <a:bodyPr/>
        <a:lstStyle/>
        <a:p>
          <a:endParaRPr lang="ru-RU"/>
        </a:p>
      </dgm:t>
    </dgm:pt>
    <dgm:pt modelId="{FD2E6650-CAB8-41DC-AFA6-C4390780CBA1}">
      <dgm:prSet phldrT="[Текст]" custT="1"/>
      <dgm:spPr/>
      <dgm:t>
        <a:bodyPr/>
        <a:lstStyle/>
        <a:p>
          <a:r>
            <a:rPr lang="ru-RU" sz="1800" dirty="0">
              <a:solidFill>
                <a:schemeClr val="bg1"/>
              </a:solidFill>
            </a:rPr>
            <a:t>Города</a:t>
          </a:r>
          <a:endParaRPr lang="ru-RU" sz="1800" dirty="0"/>
        </a:p>
      </dgm:t>
    </dgm:pt>
    <dgm:pt modelId="{58D5CB9B-2328-4BBA-A5C5-118F1C3B4E82}" type="parTrans" cxnId="{3915E758-7655-45FD-8304-320E0EE93FA0}">
      <dgm:prSet/>
      <dgm:spPr/>
      <dgm:t>
        <a:bodyPr/>
        <a:lstStyle/>
        <a:p>
          <a:endParaRPr lang="ru-RU"/>
        </a:p>
      </dgm:t>
    </dgm:pt>
    <dgm:pt modelId="{BAB9E603-24F2-42A4-B7EE-0144AB024B9A}" type="sibTrans" cxnId="{3915E758-7655-45FD-8304-320E0EE93FA0}">
      <dgm:prSet/>
      <dgm:spPr/>
      <dgm:t>
        <a:bodyPr/>
        <a:lstStyle/>
        <a:p>
          <a:endParaRPr lang="ru-RU"/>
        </a:p>
      </dgm:t>
    </dgm:pt>
    <dgm:pt modelId="{CC0E16CE-CADE-453F-B982-BCED4576FD01}">
      <dgm:prSet phldrT="[Текст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>
              <a:solidFill>
                <a:schemeClr val="bg1"/>
              </a:solidFill>
            </a:rPr>
            <a:t>Поселки городского типа (</a:t>
          </a:r>
          <a:r>
            <a:rPr lang="ru-RU" sz="1800" dirty="0" err="1">
              <a:solidFill>
                <a:schemeClr val="bg1"/>
              </a:solidFill>
            </a:rPr>
            <a:t>п.г.т</a:t>
          </a:r>
          <a:r>
            <a:rPr lang="ru-RU" sz="1800" dirty="0">
              <a:solidFill>
                <a:schemeClr val="bg1"/>
              </a:solidFill>
            </a:rPr>
            <a:t>.) – курортные, дачные, рабочие</a:t>
          </a:r>
          <a:endParaRPr lang="ru-RU" dirty="0"/>
        </a:p>
      </dgm:t>
    </dgm:pt>
    <dgm:pt modelId="{D405FD08-826D-4E3C-9C93-12775AC26857}" type="parTrans" cxnId="{0D155239-84A7-4ABC-BA93-D6E651F91ADA}">
      <dgm:prSet/>
      <dgm:spPr/>
      <dgm:t>
        <a:bodyPr/>
        <a:lstStyle/>
        <a:p>
          <a:endParaRPr lang="ru-RU"/>
        </a:p>
      </dgm:t>
    </dgm:pt>
    <dgm:pt modelId="{7E18F996-4BAD-4CAE-9E92-B8DFB6646202}" type="sibTrans" cxnId="{0D155239-84A7-4ABC-BA93-D6E651F91ADA}">
      <dgm:prSet/>
      <dgm:spPr/>
      <dgm:t>
        <a:bodyPr/>
        <a:lstStyle/>
        <a:p>
          <a:endParaRPr lang="ru-RU"/>
        </a:p>
      </dgm:t>
    </dgm:pt>
    <dgm:pt modelId="{C9B798B5-152E-4F2F-B232-AE41701CCD70}" type="pres">
      <dgm:prSet presAssocID="{7760E8C1-34F3-4548-8260-6EF671B4E0C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968DC88-1352-4947-BFBE-13C258FAB8F6}" type="pres">
      <dgm:prSet presAssocID="{B78E8C9D-0E07-46A9-96F5-EB8AC23E2F26}" presName="root" presStyleCnt="0"/>
      <dgm:spPr/>
    </dgm:pt>
    <dgm:pt modelId="{F875806D-1FCF-4B2C-BB8D-54ED5E372A13}" type="pres">
      <dgm:prSet presAssocID="{B78E8C9D-0E07-46A9-96F5-EB8AC23E2F26}" presName="rootComposite" presStyleCnt="0"/>
      <dgm:spPr/>
    </dgm:pt>
    <dgm:pt modelId="{8BB9A37E-CADF-4591-9804-69E52C429ABF}" type="pres">
      <dgm:prSet presAssocID="{B78E8C9D-0E07-46A9-96F5-EB8AC23E2F26}" presName="rootText" presStyleLbl="node1" presStyleIdx="0" presStyleCnt="1" custScaleX="157514" custScaleY="94567" custLinFactY="-81735" custLinFactNeighborX="12497" custLinFactNeighborY="-100000"/>
      <dgm:spPr/>
      <dgm:t>
        <a:bodyPr/>
        <a:lstStyle/>
        <a:p>
          <a:endParaRPr lang="ru-RU"/>
        </a:p>
      </dgm:t>
    </dgm:pt>
    <dgm:pt modelId="{14EAD18A-6342-4583-84A6-656C1C8D9D31}" type="pres">
      <dgm:prSet presAssocID="{B78E8C9D-0E07-46A9-96F5-EB8AC23E2F26}" presName="rootConnector" presStyleLbl="node1" presStyleIdx="0" presStyleCnt="1"/>
      <dgm:spPr/>
      <dgm:t>
        <a:bodyPr/>
        <a:lstStyle/>
        <a:p>
          <a:endParaRPr lang="ru-RU"/>
        </a:p>
      </dgm:t>
    </dgm:pt>
    <dgm:pt modelId="{739A8671-B41A-4979-9743-E619A8AFE9AB}" type="pres">
      <dgm:prSet presAssocID="{B78E8C9D-0E07-46A9-96F5-EB8AC23E2F26}" presName="childShape" presStyleCnt="0"/>
      <dgm:spPr/>
    </dgm:pt>
    <dgm:pt modelId="{406AEDF9-CCAF-42BA-83E4-BF3910B4F4CE}" type="pres">
      <dgm:prSet presAssocID="{58D5CB9B-2328-4BBA-A5C5-118F1C3B4E82}" presName="Name13" presStyleLbl="parChTrans1D2" presStyleIdx="0" presStyleCnt="2"/>
      <dgm:spPr/>
      <dgm:t>
        <a:bodyPr/>
        <a:lstStyle/>
        <a:p>
          <a:endParaRPr lang="ru-RU"/>
        </a:p>
      </dgm:t>
    </dgm:pt>
    <dgm:pt modelId="{0278E13C-C8FA-4A95-8F00-769353010B1B}" type="pres">
      <dgm:prSet presAssocID="{FD2E6650-CAB8-41DC-AFA6-C4390780CBA1}" presName="childText" presStyleLbl="bgAcc1" presStyleIdx="0" presStyleCnt="2" custScaleX="177719" custScaleY="48473" custLinFactY="-38677" custLinFactNeighborX="-302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C4C117-F428-412B-8A74-5DA587AFDE37}" type="pres">
      <dgm:prSet presAssocID="{D405FD08-826D-4E3C-9C93-12775AC26857}" presName="Name13" presStyleLbl="parChTrans1D2" presStyleIdx="1" presStyleCnt="2"/>
      <dgm:spPr/>
      <dgm:t>
        <a:bodyPr/>
        <a:lstStyle/>
        <a:p>
          <a:endParaRPr lang="ru-RU"/>
        </a:p>
      </dgm:t>
    </dgm:pt>
    <dgm:pt modelId="{E3271780-1991-4891-8843-C40832CB4CA5}" type="pres">
      <dgm:prSet presAssocID="{CC0E16CE-CADE-453F-B982-BCED4576FD01}" presName="childText" presStyleLbl="bgAcc1" presStyleIdx="1" presStyleCnt="2" custScaleX="180520" custScaleY="331337" custLinFactY="-5986" custLinFactNeighborX="-302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FE7120C-8F35-4632-AAE9-7A45F594C56A}" type="presOf" srcId="{7760E8C1-34F3-4548-8260-6EF671B4E0CA}" destId="{C9B798B5-152E-4F2F-B232-AE41701CCD70}" srcOrd="0" destOrd="0" presId="urn:microsoft.com/office/officeart/2005/8/layout/hierarchy3"/>
    <dgm:cxn modelId="{3D4100ED-129F-45A4-979C-CE41AAE44244}" type="presOf" srcId="{58D5CB9B-2328-4BBA-A5C5-118F1C3B4E82}" destId="{406AEDF9-CCAF-42BA-83E4-BF3910B4F4CE}" srcOrd="0" destOrd="0" presId="urn:microsoft.com/office/officeart/2005/8/layout/hierarchy3"/>
    <dgm:cxn modelId="{5B2F5BE0-9F27-43D5-973C-D87F736E90D2}" type="presOf" srcId="{D405FD08-826D-4E3C-9C93-12775AC26857}" destId="{F3C4C117-F428-412B-8A74-5DA587AFDE37}" srcOrd="0" destOrd="0" presId="urn:microsoft.com/office/officeart/2005/8/layout/hierarchy3"/>
    <dgm:cxn modelId="{A66144D0-2EC1-4E0B-9AD0-6EDE0EE71CB0}" type="presOf" srcId="{B78E8C9D-0E07-46A9-96F5-EB8AC23E2F26}" destId="{8BB9A37E-CADF-4591-9804-69E52C429ABF}" srcOrd="0" destOrd="0" presId="urn:microsoft.com/office/officeart/2005/8/layout/hierarchy3"/>
    <dgm:cxn modelId="{90934067-2CCA-4065-BF0E-FEE155070ECE}" type="presOf" srcId="{B78E8C9D-0E07-46A9-96F5-EB8AC23E2F26}" destId="{14EAD18A-6342-4583-84A6-656C1C8D9D31}" srcOrd="1" destOrd="0" presId="urn:microsoft.com/office/officeart/2005/8/layout/hierarchy3"/>
    <dgm:cxn modelId="{3190EC7D-8938-4615-A470-DEE38270A6C5}" type="presOf" srcId="{CC0E16CE-CADE-453F-B982-BCED4576FD01}" destId="{E3271780-1991-4891-8843-C40832CB4CA5}" srcOrd="0" destOrd="0" presId="urn:microsoft.com/office/officeart/2005/8/layout/hierarchy3"/>
    <dgm:cxn modelId="{A3A1DDBD-0C94-432A-98F2-B5121A3F40AE}" type="presOf" srcId="{FD2E6650-CAB8-41DC-AFA6-C4390780CBA1}" destId="{0278E13C-C8FA-4A95-8F00-769353010B1B}" srcOrd="0" destOrd="0" presId="urn:microsoft.com/office/officeart/2005/8/layout/hierarchy3"/>
    <dgm:cxn modelId="{3915E758-7655-45FD-8304-320E0EE93FA0}" srcId="{B78E8C9D-0E07-46A9-96F5-EB8AC23E2F26}" destId="{FD2E6650-CAB8-41DC-AFA6-C4390780CBA1}" srcOrd="0" destOrd="0" parTransId="{58D5CB9B-2328-4BBA-A5C5-118F1C3B4E82}" sibTransId="{BAB9E603-24F2-42A4-B7EE-0144AB024B9A}"/>
    <dgm:cxn modelId="{E9F71FBF-93C8-42F7-AEBF-1A0B4AE5B75D}" srcId="{7760E8C1-34F3-4548-8260-6EF671B4E0CA}" destId="{B78E8C9D-0E07-46A9-96F5-EB8AC23E2F26}" srcOrd="0" destOrd="0" parTransId="{7D89EC74-CF21-49E1-A2CE-64DBD2F2AB4A}" sibTransId="{B38465A0-1BFD-4CEE-8C10-42C0E2EE6E29}"/>
    <dgm:cxn modelId="{0D155239-84A7-4ABC-BA93-D6E651F91ADA}" srcId="{B78E8C9D-0E07-46A9-96F5-EB8AC23E2F26}" destId="{CC0E16CE-CADE-453F-B982-BCED4576FD01}" srcOrd="1" destOrd="0" parTransId="{D405FD08-826D-4E3C-9C93-12775AC26857}" sibTransId="{7E18F996-4BAD-4CAE-9E92-B8DFB6646202}"/>
    <dgm:cxn modelId="{98AC2142-5C42-4C16-B854-D201FA38F157}" type="presParOf" srcId="{C9B798B5-152E-4F2F-B232-AE41701CCD70}" destId="{A968DC88-1352-4947-BFBE-13C258FAB8F6}" srcOrd="0" destOrd="0" presId="urn:microsoft.com/office/officeart/2005/8/layout/hierarchy3"/>
    <dgm:cxn modelId="{4DFCEE2E-8B1B-4E6B-94E2-7D6E4054F8D4}" type="presParOf" srcId="{A968DC88-1352-4947-BFBE-13C258FAB8F6}" destId="{F875806D-1FCF-4B2C-BB8D-54ED5E372A13}" srcOrd="0" destOrd="0" presId="urn:microsoft.com/office/officeart/2005/8/layout/hierarchy3"/>
    <dgm:cxn modelId="{D9C61A1A-2CCA-4EA7-86E4-3DC98DF05E46}" type="presParOf" srcId="{F875806D-1FCF-4B2C-BB8D-54ED5E372A13}" destId="{8BB9A37E-CADF-4591-9804-69E52C429ABF}" srcOrd="0" destOrd="0" presId="urn:microsoft.com/office/officeart/2005/8/layout/hierarchy3"/>
    <dgm:cxn modelId="{7AEECD0B-E151-4936-804A-12B4F440BA66}" type="presParOf" srcId="{F875806D-1FCF-4B2C-BB8D-54ED5E372A13}" destId="{14EAD18A-6342-4583-84A6-656C1C8D9D31}" srcOrd="1" destOrd="0" presId="urn:microsoft.com/office/officeart/2005/8/layout/hierarchy3"/>
    <dgm:cxn modelId="{8C4F64F3-7B96-4B1F-AF62-4EC9085BD150}" type="presParOf" srcId="{A968DC88-1352-4947-BFBE-13C258FAB8F6}" destId="{739A8671-B41A-4979-9743-E619A8AFE9AB}" srcOrd="1" destOrd="0" presId="urn:microsoft.com/office/officeart/2005/8/layout/hierarchy3"/>
    <dgm:cxn modelId="{E2A02AAB-D187-4B1D-937E-25E3453DB80A}" type="presParOf" srcId="{739A8671-B41A-4979-9743-E619A8AFE9AB}" destId="{406AEDF9-CCAF-42BA-83E4-BF3910B4F4CE}" srcOrd="0" destOrd="0" presId="urn:microsoft.com/office/officeart/2005/8/layout/hierarchy3"/>
    <dgm:cxn modelId="{9E64D2C9-AC5E-4CB7-A6F6-D3268995FAD8}" type="presParOf" srcId="{739A8671-B41A-4979-9743-E619A8AFE9AB}" destId="{0278E13C-C8FA-4A95-8F00-769353010B1B}" srcOrd="1" destOrd="0" presId="urn:microsoft.com/office/officeart/2005/8/layout/hierarchy3"/>
    <dgm:cxn modelId="{29E2334A-DD6B-4B85-B9CC-5FC464BDCC3C}" type="presParOf" srcId="{739A8671-B41A-4979-9743-E619A8AFE9AB}" destId="{F3C4C117-F428-412B-8A74-5DA587AFDE37}" srcOrd="2" destOrd="0" presId="urn:microsoft.com/office/officeart/2005/8/layout/hierarchy3"/>
    <dgm:cxn modelId="{7D939459-01AF-4187-A8B6-59C1127F6B14}" type="presParOf" srcId="{739A8671-B41A-4979-9743-E619A8AFE9AB}" destId="{E3271780-1991-4891-8843-C40832CB4CA5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760E8C1-34F3-4548-8260-6EF671B4E0CA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78E8C9D-0E07-46A9-96F5-EB8AC23E2F26}">
      <dgm:prSet phldrT="[Текст]"/>
      <dgm:spPr/>
      <dgm:t>
        <a:bodyPr/>
        <a:lstStyle/>
        <a:p>
          <a:r>
            <a:rPr lang="ru-RU" dirty="0"/>
            <a:t>Городское</a:t>
          </a:r>
        </a:p>
      </dgm:t>
    </dgm:pt>
    <dgm:pt modelId="{7D89EC74-CF21-49E1-A2CE-64DBD2F2AB4A}" type="parTrans" cxnId="{E9F71FBF-93C8-42F7-AEBF-1A0B4AE5B75D}">
      <dgm:prSet/>
      <dgm:spPr/>
      <dgm:t>
        <a:bodyPr/>
        <a:lstStyle/>
        <a:p>
          <a:endParaRPr lang="ru-RU"/>
        </a:p>
      </dgm:t>
    </dgm:pt>
    <dgm:pt modelId="{B38465A0-1BFD-4CEE-8C10-42C0E2EE6E29}" type="sibTrans" cxnId="{E9F71FBF-93C8-42F7-AEBF-1A0B4AE5B75D}">
      <dgm:prSet/>
      <dgm:spPr/>
      <dgm:t>
        <a:bodyPr/>
        <a:lstStyle/>
        <a:p>
          <a:endParaRPr lang="ru-RU"/>
        </a:p>
      </dgm:t>
    </dgm:pt>
    <dgm:pt modelId="{FD2E6650-CAB8-41DC-AFA6-C4390780CBA1}">
      <dgm:prSet phldrT="[Текст]" custT="1"/>
      <dgm:spPr/>
      <dgm:t>
        <a:bodyPr/>
        <a:lstStyle/>
        <a:p>
          <a:r>
            <a:rPr lang="ru-RU" sz="1800" dirty="0">
              <a:solidFill>
                <a:schemeClr val="accent4">
                  <a:lumMod val="10000"/>
                </a:schemeClr>
              </a:solidFill>
            </a:rPr>
            <a:t>Города (</a:t>
          </a:r>
          <a:r>
            <a:rPr lang="ru-RU" sz="1800" dirty="0" err="1">
              <a:solidFill>
                <a:schemeClr val="accent4">
                  <a:lumMod val="10000"/>
                </a:schemeClr>
              </a:solidFill>
            </a:rPr>
            <a:t>cities</a:t>
          </a:r>
          <a:r>
            <a:rPr lang="ru-RU" sz="1800" dirty="0">
              <a:solidFill>
                <a:schemeClr val="accent4">
                  <a:lumMod val="10000"/>
                </a:schemeClr>
              </a:solidFill>
            </a:rPr>
            <a:t>) (густонаселенные районы) </a:t>
          </a:r>
        </a:p>
      </dgm:t>
    </dgm:pt>
    <dgm:pt modelId="{58D5CB9B-2328-4BBA-A5C5-118F1C3B4E82}" type="parTrans" cxnId="{3915E758-7655-45FD-8304-320E0EE93FA0}">
      <dgm:prSet/>
      <dgm:spPr/>
      <dgm:t>
        <a:bodyPr/>
        <a:lstStyle/>
        <a:p>
          <a:endParaRPr lang="ru-RU"/>
        </a:p>
      </dgm:t>
    </dgm:pt>
    <dgm:pt modelId="{BAB9E603-24F2-42A4-B7EE-0144AB024B9A}" type="sibTrans" cxnId="{3915E758-7655-45FD-8304-320E0EE93FA0}">
      <dgm:prSet/>
      <dgm:spPr/>
      <dgm:t>
        <a:bodyPr/>
        <a:lstStyle/>
        <a:p>
          <a:endParaRPr lang="ru-RU"/>
        </a:p>
      </dgm:t>
    </dgm:pt>
    <dgm:pt modelId="{CC0E16CE-CADE-453F-B982-BCED4576FD01}">
      <dgm:prSet phldrT="[Текст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>
              <a:solidFill>
                <a:schemeClr val="accent4">
                  <a:lumMod val="10000"/>
                </a:schemeClr>
              </a:solidFill>
            </a:rPr>
            <a:t>Поселки (</a:t>
          </a:r>
          <a:r>
            <a:rPr lang="ru-RU" sz="1800" dirty="0" err="1">
              <a:solidFill>
                <a:schemeClr val="accent4">
                  <a:lumMod val="10000"/>
                </a:schemeClr>
              </a:solidFill>
            </a:rPr>
            <a:t>towns</a:t>
          </a:r>
          <a:r>
            <a:rPr lang="ru-RU" sz="1800" dirty="0" smtClean="0">
              <a:solidFill>
                <a:schemeClr val="accent4">
                  <a:lumMod val="10000"/>
                </a:schemeClr>
              </a:solidFill>
            </a:rPr>
            <a:t>)</a:t>
          </a:r>
          <a:r>
            <a:rPr lang="en-US" sz="1800" dirty="0" smtClean="0">
              <a:solidFill>
                <a:schemeClr val="accent4">
                  <a:lumMod val="10000"/>
                </a:schemeClr>
              </a:solidFill>
            </a:rPr>
            <a:t> </a:t>
          </a:r>
          <a:r>
            <a:rPr lang="ru-RU" sz="1800" dirty="0" smtClean="0">
              <a:solidFill>
                <a:schemeClr val="accent4">
                  <a:lumMod val="10000"/>
                </a:schemeClr>
              </a:solidFill>
            </a:rPr>
            <a:t>(районы </a:t>
          </a:r>
          <a:r>
            <a:rPr lang="ru-RU" sz="1800" dirty="0">
              <a:solidFill>
                <a:schemeClr val="accent4">
                  <a:lumMod val="10000"/>
                </a:schemeClr>
              </a:solidFill>
            </a:rPr>
            <a:t>средней плотности </a:t>
          </a:r>
          <a:r>
            <a:rPr lang="ru-RU" sz="1800" dirty="0" smtClean="0">
              <a:solidFill>
                <a:schemeClr val="accent4">
                  <a:lumMod val="10000"/>
                </a:schemeClr>
              </a:solidFill>
            </a:rPr>
            <a:t>населения)</a:t>
          </a:r>
          <a:endParaRPr lang="ru-RU" sz="1800" dirty="0">
            <a:solidFill>
              <a:schemeClr val="accent4">
                <a:lumMod val="10000"/>
              </a:schemeClr>
            </a:solidFill>
          </a:endParaRPr>
        </a:p>
        <a:p>
          <a:pPr defTabSz="533400">
            <a:spcBef>
              <a:spcPct val="0"/>
            </a:spcBef>
            <a:spcAft>
              <a:spcPct val="35000"/>
            </a:spcAft>
          </a:pPr>
          <a:endParaRPr lang="ru-RU" dirty="0">
            <a:solidFill>
              <a:schemeClr val="accent4">
                <a:lumMod val="10000"/>
              </a:schemeClr>
            </a:solidFill>
          </a:endParaRPr>
        </a:p>
      </dgm:t>
    </dgm:pt>
    <dgm:pt modelId="{D405FD08-826D-4E3C-9C93-12775AC26857}" type="parTrans" cxnId="{0D155239-84A7-4ABC-BA93-D6E651F91ADA}">
      <dgm:prSet/>
      <dgm:spPr/>
      <dgm:t>
        <a:bodyPr/>
        <a:lstStyle/>
        <a:p>
          <a:endParaRPr lang="ru-RU"/>
        </a:p>
      </dgm:t>
    </dgm:pt>
    <dgm:pt modelId="{7E18F996-4BAD-4CAE-9E92-B8DFB6646202}" type="sibTrans" cxnId="{0D155239-84A7-4ABC-BA93-D6E651F91ADA}">
      <dgm:prSet/>
      <dgm:spPr/>
      <dgm:t>
        <a:bodyPr/>
        <a:lstStyle/>
        <a:p>
          <a:endParaRPr lang="ru-RU"/>
        </a:p>
      </dgm:t>
    </dgm:pt>
    <dgm:pt modelId="{BC25FDC3-692E-4BD9-80EC-B45DE4D5F565}">
      <dgm:prSet phldrT="[Текст]"/>
      <dgm:spPr/>
      <dgm:t>
        <a:bodyPr/>
        <a:lstStyle/>
        <a:p>
          <a:r>
            <a:rPr lang="ru-RU" dirty="0"/>
            <a:t>Сельское</a:t>
          </a:r>
        </a:p>
      </dgm:t>
    </dgm:pt>
    <dgm:pt modelId="{002DDAAF-F1FC-437D-A0CB-DD6D189A0EDD}" type="parTrans" cxnId="{DB787504-3B4B-4E17-B776-DC47FE5B62DC}">
      <dgm:prSet/>
      <dgm:spPr/>
      <dgm:t>
        <a:bodyPr/>
        <a:lstStyle/>
        <a:p>
          <a:endParaRPr lang="ru-RU"/>
        </a:p>
      </dgm:t>
    </dgm:pt>
    <dgm:pt modelId="{C6C51A75-60DF-42D5-AEDE-6AC8D0F9FF00}" type="sibTrans" cxnId="{DB787504-3B4B-4E17-B776-DC47FE5B62DC}">
      <dgm:prSet/>
      <dgm:spPr/>
      <dgm:t>
        <a:bodyPr/>
        <a:lstStyle/>
        <a:p>
          <a:endParaRPr lang="ru-RU"/>
        </a:p>
      </dgm:t>
    </dgm:pt>
    <dgm:pt modelId="{4EB7880C-75F1-4ED7-8FEE-419EFFD40162}">
      <dgm:prSet phldrT="[Текст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>
              <a:solidFill>
                <a:schemeClr val="accent4">
                  <a:lumMod val="10000"/>
                </a:schemeClr>
              </a:solidFill>
            </a:rPr>
            <a:t>Сельские (малонаселенные районы)</a:t>
          </a:r>
        </a:p>
        <a:p>
          <a:pPr defTabSz="533400">
            <a:spcBef>
              <a:spcPct val="0"/>
            </a:spcBef>
            <a:spcAft>
              <a:spcPct val="35000"/>
            </a:spcAft>
          </a:pPr>
          <a:endParaRPr lang="ru-RU" dirty="0">
            <a:solidFill>
              <a:schemeClr val="accent4">
                <a:lumMod val="10000"/>
              </a:schemeClr>
            </a:solidFill>
          </a:endParaRPr>
        </a:p>
      </dgm:t>
    </dgm:pt>
    <dgm:pt modelId="{46BCE66B-060D-462F-BB25-8CB4D9D9DB4C}" type="parTrans" cxnId="{2537CFC2-8109-482B-ADFF-083431E4D9F2}">
      <dgm:prSet/>
      <dgm:spPr/>
      <dgm:t>
        <a:bodyPr/>
        <a:lstStyle/>
        <a:p>
          <a:endParaRPr lang="ru-RU"/>
        </a:p>
      </dgm:t>
    </dgm:pt>
    <dgm:pt modelId="{520AD8C8-E74E-46B1-B6A2-9702DD48D598}" type="sibTrans" cxnId="{2537CFC2-8109-482B-ADFF-083431E4D9F2}">
      <dgm:prSet/>
      <dgm:spPr/>
      <dgm:t>
        <a:bodyPr/>
        <a:lstStyle/>
        <a:p>
          <a:endParaRPr lang="ru-RU"/>
        </a:p>
      </dgm:t>
    </dgm:pt>
    <dgm:pt modelId="{C9B798B5-152E-4F2F-B232-AE41701CCD70}" type="pres">
      <dgm:prSet presAssocID="{7760E8C1-34F3-4548-8260-6EF671B4E0C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968DC88-1352-4947-BFBE-13C258FAB8F6}" type="pres">
      <dgm:prSet presAssocID="{B78E8C9D-0E07-46A9-96F5-EB8AC23E2F26}" presName="root" presStyleCnt="0"/>
      <dgm:spPr/>
    </dgm:pt>
    <dgm:pt modelId="{F875806D-1FCF-4B2C-BB8D-54ED5E372A13}" type="pres">
      <dgm:prSet presAssocID="{B78E8C9D-0E07-46A9-96F5-EB8AC23E2F26}" presName="rootComposite" presStyleCnt="0"/>
      <dgm:spPr/>
    </dgm:pt>
    <dgm:pt modelId="{8BB9A37E-CADF-4591-9804-69E52C429ABF}" type="pres">
      <dgm:prSet presAssocID="{B78E8C9D-0E07-46A9-96F5-EB8AC23E2F26}" presName="rootText" presStyleLbl="node1" presStyleIdx="0" presStyleCnt="2" custLinFactNeighborX="-43" custLinFactNeighborY="-75653"/>
      <dgm:spPr/>
      <dgm:t>
        <a:bodyPr/>
        <a:lstStyle/>
        <a:p>
          <a:endParaRPr lang="ru-RU"/>
        </a:p>
      </dgm:t>
    </dgm:pt>
    <dgm:pt modelId="{14EAD18A-6342-4583-84A6-656C1C8D9D31}" type="pres">
      <dgm:prSet presAssocID="{B78E8C9D-0E07-46A9-96F5-EB8AC23E2F26}" presName="rootConnector" presStyleLbl="node1" presStyleIdx="0" presStyleCnt="2"/>
      <dgm:spPr/>
      <dgm:t>
        <a:bodyPr/>
        <a:lstStyle/>
        <a:p>
          <a:endParaRPr lang="ru-RU"/>
        </a:p>
      </dgm:t>
    </dgm:pt>
    <dgm:pt modelId="{739A8671-B41A-4979-9743-E619A8AFE9AB}" type="pres">
      <dgm:prSet presAssocID="{B78E8C9D-0E07-46A9-96F5-EB8AC23E2F26}" presName="childShape" presStyleCnt="0"/>
      <dgm:spPr/>
    </dgm:pt>
    <dgm:pt modelId="{406AEDF9-CCAF-42BA-83E4-BF3910B4F4CE}" type="pres">
      <dgm:prSet presAssocID="{58D5CB9B-2328-4BBA-A5C5-118F1C3B4E82}" presName="Name13" presStyleLbl="parChTrans1D2" presStyleIdx="0" presStyleCnt="3"/>
      <dgm:spPr/>
      <dgm:t>
        <a:bodyPr/>
        <a:lstStyle/>
        <a:p>
          <a:endParaRPr lang="ru-RU"/>
        </a:p>
      </dgm:t>
    </dgm:pt>
    <dgm:pt modelId="{0278E13C-C8FA-4A95-8F00-769353010B1B}" type="pres">
      <dgm:prSet presAssocID="{FD2E6650-CAB8-41DC-AFA6-C4390780CBA1}" presName="childText" presStyleLbl="bgAcc1" presStyleIdx="0" presStyleCnt="3" custScaleY="184657" custLinFactNeighborX="-4986" custLinFactNeighborY="-68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C4C117-F428-412B-8A74-5DA587AFDE37}" type="pres">
      <dgm:prSet presAssocID="{D405FD08-826D-4E3C-9C93-12775AC26857}" presName="Name13" presStyleLbl="parChTrans1D2" presStyleIdx="1" presStyleCnt="3"/>
      <dgm:spPr/>
      <dgm:t>
        <a:bodyPr/>
        <a:lstStyle/>
        <a:p>
          <a:endParaRPr lang="ru-RU"/>
        </a:p>
      </dgm:t>
    </dgm:pt>
    <dgm:pt modelId="{E3271780-1991-4891-8843-C40832CB4CA5}" type="pres">
      <dgm:prSet presAssocID="{CC0E16CE-CADE-453F-B982-BCED4576FD01}" presName="childText" presStyleLbl="bgAcc1" presStyleIdx="1" presStyleCnt="3" custScaleX="245958" custScaleY="1595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C18511-A4FC-4563-AF80-12FD487D5BD9}" type="pres">
      <dgm:prSet presAssocID="{BC25FDC3-692E-4BD9-80EC-B45DE4D5F565}" presName="root" presStyleCnt="0"/>
      <dgm:spPr/>
    </dgm:pt>
    <dgm:pt modelId="{00FB889D-2BBC-4742-B101-B80016375CB1}" type="pres">
      <dgm:prSet presAssocID="{BC25FDC3-692E-4BD9-80EC-B45DE4D5F565}" presName="rootComposite" presStyleCnt="0"/>
      <dgm:spPr/>
    </dgm:pt>
    <dgm:pt modelId="{0F12286E-A12C-49F4-9CB8-7178A9DFBEC3}" type="pres">
      <dgm:prSet presAssocID="{BC25FDC3-692E-4BD9-80EC-B45DE4D5F565}" presName="rootText" presStyleLbl="node1" presStyleIdx="1" presStyleCnt="2" custLinFactNeighborX="-6326" custLinFactNeighborY="-84118"/>
      <dgm:spPr/>
      <dgm:t>
        <a:bodyPr/>
        <a:lstStyle/>
        <a:p>
          <a:endParaRPr lang="ru-RU"/>
        </a:p>
      </dgm:t>
    </dgm:pt>
    <dgm:pt modelId="{16BCC074-B4D2-40D8-8FD2-C5E656698A2B}" type="pres">
      <dgm:prSet presAssocID="{BC25FDC3-692E-4BD9-80EC-B45DE4D5F565}" presName="rootConnector" presStyleLbl="node1" presStyleIdx="1" presStyleCnt="2"/>
      <dgm:spPr/>
      <dgm:t>
        <a:bodyPr/>
        <a:lstStyle/>
        <a:p>
          <a:endParaRPr lang="ru-RU"/>
        </a:p>
      </dgm:t>
    </dgm:pt>
    <dgm:pt modelId="{8ED74F81-A676-48DF-AE58-5179F225FA4E}" type="pres">
      <dgm:prSet presAssocID="{BC25FDC3-692E-4BD9-80EC-B45DE4D5F565}" presName="childShape" presStyleCnt="0"/>
      <dgm:spPr/>
    </dgm:pt>
    <dgm:pt modelId="{277D8769-EA81-4569-85EE-EFCCB010EB05}" type="pres">
      <dgm:prSet presAssocID="{46BCE66B-060D-462F-BB25-8CB4D9D9DB4C}" presName="Name13" presStyleLbl="parChTrans1D2" presStyleIdx="2" presStyleCnt="3"/>
      <dgm:spPr/>
      <dgm:t>
        <a:bodyPr/>
        <a:lstStyle/>
        <a:p>
          <a:endParaRPr lang="ru-RU"/>
        </a:p>
      </dgm:t>
    </dgm:pt>
    <dgm:pt modelId="{CD15BA59-BCF3-4C83-A577-2092D72943AD}" type="pres">
      <dgm:prSet presAssocID="{4EB7880C-75F1-4ED7-8FEE-419EFFD40162}" presName="childText" presStyleLbl="bgAcc1" presStyleIdx="2" presStyleCnt="3" custScaleY="1872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C149804-B75D-48F6-9062-7CF6552125B3}" type="presOf" srcId="{4EB7880C-75F1-4ED7-8FEE-419EFFD40162}" destId="{CD15BA59-BCF3-4C83-A577-2092D72943AD}" srcOrd="0" destOrd="0" presId="urn:microsoft.com/office/officeart/2005/8/layout/hierarchy3"/>
    <dgm:cxn modelId="{0D155239-84A7-4ABC-BA93-D6E651F91ADA}" srcId="{B78E8C9D-0E07-46A9-96F5-EB8AC23E2F26}" destId="{CC0E16CE-CADE-453F-B982-BCED4576FD01}" srcOrd="1" destOrd="0" parTransId="{D405FD08-826D-4E3C-9C93-12775AC26857}" sibTransId="{7E18F996-4BAD-4CAE-9E92-B8DFB6646202}"/>
    <dgm:cxn modelId="{DB787504-3B4B-4E17-B776-DC47FE5B62DC}" srcId="{7760E8C1-34F3-4548-8260-6EF671B4E0CA}" destId="{BC25FDC3-692E-4BD9-80EC-B45DE4D5F565}" srcOrd="1" destOrd="0" parTransId="{002DDAAF-F1FC-437D-A0CB-DD6D189A0EDD}" sibTransId="{C6C51A75-60DF-42D5-AEDE-6AC8D0F9FF00}"/>
    <dgm:cxn modelId="{57B2BD97-4A0C-4480-AE9B-9B4339D464A4}" type="presOf" srcId="{B78E8C9D-0E07-46A9-96F5-EB8AC23E2F26}" destId="{14EAD18A-6342-4583-84A6-656C1C8D9D31}" srcOrd="1" destOrd="0" presId="urn:microsoft.com/office/officeart/2005/8/layout/hierarchy3"/>
    <dgm:cxn modelId="{8A3471E0-D269-4C9A-9C26-618F43B7DC83}" type="presOf" srcId="{D405FD08-826D-4E3C-9C93-12775AC26857}" destId="{F3C4C117-F428-412B-8A74-5DA587AFDE37}" srcOrd="0" destOrd="0" presId="urn:microsoft.com/office/officeart/2005/8/layout/hierarchy3"/>
    <dgm:cxn modelId="{2537CFC2-8109-482B-ADFF-083431E4D9F2}" srcId="{BC25FDC3-692E-4BD9-80EC-B45DE4D5F565}" destId="{4EB7880C-75F1-4ED7-8FEE-419EFFD40162}" srcOrd="0" destOrd="0" parTransId="{46BCE66B-060D-462F-BB25-8CB4D9D9DB4C}" sibTransId="{520AD8C8-E74E-46B1-B6A2-9702DD48D598}"/>
    <dgm:cxn modelId="{32F49B56-6047-426B-A725-7B3535CE0F93}" type="presOf" srcId="{FD2E6650-CAB8-41DC-AFA6-C4390780CBA1}" destId="{0278E13C-C8FA-4A95-8F00-769353010B1B}" srcOrd="0" destOrd="0" presId="urn:microsoft.com/office/officeart/2005/8/layout/hierarchy3"/>
    <dgm:cxn modelId="{C9339C31-EFDE-4455-BB5F-6D81953377B3}" type="presOf" srcId="{58D5CB9B-2328-4BBA-A5C5-118F1C3B4E82}" destId="{406AEDF9-CCAF-42BA-83E4-BF3910B4F4CE}" srcOrd="0" destOrd="0" presId="urn:microsoft.com/office/officeart/2005/8/layout/hierarchy3"/>
    <dgm:cxn modelId="{8CACBB03-4D87-43E9-AF87-D9A70B6ABC03}" type="presOf" srcId="{7760E8C1-34F3-4548-8260-6EF671B4E0CA}" destId="{C9B798B5-152E-4F2F-B232-AE41701CCD70}" srcOrd="0" destOrd="0" presId="urn:microsoft.com/office/officeart/2005/8/layout/hierarchy3"/>
    <dgm:cxn modelId="{E05B7D3D-4C37-49D9-8EE5-1208D0450D2E}" type="presOf" srcId="{CC0E16CE-CADE-453F-B982-BCED4576FD01}" destId="{E3271780-1991-4891-8843-C40832CB4CA5}" srcOrd="0" destOrd="0" presId="urn:microsoft.com/office/officeart/2005/8/layout/hierarchy3"/>
    <dgm:cxn modelId="{574D869D-6D26-4910-97B0-1EDD67293D07}" type="presOf" srcId="{BC25FDC3-692E-4BD9-80EC-B45DE4D5F565}" destId="{16BCC074-B4D2-40D8-8FD2-C5E656698A2B}" srcOrd="1" destOrd="0" presId="urn:microsoft.com/office/officeart/2005/8/layout/hierarchy3"/>
    <dgm:cxn modelId="{CEA2E89A-F870-4CDA-8532-C35AEA7AE007}" type="presOf" srcId="{BC25FDC3-692E-4BD9-80EC-B45DE4D5F565}" destId="{0F12286E-A12C-49F4-9CB8-7178A9DFBEC3}" srcOrd="0" destOrd="0" presId="urn:microsoft.com/office/officeart/2005/8/layout/hierarchy3"/>
    <dgm:cxn modelId="{35EB6332-AE23-4489-BE58-7D7D33DAB2AB}" type="presOf" srcId="{B78E8C9D-0E07-46A9-96F5-EB8AC23E2F26}" destId="{8BB9A37E-CADF-4591-9804-69E52C429ABF}" srcOrd="0" destOrd="0" presId="urn:microsoft.com/office/officeart/2005/8/layout/hierarchy3"/>
    <dgm:cxn modelId="{E9F71FBF-93C8-42F7-AEBF-1A0B4AE5B75D}" srcId="{7760E8C1-34F3-4548-8260-6EF671B4E0CA}" destId="{B78E8C9D-0E07-46A9-96F5-EB8AC23E2F26}" srcOrd="0" destOrd="0" parTransId="{7D89EC74-CF21-49E1-A2CE-64DBD2F2AB4A}" sibTransId="{B38465A0-1BFD-4CEE-8C10-42C0E2EE6E29}"/>
    <dgm:cxn modelId="{3915E758-7655-45FD-8304-320E0EE93FA0}" srcId="{B78E8C9D-0E07-46A9-96F5-EB8AC23E2F26}" destId="{FD2E6650-CAB8-41DC-AFA6-C4390780CBA1}" srcOrd="0" destOrd="0" parTransId="{58D5CB9B-2328-4BBA-A5C5-118F1C3B4E82}" sibTransId="{BAB9E603-24F2-42A4-B7EE-0144AB024B9A}"/>
    <dgm:cxn modelId="{83244DEC-9BF9-4950-9E71-2A9C1602E2D2}" type="presOf" srcId="{46BCE66B-060D-462F-BB25-8CB4D9D9DB4C}" destId="{277D8769-EA81-4569-85EE-EFCCB010EB05}" srcOrd="0" destOrd="0" presId="urn:microsoft.com/office/officeart/2005/8/layout/hierarchy3"/>
    <dgm:cxn modelId="{AF8B6E75-1241-4838-A662-836FFF7AE0AF}" type="presParOf" srcId="{C9B798B5-152E-4F2F-B232-AE41701CCD70}" destId="{A968DC88-1352-4947-BFBE-13C258FAB8F6}" srcOrd="0" destOrd="0" presId="urn:microsoft.com/office/officeart/2005/8/layout/hierarchy3"/>
    <dgm:cxn modelId="{5F0A7D3E-231F-4247-A885-97353134221E}" type="presParOf" srcId="{A968DC88-1352-4947-BFBE-13C258FAB8F6}" destId="{F875806D-1FCF-4B2C-BB8D-54ED5E372A13}" srcOrd="0" destOrd="0" presId="urn:microsoft.com/office/officeart/2005/8/layout/hierarchy3"/>
    <dgm:cxn modelId="{676A3C07-6FC6-4396-85CD-79A9AA4606B6}" type="presParOf" srcId="{F875806D-1FCF-4B2C-BB8D-54ED5E372A13}" destId="{8BB9A37E-CADF-4591-9804-69E52C429ABF}" srcOrd="0" destOrd="0" presId="urn:microsoft.com/office/officeart/2005/8/layout/hierarchy3"/>
    <dgm:cxn modelId="{45A85E98-039B-4D6A-83A0-531449038C29}" type="presParOf" srcId="{F875806D-1FCF-4B2C-BB8D-54ED5E372A13}" destId="{14EAD18A-6342-4583-84A6-656C1C8D9D31}" srcOrd="1" destOrd="0" presId="urn:microsoft.com/office/officeart/2005/8/layout/hierarchy3"/>
    <dgm:cxn modelId="{11C6C4E9-F296-4770-9DA7-86A0D10808B4}" type="presParOf" srcId="{A968DC88-1352-4947-BFBE-13C258FAB8F6}" destId="{739A8671-B41A-4979-9743-E619A8AFE9AB}" srcOrd="1" destOrd="0" presId="urn:microsoft.com/office/officeart/2005/8/layout/hierarchy3"/>
    <dgm:cxn modelId="{C4A536EE-F9E0-40E6-8B4F-4219647544AB}" type="presParOf" srcId="{739A8671-B41A-4979-9743-E619A8AFE9AB}" destId="{406AEDF9-CCAF-42BA-83E4-BF3910B4F4CE}" srcOrd="0" destOrd="0" presId="urn:microsoft.com/office/officeart/2005/8/layout/hierarchy3"/>
    <dgm:cxn modelId="{2E54A96B-CB42-4D60-8046-22B8491058E9}" type="presParOf" srcId="{739A8671-B41A-4979-9743-E619A8AFE9AB}" destId="{0278E13C-C8FA-4A95-8F00-769353010B1B}" srcOrd="1" destOrd="0" presId="urn:microsoft.com/office/officeart/2005/8/layout/hierarchy3"/>
    <dgm:cxn modelId="{50B21F41-B8C6-44CE-9651-26E3E954C72B}" type="presParOf" srcId="{739A8671-B41A-4979-9743-E619A8AFE9AB}" destId="{F3C4C117-F428-412B-8A74-5DA587AFDE37}" srcOrd="2" destOrd="0" presId="urn:microsoft.com/office/officeart/2005/8/layout/hierarchy3"/>
    <dgm:cxn modelId="{B6A33334-B485-4C19-B8F4-B194F29BE26D}" type="presParOf" srcId="{739A8671-B41A-4979-9743-E619A8AFE9AB}" destId="{E3271780-1991-4891-8843-C40832CB4CA5}" srcOrd="3" destOrd="0" presId="urn:microsoft.com/office/officeart/2005/8/layout/hierarchy3"/>
    <dgm:cxn modelId="{04DD467E-5FF7-4F2F-A7F4-4B7BCB5571ED}" type="presParOf" srcId="{C9B798B5-152E-4F2F-B232-AE41701CCD70}" destId="{18C18511-A4FC-4563-AF80-12FD487D5BD9}" srcOrd="1" destOrd="0" presId="urn:microsoft.com/office/officeart/2005/8/layout/hierarchy3"/>
    <dgm:cxn modelId="{E1A710B2-3CCB-4134-9CC6-6AFDAF6F9CC7}" type="presParOf" srcId="{18C18511-A4FC-4563-AF80-12FD487D5BD9}" destId="{00FB889D-2BBC-4742-B101-B80016375CB1}" srcOrd="0" destOrd="0" presId="urn:microsoft.com/office/officeart/2005/8/layout/hierarchy3"/>
    <dgm:cxn modelId="{7148B0DA-FD95-4BBB-90E2-7FCFD571D6B5}" type="presParOf" srcId="{00FB889D-2BBC-4742-B101-B80016375CB1}" destId="{0F12286E-A12C-49F4-9CB8-7178A9DFBEC3}" srcOrd="0" destOrd="0" presId="urn:microsoft.com/office/officeart/2005/8/layout/hierarchy3"/>
    <dgm:cxn modelId="{95F25DB6-9576-483F-A86F-995326D4F233}" type="presParOf" srcId="{00FB889D-2BBC-4742-B101-B80016375CB1}" destId="{16BCC074-B4D2-40D8-8FD2-C5E656698A2B}" srcOrd="1" destOrd="0" presId="urn:microsoft.com/office/officeart/2005/8/layout/hierarchy3"/>
    <dgm:cxn modelId="{4568A389-49DA-4611-883A-3201130F3602}" type="presParOf" srcId="{18C18511-A4FC-4563-AF80-12FD487D5BD9}" destId="{8ED74F81-A676-48DF-AE58-5179F225FA4E}" srcOrd="1" destOrd="0" presId="urn:microsoft.com/office/officeart/2005/8/layout/hierarchy3"/>
    <dgm:cxn modelId="{A45C95EC-C04F-4F11-BB13-681D52E9B60A}" type="presParOf" srcId="{8ED74F81-A676-48DF-AE58-5179F225FA4E}" destId="{277D8769-EA81-4569-85EE-EFCCB010EB05}" srcOrd="0" destOrd="0" presId="urn:microsoft.com/office/officeart/2005/8/layout/hierarchy3"/>
    <dgm:cxn modelId="{AF90EF85-9C2F-47DC-BA9C-5CE711183BDF}" type="presParOf" srcId="{8ED74F81-A676-48DF-AE58-5179F225FA4E}" destId="{CD15BA59-BCF3-4C83-A577-2092D72943AD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760E8C1-34F3-4548-8260-6EF671B4E0CA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78E8C9D-0E07-46A9-96F5-EB8AC23E2F26}">
      <dgm:prSet phldrT="[Текст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/>
            <a:t>Поселки (</a:t>
          </a:r>
          <a:r>
            <a:rPr lang="ru-RU" sz="2000" dirty="0" err="1"/>
            <a:t>towns</a:t>
          </a:r>
          <a:r>
            <a:rPr lang="ru-RU" sz="2000" dirty="0"/>
            <a:t>) </a:t>
          </a:r>
          <a:r>
            <a:rPr lang="ru-RU" sz="2000" dirty="0" smtClean="0"/>
            <a:t>(</a:t>
          </a:r>
          <a:r>
            <a:rPr lang="ru-RU" sz="2000" dirty="0"/>
            <a:t>районы средней плотности населения</a:t>
          </a:r>
        </a:p>
      </dgm:t>
    </dgm:pt>
    <dgm:pt modelId="{7D89EC74-CF21-49E1-A2CE-64DBD2F2AB4A}" type="parTrans" cxnId="{E9F71FBF-93C8-42F7-AEBF-1A0B4AE5B75D}">
      <dgm:prSet/>
      <dgm:spPr/>
      <dgm:t>
        <a:bodyPr/>
        <a:lstStyle/>
        <a:p>
          <a:endParaRPr lang="ru-RU"/>
        </a:p>
      </dgm:t>
    </dgm:pt>
    <dgm:pt modelId="{B38465A0-1BFD-4CEE-8C10-42C0E2EE6E29}" type="sibTrans" cxnId="{E9F71FBF-93C8-42F7-AEBF-1A0B4AE5B75D}">
      <dgm:prSet/>
      <dgm:spPr/>
      <dgm:t>
        <a:bodyPr/>
        <a:lstStyle/>
        <a:p>
          <a:endParaRPr lang="ru-RU"/>
        </a:p>
      </dgm:t>
    </dgm:pt>
    <dgm:pt modelId="{BC25FDC3-692E-4BD9-80EC-B45DE4D5F565}">
      <dgm:prSet phldrT="[Текст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/>
            <a:t>Сельские (малонаселенные районы)</a:t>
          </a:r>
        </a:p>
      </dgm:t>
    </dgm:pt>
    <dgm:pt modelId="{002DDAAF-F1FC-437D-A0CB-DD6D189A0EDD}" type="parTrans" cxnId="{DB787504-3B4B-4E17-B776-DC47FE5B62DC}">
      <dgm:prSet/>
      <dgm:spPr/>
      <dgm:t>
        <a:bodyPr/>
        <a:lstStyle/>
        <a:p>
          <a:endParaRPr lang="ru-RU"/>
        </a:p>
      </dgm:t>
    </dgm:pt>
    <dgm:pt modelId="{C6C51A75-60DF-42D5-AEDE-6AC8D0F9FF00}" type="sibTrans" cxnId="{DB787504-3B4B-4E17-B776-DC47FE5B62DC}">
      <dgm:prSet/>
      <dgm:spPr/>
      <dgm:t>
        <a:bodyPr/>
        <a:lstStyle/>
        <a:p>
          <a:endParaRPr lang="ru-RU"/>
        </a:p>
      </dgm:t>
    </dgm:pt>
    <dgm:pt modelId="{C3433D64-C068-48CC-967C-AA2FD7F75DE2}">
      <dgm:prSet custT="1"/>
      <dgm:spPr/>
      <dgm:t>
        <a:bodyPr/>
        <a:lstStyle/>
        <a:p>
          <a:r>
            <a:rPr lang="ru-RU" sz="1800" dirty="0"/>
            <a:t>поселки с компактным населением (</a:t>
          </a:r>
          <a:r>
            <a:rPr lang="ru-RU" sz="1800" dirty="0" err="1"/>
            <a:t>dense</a:t>
          </a:r>
          <a:r>
            <a:rPr lang="ru-RU" sz="1800" dirty="0"/>
            <a:t> </a:t>
          </a:r>
          <a:r>
            <a:rPr lang="ru-RU" sz="1800" dirty="0" err="1"/>
            <a:t>towns</a:t>
          </a:r>
          <a:r>
            <a:rPr lang="ru-RU" sz="1800" dirty="0"/>
            <a:t>)</a:t>
          </a:r>
        </a:p>
      </dgm:t>
    </dgm:pt>
    <dgm:pt modelId="{76FFE905-3AFF-48E2-B2A3-53C387C53337}" type="parTrans" cxnId="{359EE793-1928-454B-9D26-9A9C44C47A7F}">
      <dgm:prSet/>
      <dgm:spPr/>
      <dgm:t>
        <a:bodyPr/>
        <a:lstStyle/>
        <a:p>
          <a:endParaRPr lang="ru-RU"/>
        </a:p>
      </dgm:t>
    </dgm:pt>
    <dgm:pt modelId="{9DE4345F-3731-4A05-8346-04516A8E8A10}" type="sibTrans" cxnId="{359EE793-1928-454B-9D26-9A9C44C47A7F}">
      <dgm:prSet/>
      <dgm:spPr/>
      <dgm:t>
        <a:bodyPr/>
        <a:lstStyle/>
        <a:p>
          <a:endParaRPr lang="ru-RU"/>
        </a:p>
      </dgm:t>
    </dgm:pt>
    <dgm:pt modelId="{6E57D664-13E0-4D07-9E6A-8BB1C634F222}">
      <dgm:prSet custT="1"/>
      <dgm:spPr/>
      <dgm:t>
        <a:bodyPr/>
        <a:lstStyle/>
        <a:p>
          <a:r>
            <a:rPr lang="ru-RU" sz="1800" dirty="0"/>
            <a:t>поселки с менее плотным населением (</a:t>
          </a:r>
          <a:r>
            <a:rPr lang="ru-RU" sz="1800" dirty="0" err="1"/>
            <a:t>semi-dense</a:t>
          </a:r>
          <a:r>
            <a:rPr lang="ru-RU" sz="1800" dirty="0"/>
            <a:t> </a:t>
          </a:r>
          <a:r>
            <a:rPr lang="ru-RU" sz="1800" dirty="0" err="1"/>
            <a:t>towns</a:t>
          </a:r>
          <a:r>
            <a:rPr lang="ru-RU" sz="1800" dirty="0"/>
            <a:t>)</a:t>
          </a:r>
        </a:p>
      </dgm:t>
    </dgm:pt>
    <dgm:pt modelId="{30512251-DD64-4C63-B6BB-DABBDCE10E5C}" type="parTrans" cxnId="{9F406F9B-DBBB-4585-935F-AF897AADB1A8}">
      <dgm:prSet/>
      <dgm:spPr/>
      <dgm:t>
        <a:bodyPr/>
        <a:lstStyle/>
        <a:p>
          <a:endParaRPr lang="ru-RU"/>
        </a:p>
      </dgm:t>
    </dgm:pt>
    <dgm:pt modelId="{53450EE7-6E8C-41C0-85CF-359E820E2B60}" type="sibTrans" cxnId="{9F406F9B-DBBB-4585-935F-AF897AADB1A8}">
      <dgm:prSet/>
      <dgm:spPr/>
      <dgm:t>
        <a:bodyPr/>
        <a:lstStyle/>
        <a:p>
          <a:endParaRPr lang="ru-RU"/>
        </a:p>
      </dgm:t>
    </dgm:pt>
    <dgm:pt modelId="{D0FA66C4-D0C3-4425-8FEF-3057166E46A3}">
      <dgm:prSet custT="1"/>
      <dgm:spPr/>
      <dgm:t>
        <a:bodyPr/>
        <a:lstStyle/>
        <a:p>
          <a:r>
            <a:rPr lang="ru-RU" sz="1800" dirty="0"/>
            <a:t>пригороды </a:t>
          </a:r>
          <a:r>
            <a:rPr lang="en-US" sz="1800" dirty="0"/>
            <a:t>(suburban or </a:t>
          </a:r>
          <a:r>
            <a:rPr lang="en-US" sz="1800" dirty="0" err="1"/>
            <a:t>peri</a:t>
          </a:r>
          <a:r>
            <a:rPr lang="en-US" sz="1800" dirty="0"/>
            <a:t>-urban cells)</a:t>
          </a:r>
          <a:endParaRPr lang="ru-RU" sz="1800" dirty="0"/>
        </a:p>
      </dgm:t>
    </dgm:pt>
    <dgm:pt modelId="{B7561EB8-FC58-4E07-AD87-7C15B96C41C5}" type="parTrans" cxnId="{ADACA156-E011-488E-93F8-06B4BFC781CD}">
      <dgm:prSet/>
      <dgm:spPr/>
      <dgm:t>
        <a:bodyPr/>
        <a:lstStyle/>
        <a:p>
          <a:endParaRPr lang="ru-RU"/>
        </a:p>
      </dgm:t>
    </dgm:pt>
    <dgm:pt modelId="{9AE21A71-3232-42AE-BFFF-F94DC28D7C5E}" type="sibTrans" cxnId="{ADACA156-E011-488E-93F8-06B4BFC781CD}">
      <dgm:prSet/>
      <dgm:spPr/>
      <dgm:t>
        <a:bodyPr/>
        <a:lstStyle/>
        <a:p>
          <a:endParaRPr lang="ru-RU"/>
        </a:p>
      </dgm:t>
    </dgm:pt>
    <dgm:pt modelId="{BFD6F327-BAB6-49E0-87D8-E609888CC0C7}">
      <dgm:prSet custT="1"/>
      <dgm:spPr/>
      <dgm:t>
        <a:bodyPr/>
        <a:lstStyle/>
        <a:p>
          <a:r>
            <a:rPr lang="ru-RU" sz="1800" dirty="0"/>
            <a:t>села</a:t>
          </a:r>
        </a:p>
      </dgm:t>
    </dgm:pt>
    <dgm:pt modelId="{E6AFB2C1-CD83-445A-9866-3D7A2362AB3E}" type="parTrans" cxnId="{B4BD11B8-3148-4836-ACBB-0BE32208ED98}">
      <dgm:prSet/>
      <dgm:spPr/>
      <dgm:t>
        <a:bodyPr/>
        <a:lstStyle/>
        <a:p>
          <a:endParaRPr lang="ru-RU"/>
        </a:p>
      </dgm:t>
    </dgm:pt>
    <dgm:pt modelId="{A54674A7-F7CF-4DC6-933D-21757A25750E}" type="sibTrans" cxnId="{B4BD11B8-3148-4836-ACBB-0BE32208ED98}">
      <dgm:prSet/>
      <dgm:spPr/>
      <dgm:t>
        <a:bodyPr/>
        <a:lstStyle/>
        <a:p>
          <a:endParaRPr lang="ru-RU"/>
        </a:p>
      </dgm:t>
    </dgm:pt>
    <dgm:pt modelId="{5223DE4A-9325-4CF4-BA26-C8D969229B48}">
      <dgm:prSet custT="1"/>
      <dgm:spPr/>
      <dgm:t>
        <a:bodyPr/>
        <a:lstStyle/>
        <a:p>
          <a:r>
            <a:rPr lang="ru-RU" sz="1800" dirty="0"/>
            <a:t>сельские территории с рассредоточенным населением</a:t>
          </a:r>
        </a:p>
      </dgm:t>
    </dgm:pt>
    <dgm:pt modelId="{753762EA-A2B6-4617-AEFB-6055D3132ED6}" type="parTrans" cxnId="{BDD53C61-835E-4C82-BA6D-F6F2D6958A3A}">
      <dgm:prSet/>
      <dgm:spPr/>
      <dgm:t>
        <a:bodyPr/>
        <a:lstStyle/>
        <a:p>
          <a:endParaRPr lang="ru-RU"/>
        </a:p>
      </dgm:t>
    </dgm:pt>
    <dgm:pt modelId="{0ABF5188-44B2-4020-A5CB-F3CD81F18EE4}" type="sibTrans" cxnId="{BDD53C61-835E-4C82-BA6D-F6F2D6958A3A}">
      <dgm:prSet/>
      <dgm:spPr/>
      <dgm:t>
        <a:bodyPr/>
        <a:lstStyle/>
        <a:p>
          <a:endParaRPr lang="ru-RU"/>
        </a:p>
      </dgm:t>
    </dgm:pt>
    <dgm:pt modelId="{5EFB8DE3-EEF1-446F-AC00-A49992C284A4}">
      <dgm:prSet/>
      <dgm:spPr/>
      <dgm:t>
        <a:bodyPr/>
        <a:lstStyle/>
        <a:p>
          <a:r>
            <a:rPr lang="ru-RU"/>
            <a:t>в основном необитаемые территории</a:t>
          </a:r>
        </a:p>
      </dgm:t>
    </dgm:pt>
    <dgm:pt modelId="{DF22FFC2-D313-49AD-90A7-7098C50CA4B2}" type="parTrans" cxnId="{5CEF7008-D6A9-4BFD-BCFD-D556EDE62162}">
      <dgm:prSet/>
      <dgm:spPr/>
      <dgm:t>
        <a:bodyPr/>
        <a:lstStyle/>
        <a:p>
          <a:endParaRPr lang="ru-RU"/>
        </a:p>
      </dgm:t>
    </dgm:pt>
    <dgm:pt modelId="{5190AEDA-2838-493E-9269-F2535187318A}" type="sibTrans" cxnId="{5CEF7008-D6A9-4BFD-BCFD-D556EDE62162}">
      <dgm:prSet/>
      <dgm:spPr/>
      <dgm:t>
        <a:bodyPr/>
        <a:lstStyle/>
        <a:p>
          <a:endParaRPr lang="ru-RU"/>
        </a:p>
      </dgm:t>
    </dgm:pt>
    <dgm:pt modelId="{C9B798B5-152E-4F2F-B232-AE41701CCD70}" type="pres">
      <dgm:prSet presAssocID="{7760E8C1-34F3-4548-8260-6EF671B4E0C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968DC88-1352-4947-BFBE-13C258FAB8F6}" type="pres">
      <dgm:prSet presAssocID="{B78E8C9D-0E07-46A9-96F5-EB8AC23E2F26}" presName="root" presStyleCnt="0"/>
      <dgm:spPr/>
    </dgm:pt>
    <dgm:pt modelId="{F875806D-1FCF-4B2C-BB8D-54ED5E372A13}" type="pres">
      <dgm:prSet presAssocID="{B78E8C9D-0E07-46A9-96F5-EB8AC23E2F26}" presName="rootComposite" presStyleCnt="0"/>
      <dgm:spPr/>
    </dgm:pt>
    <dgm:pt modelId="{8BB9A37E-CADF-4591-9804-69E52C429ABF}" type="pres">
      <dgm:prSet presAssocID="{B78E8C9D-0E07-46A9-96F5-EB8AC23E2F26}" presName="rootText" presStyleLbl="node1" presStyleIdx="0" presStyleCnt="2" custScaleX="237508" custScaleY="126789" custLinFactNeighborX="-6677" custLinFactNeighborY="-44063"/>
      <dgm:spPr/>
      <dgm:t>
        <a:bodyPr/>
        <a:lstStyle/>
        <a:p>
          <a:endParaRPr lang="ru-RU"/>
        </a:p>
      </dgm:t>
    </dgm:pt>
    <dgm:pt modelId="{14EAD18A-6342-4583-84A6-656C1C8D9D31}" type="pres">
      <dgm:prSet presAssocID="{B78E8C9D-0E07-46A9-96F5-EB8AC23E2F26}" presName="rootConnector" presStyleLbl="node1" presStyleIdx="0" presStyleCnt="2"/>
      <dgm:spPr/>
      <dgm:t>
        <a:bodyPr/>
        <a:lstStyle/>
        <a:p>
          <a:endParaRPr lang="ru-RU"/>
        </a:p>
      </dgm:t>
    </dgm:pt>
    <dgm:pt modelId="{739A8671-B41A-4979-9743-E619A8AFE9AB}" type="pres">
      <dgm:prSet presAssocID="{B78E8C9D-0E07-46A9-96F5-EB8AC23E2F26}" presName="childShape" presStyleCnt="0"/>
      <dgm:spPr/>
    </dgm:pt>
    <dgm:pt modelId="{C723C423-AE7C-4173-81E5-6BAD340B9510}" type="pres">
      <dgm:prSet presAssocID="{76FFE905-3AFF-48E2-B2A3-53C387C53337}" presName="Name13" presStyleLbl="parChTrans1D2" presStyleIdx="0" presStyleCnt="6"/>
      <dgm:spPr/>
      <dgm:t>
        <a:bodyPr/>
        <a:lstStyle/>
        <a:p>
          <a:endParaRPr lang="ru-RU"/>
        </a:p>
      </dgm:t>
    </dgm:pt>
    <dgm:pt modelId="{B21E2AEA-E083-46FD-9DEF-CCFC1157D913}" type="pres">
      <dgm:prSet presAssocID="{C3433D64-C068-48CC-967C-AA2FD7F75DE2}" presName="childText" presStyleLbl="bgAcc1" presStyleIdx="0" presStyleCnt="6" custScaleX="161942" custLinFactNeighborX="-4018" custLinFactNeighborY="-187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FBEB2E-81C0-4362-BA48-8833398295B7}" type="pres">
      <dgm:prSet presAssocID="{30512251-DD64-4C63-B6BB-DABBDCE10E5C}" presName="Name13" presStyleLbl="parChTrans1D2" presStyleIdx="1" presStyleCnt="6"/>
      <dgm:spPr/>
      <dgm:t>
        <a:bodyPr/>
        <a:lstStyle/>
        <a:p>
          <a:endParaRPr lang="ru-RU"/>
        </a:p>
      </dgm:t>
    </dgm:pt>
    <dgm:pt modelId="{CB7094CB-C27C-4D71-899A-2524859AFDF7}" type="pres">
      <dgm:prSet presAssocID="{6E57D664-13E0-4D07-9E6A-8BB1C634F222}" presName="childText" presStyleLbl="bgAcc1" presStyleIdx="1" presStyleCnt="6" custScaleX="194637" custLinFactNeighborX="-36" custLinFactNeighborY="-227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B4FBBF-CDAF-48D2-9CF5-A306316E3DB7}" type="pres">
      <dgm:prSet presAssocID="{B7561EB8-FC58-4E07-AD87-7C15B96C41C5}" presName="Name13" presStyleLbl="parChTrans1D2" presStyleIdx="2" presStyleCnt="6"/>
      <dgm:spPr/>
      <dgm:t>
        <a:bodyPr/>
        <a:lstStyle/>
        <a:p>
          <a:endParaRPr lang="ru-RU"/>
        </a:p>
      </dgm:t>
    </dgm:pt>
    <dgm:pt modelId="{58FC5132-D1E0-47E9-ABD0-16293E04B417}" type="pres">
      <dgm:prSet presAssocID="{D0FA66C4-D0C3-4425-8FEF-3057166E46A3}" presName="childText" presStyleLbl="bgAcc1" presStyleIdx="2" presStyleCnt="6" custScaleX="1388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C18511-A4FC-4563-AF80-12FD487D5BD9}" type="pres">
      <dgm:prSet presAssocID="{BC25FDC3-692E-4BD9-80EC-B45DE4D5F565}" presName="root" presStyleCnt="0"/>
      <dgm:spPr/>
    </dgm:pt>
    <dgm:pt modelId="{00FB889D-2BBC-4742-B101-B80016375CB1}" type="pres">
      <dgm:prSet presAssocID="{BC25FDC3-692E-4BD9-80EC-B45DE4D5F565}" presName="rootComposite" presStyleCnt="0"/>
      <dgm:spPr/>
    </dgm:pt>
    <dgm:pt modelId="{0F12286E-A12C-49F4-9CB8-7178A9DFBEC3}" type="pres">
      <dgm:prSet presAssocID="{BC25FDC3-692E-4BD9-80EC-B45DE4D5F565}" presName="rootText" presStyleLbl="node1" presStyleIdx="1" presStyleCnt="2" custScaleX="109704" custLinFactNeighborX="-6326" custLinFactNeighborY="-84118"/>
      <dgm:spPr/>
      <dgm:t>
        <a:bodyPr/>
        <a:lstStyle/>
        <a:p>
          <a:endParaRPr lang="ru-RU"/>
        </a:p>
      </dgm:t>
    </dgm:pt>
    <dgm:pt modelId="{16BCC074-B4D2-40D8-8FD2-C5E656698A2B}" type="pres">
      <dgm:prSet presAssocID="{BC25FDC3-692E-4BD9-80EC-B45DE4D5F565}" presName="rootConnector" presStyleLbl="node1" presStyleIdx="1" presStyleCnt="2"/>
      <dgm:spPr/>
      <dgm:t>
        <a:bodyPr/>
        <a:lstStyle/>
        <a:p>
          <a:endParaRPr lang="ru-RU"/>
        </a:p>
      </dgm:t>
    </dgm:pt>
    <dgm:pt modelId="{8ED74F81-A676-48DF-AE58-5179F225FA4E}" type="pres">
      <dgm:prSet presAssocID="{BC25FDC3-692E-4BD9-80EC-B45DE4D5F565}" presName="childShape" presStyleCnt="0"/>
      <dgm:spPr/>
    </dgm:pt>
    <dgm:pt modelId="{BD9083BE-60AD-4615-A907-5F0AC75AC56E}" type="pres">
      <dgm:prSet presAssocID="{E6AFB2C1-CD83-445A-9866-3D7A2362AB3E}" presName="Name13" presStyleLbl="parChTrans1D2" presStyleIdx="3" presStyleCnt="6"/>
      <dgm:spPr/>
      <dgm:t>
        <a:bodyPr/>
        <a:lstStyle/>
        <a:p>
          <a:endParaRPr lang="ru-RU"/>
        </a:p>
      </dgm:t>
    </dgm:pt>
    <dgm:pt modelId="{90A491EA-7E62-4BA4-A2E4-487CA36DB8EF}" type="pres">
      <dgm:prSet presAssocID="{BFD6F327-BAB6-49E0-87D8-E609888CC0C7}" presName="childText" presStyleLbl="bgAcc1" presStyleIdx="3" presStyleCnt="6" custScaleY="40733" custLinFactNeighborX="-440" custLinFactNeighborY="-276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CFA09B-0313-473F-879E-E9B224C2A9D9}" type="pres">
      <dgm:prSet presAssocID="{753762EA-A2B6-4617-AEFB-6055D3132ED6}" presName="Name13" presStyleLbl="parChTrans1D2" presStyleIdx="4" presStyleCnt="6"/>
      <dgm:spPr/>
      <dgm:t>
        <a:bodyPr/>
        <a:lstStyle/>
        <a:p>
          <a:endParaRPr lang="ru-RU"/>
        </a:p>
      </dgm:t>
    </dgm:pt>
    <dgm:pt modelId="{D43333E4-5616-415C-BC24-61E60335C557}" type="pres">
      <dgm:prSet presAssocID="{5223DE4A-9325-4CF4-BA26-C8D969229B48}" presName="childText" presStyleLbl="bgAcc1" presStyleIdx="4" presStyleCnt="6" custScaleY="122111" custLinFactNeighborX="-440" custLinFactNeighborY="-214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6C8B74-DCF4-46E0-8D01-2C91341587BB}" type="pres">
      <dgm:prSet presAssocID="{DF22FFC2-D313-49AD-90A7-7098C50CA4B2}" presName="Name13" presStyleLbl="parChTrans1D2" presStyleIdx="5" presStyleCnt="6"/>
      <dgm:spPr/>
      <dgm:t>
        <a:bodyPr/>
        <a:lstStyle/>
        <a:p>
          <a:endParaRPr lang="ru-RU"/>
        </a:p>
      </dgm:t>
    </dgm:pt>
    <dgm:pt modelId="{0979C2B5-2C80-47DD-B299-8A6246725D96}" type="pres">
      <dgm:prSet presAssocID="{5EFB8DE3-EEF1-446F-AC00-A49992C284A4}" presName="childText" presStyleLbl="bg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406F9B-DBBB-4585-935F-AF897AADB1A8}" srcId="{B78E8C9D-0E07-46A9-96F5-EB8AC23E2F26}" destId="{6E57D664-13E0-4D07-9E6A-8BB1C634F222}" srcOrd="1" destOrd="0" parTransId="{30512251-DD64-4C63-B6BB-DABBDCE10E5C}" sibTransId="{53450EE7-6E8C-41C0-85CF-359E820E2B60}"/>
    <dgm:cxn modelId="{3F2A2638-B223-4B74-89AA-65B21A115B28}" type="presOf" srcId="{E6AFB2C1-CD83-445A-9866-3D7A2362AB3E}" destId="{BD9083BE-60AD-4615-A907-5F0AC75AC56E}" srcOrd="0" destOrd="0" presId="urn:microsoft.com/office/officeart/2005/8/layout/hierarchy3"/>
    <dgm:cxn modelId="{64DA78B2-B803-4105-81EA-807168650715}" type="presOf" srcId="{5EFB8DE3-EEF1-446F-AC00-A49992C284A4}" destId="{0979C2B5-2C80-47DD-B299-8A6246725D96}" srcOrd="0" destOrd="0" presId="urn:microsoft.com/office/officeart/2005/8/layout/hierarchy3"/>
    <dgm:cxn modelId="{2FF36559-C86B-44E7-A31F-2EC9A3DF20B8}" type="presOf" srcId="{76FFE905-3AFF-48E2-B2A3-53C387C53337}" destId="{C723C423-AE7C-4173-81E5-6BAD340B9510}" srcOrd="0" destOrd="0" presId="urn:microsoft.com/office/officeart/2005/8/layout/hierarchy3"/>
    <dgm:cxn modelId="{BDD53C61-835E-4C82-BA6D-F6F2D6958A3A}" srcId="{BC25FDC3-692E-4BD9-80EC-B45DE4D5F565}" destId="{5223DE4A-9325-4CF4-BA26-C8D969229B48}" srcOrd="1" destOrd="0" parTransId="{753762EA-A2B6-4617-AEFB-6055D3132ED6}" sibTransId="{0ABF5188-44B2-4020-A5CB-F3CD81F18EE4}"/>
    <dgm:cxn modelId="{4668056A-820B-4BC1-8159-A6EAFA90D43D}" type="presOf" srcId="{B7561EB8-FC58-4E07-AD87-7C15B96C41C5}" destId="{25B4FBBF-CDAF-48D2-9CF5-A306316E3DB7}" srcOrd="0" destOrd="0" presId="urn:microsoft.com/office/officeart/2005/8/layout/hierarchy3"/>
    <dgm:cxn modelId="{B4A806A6-E6E4-4F76-BF2D-68D7401714C6}" type="presOf" srcId="{B78E8C9D-0E07-46A9-96F5-EB8AC23E2F26}" destId="{14EAD18A-6342-4583-84A6-656C1C8D9D31}" srcOrd="1" destOrd="0" presId="urn:microsoft.com/office/officeart/2005/8/layout/hierarchy3"/>
    <dgm:cxn modelId="{C3F56B34-7D57-4652-820E-01C356090B74}" type="presOf" srcId="{7760E8C1-34F3-4548-8260-6EF671B4E0CA}" destId="{C9B798B5-152E-4F2F-B232-AE41701CCD70}" srcOrd="0" destOrd="0" presId="urn:microsoft.com/office/officeart/2005/8/layout/hierarchy3"/>
    <dgm:cxn modelId="{20557C19-9E33-4F07-B77E-4A8176723938}" type="presOf" srcId="{30512251-DD64-4C63-B6BB-DABBDCE10E5C}" destId="{64FBEB2E-81C0-4362-BA48-8833398295B7}" srcOrd="0" destOrd="0" presId="urn:microsoft.com/office/officeart/2005/8/layout/hierarchy3"/>
    <dgm:cxn modelId="{5CEF7008-D6A9-4BFD-BCFD-D556EDE62162}" srcId="{BC25FDC3-692E-4BD9-80EC-B45DE4D5F565}" destId="{5EFB8DE3-EEF1-446F-AC00-A49992C284A4}" srcOrd="2" destOrd="0" parTransId="{DF22FFC2-D313-49AD-90A7-7098C50CA4B2}" sibTransId="{5190AEDA-2838-493E-9269-F2535187318A}"/>
    <dgm:cxn modelId="{E9F71FBF-93C8-42F7-AEBF-1A0B4AE5B75D}" srcId="{7760E8C1-34F3-4548-8260-6EF671B4E0CA}" destId="{B78E8C9D-0E07-46A9-96F5-EB8AC23E2F26}" srcOrd="0" destOrd="0" parTransId="{7D89EC74-CF21-49E1-A2CE-64DBD2F2AB4A}" sibTransId="{B38465A0-1BFD-4CEE-8C10-42C0E2EE6E29}"/>
    <dgm:cxn modelId="{ADACA156-E011-488E-93F8-06B4BFC781CD}" srcId="{B78E8C9D-0E07-46A9-96F5-EB8AC23E2F26}" destId="{D0FA66C4-D0C3-4425-8FEF-3057166E46A3}" srcOrd="2" destOrd="0" parTransId="{B7561EB8-FC58-4E07-AD87-7C15B96C41C5}" sibTransId="{9AE21A71-3232-42AE-BFFF-F94DC28D7C5E}"/>
    <dgm:cxn modelId="{FA1DC721-9AED-411C-8AE7-DA90F9481985}" type="presOf" srcId="{BFD6F327-BAB6-49E0-87D8-E609888CC0C7}" destId="{90A491EA-7E62-4BA4-A2E4-487CA36DB8EF}" srcOrd="0" destOrd="0" presId="urn:microsoft.com/office/officeart/2005/8/layout/hierarchy3"/>
    <dgm:cxn modelId="{1F868A41-6402-4EB0-9180-4654AB56D357}" type="presOf" srcId="{D0FA66C4-D0C3-4425-8FEF-3057166E46A3}" destId="{58FC5132-D1E0-47E9-ABD0-16293E04B417}" srcOrd="0" destOrd="0" presId="urn:microsoft.com/office/officeart/2005/8/layout/hierarchy3"/>
    <dgm:cxn modelId="{D345EE93-DABD-4980-9344-645EC25D5A10}" type="presOf" srcId="{DF22FFC2-D313-49AD-90A7-7098C50CA4B2}" destId="{286C8B74-DCF4-46E0-8D01-2C91341587BB}" srcOrd="0" destOrd="0" presId="urn:microsoft.com/office/officeart/2005/8/layout/hierarchy3"/>
    <dgm:cxn modelId="{13076DC2-9315-43F9-AFAA-2519D6EB7233}" type="presOf" srcId="{6E57D664-13E0-4D07-9E6A-8BB1C634F222}" destId="{CB7094CB-C27C-4D71-899A-2524859AFDF7}" srcOrd="0" destOrd="0" presId="urn:microsoft.com/office/officeart/2005/8/layout/hierarchy3"/>
    <dgm:cxn modelId="{986BED19-FDC3-48DA-B14E-1882F466D841}" type="presOf" srcId="{5223DE4A-9325-4CF4-BA26-C8D969229B48}" destId="{D43333E4-5616-415C-BC24-61E60335C557}" srcOrd="0" destOrd="0" presId="urn:microsoft.com/office/officeart/2005/8/layout/hierarchy3"/>
    <dgm:cxn modelId="{C2725392-15C8-49A8-ABF3-6BB18A7061A2}" type="presOf" srcId="{753762EA-A2B6-4617-AEFB-6055D3132ED6}" destId="{C0CFA09B-0313-473F-879E-E9B224C2A9D9}" srcOrd="0" destOrd="0" presId="urn:microsoft.com/office/officeart/2005/8/layout/hierarchy3"/>
    <dgm:cxn modelId="{FDC90495-B591-462A-888D-6149EF75F2BF}" type="presOf" srcId="{C3433D64-C068-48CC-967C-AA2FD7F75DE2}" destId="{B21E2AEA-E083-46FD-9DEF-CCFC1157D913}" srcOrd="0" destOrd="0" presId="urn:microsoft.com/office/officeart/2005/8/layout/hierarchy3"/>
    <dgm:cxn modelId="{DB787504-3B4B-4E17-B776-DC47FE5B62DC}" srcId="{7760E8C1-34F3-4548-8260-6EF671B4E0CA}" destId="{BC25FDC3-692E-4BD9-80EC-B45DE4D5F565}" srcOrd="1" destOrd="0" parTransId="{002DDAAF-F1FC-437D-A0CB-DD6D189A0EDD}" sibTransId="{C6C51A75-60DF-42D5-AEDE-6AC8D0F9FF00}"/>
    <dgm:cxn modelId="{DB21DB45-CE61-4090-8686-153749E84506}" type="presOf" srcId="{BC25FDC3-692E-4BD9-80EC-B45DE4D5F565}" destId="{0F12286E-A12C-49F4-9CB8-7178A9DFBEC3}" srcOrd="0" destOrd="0" presId="urn:microsoft.com/office/officeart/2005/8/layout/hierarchy3"/>
    <dgm:cxn modelId="{B4BD11B8-3148-4836-ACBB-0BE32208ED98}" srcId="{BC25FDC3-692E-4BD9-80EC-B45DE4D5F565}" destId="{BFD6F327-BAB6-49E0-87D8-E609888CC0C7}" srcOrd="0" destOrd="0" parTransId="{E6AFB2C1-CD83-445A-9866-3D7A2362AB3E}" sibTransId="{A54674A7-F7CF-4DC6-933D-21757A25750E}"/>
    <dgm:cxn modelId="{294E1948-2142-4BCB-9365-0B25690F2696}" type="presOf" srcId="{B78E8C9D-0E07-46A9-96F5-EB8AC23E2F26}" destId="{8BB9A37E-CADF-4591-9804-69E52C429ABF}" srcOrd="0" destOrd="0" presId="urn:microsoft.com/office/officeart/2005/8/layout/hierarchy3"/>
    <dgm:cxn modelId="{359EE793-1928-454B-9D26-9A9C44C47A7F}" srcId="{B78E8C9D-0E07-46A9-96F5-EB8AC23E2F26}" destId="{C3433D64-C068-48CC-967C-AA2FD7F75DE2}" srcOrd="0" destOrd="0" parTransId="{76FFE905-3AFF-48E2-B2A3-53C387C53337}" sibTransId="{9DE4345F-3731-4A05-8346-04516A8E8A10}"/>
    <dgm:cxn modelId="{A6A3ADBF-85C8-4F39-8A24-79D1200DDD79}" type="presOf" srcId="{BC25FDC3-692E-4BD9-80EC-B45DE4D5F565}" destId="{16BCC074-B4D2-40D8-8FD2-C5E656698A2B}" srcOrd="1" destOrd="0" presId="urn:microsoft.com/office/officeart/2005/8/layout/hierarchy3"/>
    <dgm:cxn modelId="{5272C717-836B-4F8A-A9FB-CF7DBF8CA3F9}" type="presParOf" srcId="{C9B798B5-152E-4F2F-B232-AE41701CCD70}" destId="{A968DC88-1352-4947-BFBE-13C258FAB8F6}" srcOrd="0" destOrd="0" presId="urn:microsoft.com/office/officeart/2005/8/layout/hierarchy3"/>
    <dgm:cxn modelId="{A0D5DB38-1D89-40E6-995A-5D0B9738115B}" type="presParOf" srcId="{A968DC88-1352-4947-BFBE-13C258FAB8F6}" destId="{F875806D-1FCF-4B2C-BB8D-54ED5E372A13}" srcOrd="0" destOrd="0" presId="urn:microsoft.com/office/officeart/2005/8/layout/hierarchy3"/>
    <dgm:cxn modelId="{38A4709D-C994-4509-9221-30C33B34AC2D}" type="presParOf" srcId="{F875806D-1FCF-4B2C-BB8D-54ED5E372A13}" destId="{8BB9A37E-CADF-4591-9804-69E52C429ABF}" srcOrd="0" destOrd="0" presId="urn:microsoft.com/office/officeart/2005/8/layout/hierarchy3"/>
    <dgm:cxn modelId="{35B4C5AA-E5E6-4AD0-A328-C89E160FA96E}" type="presParOf" srcId="{F875806D-1FCF-4B2C-BB8D-54ED5E372A13}" destId="{14EAD18A-6342-4583-84A6-656C1C8D9D31}" srcOrd="1" destOrd="0" presId="urn:microsoft.com/office/officeart/2005/8/layout/hierarchy3"/>
    <dgm:cxn modelId="{77E1BC7F-E993-4FE1-8457-9F17D08A513F}" type="presParOf" srcId="{A968DC88-1352-4947-BFBE-13C258FAB8F6}" destId="{739A8671-B41A-4979-9743-E619A8AFE9AB}" srcOrd="1" destOrd="0" presId="urn:microsoft.com/office/officeart/2005/8/layout/hierarchy3"/>
    <dgm:cxn modelId="{0DF4BE38-A59B-4350-B194-810E7F57A61F}" type="presParOf" srcId="{739A8671-B41A-4979-9743-E619A8AFE9AB}" destId="{C723C423-AE7C-4173-81E5-6BAD340B9510}" srcOrd="0" destOrd="0" presId="urn:microsoft.com/office/officeart/2005/8/layout/hierarchy3"/>
    <dgm:cxn modelId="{D1849A22-F8EB-4A8A-B709-962416A35689}" type="presParOf" srcId="{739A8671-B41A-4979-9743-E619A8AFE9AB}" destId="{B21E2AEA-E083-46FD-9DEF-CCFC1157D913}" srcOrd="1" destOrd="0" presId="urn:microsoft.com/office/officeart/2005/8/layout/hierarchy3"/>
    <dgm:cxn modelId="{F3DC7226-ADD3-4A6C-B5D9-64AEE0D17663}" type="presParOf" srcId="{739A8671-B41A-4979-9743-E619A8AFE9AB}" destId="{64FBEB2E-81C0-4362-BA48-8833398295B7}" srcOrd="2" destOrd="0" presId="urn:microsoft.com/office/officeart/2005/8/layout/hierarchy3"/>
    <dgm:cxn modelId="{6C667C76-9A32-4B82-9F26-B050E4E2A976}" type="presParOf" srcId="{739A8671-B41A-4979-9743-E619A8AFE9AB}" destId="{CB7094CB-C27C-4D71-899A-2524859AFDF7}" srcOrd="3" destOrd="0" presId="urn:microsoft.com/office/officeart/2005/8/layout/hierarchy3"/>
    <dgm:cxn modelId="{A96CB673-AC66-4C8F-AB3B-50328E0CE288}" type="presParOf" srcId="{739A8671-B41A-4979-9743-E619A8AFE9AB}" destId="{25B4FBBF-CDAF-48D2-9CF5-A306316E3DB7}" srcOrd="4" destOrd="0" presId="urn:microsoft.com/office/officeart/2005/8/layout/hierarchy3"/>
    <dgm:cxn modelId="{275D50A1-2AFD-46A8-8722-50E093E5FF3F}" type="presParOf" srcId="{739A8671-B41A-4979-9743-E619A8AFE9AB}" destId="{58FC5132-D1E0-47E9-ABD0-16293E04B417}" srcOrd="5" destOrd="0" presId="urn:microsoft.com/office/officeart/2005/8/layout/hierarchy3"/>
    <dgm:cxn modelId="{9EE7B870-E5D8-4B54-8C70-EE088089B475}" type="presParOf" srcId="{C9B798B5-152E-4F2F-B232-AE41701CCD70}" destId="{18C18511-A4FC-4563-AF80-12FD487D5BD9}" srcOrd="1" destOrd="0" presId="urn:microsoft.com/office/officeart/2005/8/layout/hierarchy3"/>
    <dgm:cxn modelId="{4748920F-3AC8-4537-B87A-0BC92A142578}" type="presParOf" srcId="{18C18511-A4FC-4563-AF80-12FD487D5BD9}" destId="{00FB889D-2BBC-4742-B101-B80016375CB1}" srcOrd="0" destOrd="0" presId="urn:microsoft.com/office/officeart/2005/8/layout/hierarchy3"/>
    <dgm:cxn modelId="{14E3E2DC-D7ED-4F6E-AD73-9BD19AC4F8C9}" type="presParOf" srcId="{00FB889D-2BBC-4742-B101-B80016375CB1}" destId="{0F12286E-A12C-49F4-9CB8-7178A9DFBEC3}" srcOrd="0" destOrd="0" presId="urn:microsoft.com/office/officeart/2005/8/layout/hierarchy3"/>
    <dgm:cxn modelId="{7DDFC641-5809-4025-BF3B-871DC0AF7B14}" type="presParOf" srcId="{00FB889D-2BBC-4742-B101-B80016375CB1}" destId="{16BCC074-B4D2-40D8-8FD2-C5E656698A2B}" srcOrd="1" destOrd="0" presId="urn:microsoft.com/office/officeart/2005/8/layout/hierarchy3"/>
    <dgm:cxn modelId="{42D3405F-B98B-4095-BF07-AE02C78C43A8}" type="presParOf" srcId="{18C18511-A4FC-4563-AF80-12FD487D5BD9}" destId="{8ED74F81-A676-48DF-AE58-5179F225FA4E}" srcOrd="1" destOrd="0" presId="urn:microsoft.com/office/officeart/2005/8/layout/hierarchy3"/>
    <dgm:cxn modelId="{D055A557-5ED3-4032-90A6-52C75DED83C1}" type="presParOf" srcId="{8ED74F81-A676-48DF-AE58-5179F225FA4E}" destId="{BD9083BE-60AD-4615-A907-5F0AC75AC56E}" srcOrd="0" destOrd="0" presId="urn:microsoft.com/office/officeart/2005/8/layout/hierarchy3"/>
    <dgm:cxn modelId="{CE43C107-FE9A-4B8C-B98C-4A86CA42688A}" type="presParOf" srcId="{8ED74F81-A676-48DF-AE58-5179F225FA4E}" destId="{90A491EA-7E62-4BA4-A2E4-487CA36DB8EF}" srcOrd="1" destOrd="0" presId="urn:microsoft.com/office/officeart/2005/8/layout/hierarchy3"/>
    <dgm:cxn modelId="{BFE45AB1-D228-4FFF-896D-3695C05E6C5D}" type="presParOf" srcId="{8ED74F81-A676-48DF-AE58-5179F225FA4E}" destId="{C0CFA09B-0313-473F-879E-E9B224C2A9D9}" srcOrd="2" destOrd="0" presId="urn:microsoft.com/office/officeart/2005/8/layout/hierarchy3"/>
    <dgm:cxn modelId="{2319FC12-198D-42E2-9F33-A9FD6C31BE1D}" type="presParOf" srcId="{8ED74F81-A676-48DF-AE58-5179F225FA4E}" destId="{D43333E4-5616-415C-BC24-61E60335C557}" srcOrd="3" destOrd="0" presId="urn:microsoft.com/office/officeart/2005/8/layout/hierarchy3"/>
    <dgm:cxn modelId="{FAC6B0E9-705D-4CA0-8F5B-E0AD4D906944}" type="presParOf" srcId="{8ED74F81-A676-48DF-AE58-5179F225FA4E}" destId="{286C8B74-DCF4-46E0-8D01-2C91341587BB}" srcOrd="4" destOrd="0" presId="urn:microsoft.com/office/officeart/2005/8/layout/hierarchy3"/>
    <dgm:cxn modelId="{A96F0BBF-D44C-4598-BA73-3984A957DD22}" type="presParOf" srcId="{8ED74F81-A676-48DF-AE58-5179F225FA4E}" destId="{0979C2B5-2C80-47DD-B299-8A6246725D96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E418D62-538A-46CE-B151-E06E14997694}" type="doc">
      <dgm:prSet loTypeId="urn:microsoft.com/office/officeart/2005/8/layout/vList5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FBA6F3F-7A84-44F4-B438-F26DDAA37901}">
      <dgm:prSet custT="1"/>
      <dgm:spPr/>
      <dgm:t>
        <a:bodyPr/>
        <a:lstStyle/>
        <a:p>
          <a:pPr algn="l" rtl="0"/>
          <a:r>
            <a:rPr lang="ru-RU" sz="1400" dirty="0" smtClean="0"/>
            <a:t>- </a:t>
          </a:r>
          <a:r>
            <a:rPr lang="ru-RU" sz="2000" b="1" dirty="0" smtClean="0"/>
            <a:t>город-село</a:t>
          </a:r>
          <a:r>
            <a:rPr lang="ru-RU" sz="2000" dirty="0" smtClean="0"/>
            <a:t> (3 класса: преимущественно городской, промежуточный, сельский);</a:t>
          </a:r>
          <a:endParaRPr lang="ru-RU" sz="2000" dirty="0"/>
        </a:p>
      </dgm:t>
    </dgm:pt>
    <dgm:pt modelId="{50C4043A-AAA7-49FF-A463-481F4ED6DD84}" type="parTrans" cxnId="{4AB94E0F-4779-4DE7-8726-353C786DBB20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A40D4949-DAE2-4CF0-8487-893D6090B06A}" type="sibTrans" cxnId="{4AB94E0F-4779-4DE7-8726-353C786DBB20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39662D28-B930-4FE4-A8C1-85104002F7FF}">
      <dgm:prSet custT="1"/>
      <dgm:spPr/>
      <dgm:t>
        <a:bodyPr/>
        <a:lstStyle/>
        <a:p>
          <a:pPr algn="l" rtl="0"/>
          <a:r>
            <a:rPr lang="ru-RU" sz="2000" dirty="0" smtClean="0"/>
            <a:t>- </a:t>
          </a:r>
          <a:r>
            <a:rPr lang="ru-RU" sz="2000" b="1" dirty="0" smtClean="0"/>
            <a:t>принадлежность к метрополии </a:t>
          </a:r>
          <a:r>
            <a:rPr lang="ru-RU" sz="2000" dirty="0" smtClean="0"/>
            <a:t>(2 класса – метрополия и не </a:t>
          </a:r>
          <a:r>
            <a:rPr lang="ru-RU" sz="2000" dirty="0" err="1" smtClean="0"/>
            <a:t>метропольный</a:t>
          </a:r>
          <a:r>
            <a:rPr lang="ru-RU" sz="2000" dirty="0" smtClean="0"/>
            <a:t>); </a:t>
          </a:r>
          <a:endParaRPr lang="ru-RU" sz="2000" dirty="0"/>
        </a:p>
      </dgm:t>
    </dgm:pt>
    <dgm:pt modelId="{C4BF7FAC-4B45-44C8-87EB-B0A349C40533}" type="parTrans" cxnId="{2A310E5C-DF5D-4977-B366-6F2B7A89C99D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2CAB506F-9468-4EFF-B2F5-435E77E56AD5}" type="sibTrans" cxnId="{2A310E5C-DF5D-4977-B366-6F2B7A89C99D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4F8C10C4-ED37-4471-922D-05CC832680BC}">
      <dgm:prSet custT="1"/>
      <dgm:spPr/>
      <dgm:t>
        <a:bodyPr/>
        <a:lstStyle/>
        <a:p>
          <a:pPr algn="l" rtl="0"/>
          <a:r>
            <a:rPr lang="ru-RU" sz="2000" dirty="0" smtClean="0"/>
            <a:t>- </a:t>
          </a:r>
          <a:r>
            <a:rPr lang="ru-RU" sz="2000" b="1" dirty="0" smtClean="0"/>
            <a:t>принадлежность к прибрежным районам </a:t>
          </a:r>
          <a:r>
            <a:rPr lang="ru-RU" sz="2000" dirty="0" smtClean="0"/>
            <a:t>(3 класса: на берегу; прибрежный (</a:t>
          </a:r>
          <a:r>
            <a:rPr lang="en-US" sz="2000" dirty="0" smtClean="0"/>
            <a:t>&gt;= 50% </a:t>
          </a:r>
          <a:r>
            <a:rPr lang="ru-RU" sz="2000" dirty="0" smtClean="0"/>
            <a:t>населения - в</a:t>
          </a:r>
          <a:r>
            <a:rPr lang="en-US" sz="2000" dirty="0" smtClean="0"/>
            <a:t> 50k</a:t>
          </a:r>
          <a:r>
            <a:rPr lang="ru-RU" sz="2000" dirty="0" smtClean="0"/>
            <a:t> км от береговой линии</a:t>
          </a:r>
          <a:r>
            <a:rPr lang="en-US" sz="2000" dirty="0" smtClean="0"/>
            <a:t>)</a:t>
          </a:r>
          <a:r>
            <a:rPr lang="ru-RU" sz="2000" dirty="0" smtClean="0"/>
            <a:t>; не прибрежный);</a:t>
          </a:r>
          <a:endParaRPr lang="ru-RU" sz="2000" dirty="0"/>
        </a:p>
      </dgm:t>
    </dgm:pt>
    <dgm:pt modelId="{5651E5FD-1890-443E-BE75-622F509CABC3}" type="parTrans" cxnId="{7728F2C9-38E5-4269-9DC8-14933967EA8F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84BFAF62-F43F-42B0-B57F-A8E44AB40F0E}" type="sibTrans" cxnId="{7728F2C9-38E5-4269-9DC8-14933967EA8F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311985A5-08ED-4EBA-929E-03772B3E167F}">
      <dgm:prSet custT="1"/>
      <dgm:spPr/>
      <dgm:t>
        <a:bodyPr/>
        <a:lstStyle/>
        <a:p>
          <a:pPr algn="l" rtl="0"/>
          <a:r>
            <a:rPr lang="ru-RU" sz="1800" dirty="0" smtClean="0"/>
            <a:t>- </a:t>
          </a:r>
          <a:r>
            <a:rPr lang="ru-RU" sz="2000" b="1" dirty="0" smtClean="0"/>
            <a:t>принадлежность к горным районам </a:t>
          </a:r>
          <a:r>
            <a:rPr lang="ru-RU" sz="2000" dirty="0" smtClean="0"/>
            <a:t>(4 класса по доле населения в гористой местности и доле поверхности занятой горами) </a:t>
          </a:r>
          <a:endParaRPr lang="ru-RU" sz="2000" dirty="0"/>
        </a:p>
      </dgm:t>
    </dgm:pt>
    <dgm:pt modelId="{5296CFF8-848D-4462-8B63-4C1B0A6FF64A}" type="parTrans" cxnId="{0DC9E43C-1044-48BE-B50F-1D7D79E63FB4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EE1E9C88-C0C9-4BBB-A356-353FAEC4B84C}" type="sibTrans" cxnId="{0DC9E43C-1044-48BE-B50F-1D7D79E63FB4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0BA16980-7F34-4517-8D95-735FAF050F6D}">
      <dgm:prSet custT="1"/>
      <dgm:spPr/>
      <dgm:t>
        <a:bodyPr/>
        <a:lstStyle/>
        <a:p>
          <a:pPr algn="l" rtl="0"/>
          <a:r>
            <a:rPr lang="ru-RU" sz="2000" dirty="0" smtClean="0"/>
            <a:t>- </a:t>
          </a:r>
          <a:r>
            <a:rPr lang="ru-RU" sz="2000" b="1" dirty="0" smtClean="0"/>
            <a:t>по удаленности от города </a:t>
          </a:r>
          <a:r>
            <a:rPr lang="ru-RU" sz="2000" dirty="0" smtClean="0"/>
            <a:t>(5 классов: преимущественно городской, промежуточный вблизи города; промежуточный отдаленный; преимущественно сельский вблизи города; преимущественно сельский отдаленный)</a:t>
          </a:r>
          <a:endParaRPr lang="ru-RU" sz="2000" dirty="0"/>
        </a:p>
      </dgm:t>
    </dgm:pt>
    <dgm:pt modelId="{BC767CC3-12A9-4FD3-9435-E8F5A4216254}" type="parTrans" cxnId="{63C5A274-DC87-4AC7-B4DC-C9A20454F100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BA25D217-4F09-4E63-A212-F28FCF68476F}" type="sibTrans" cxnId="{63C5A274-DC87-4AC7-B4DC-C9A20454F100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F17F7562-50F5-4251-A7B4-0104B9EFD83C}">
      <dgm:prSet custT="1"/>
      <dgm:spPr/>
      <dgm:t>
        <a:bodyPr/>
        <a:lstStyle/>
        <a:p>
          <a:pPr algn="l"/>
          <a:r>
            <a:rPr lang="ru-RU" sz="2000" dirty="0" smtClean="0"/>
            <a:t>- </a:t>
          </a:r>
          <a:r>
            <a:rPr lang="ru-RU" sz="2000" b="1" dirty="0" smtClean="0"/>
            <a:t>принадлежность к островным районам</a:t>
          </a:r>
          <a:endParaRPr lang="ru-RU" sz="2000" b="1" dirty="0"/>
        </a:p>
      </dgm:t>
    </dgm:pt>
    <dgm:pt modelId="{BFE00B1C-4153-404B-A18A-ED018F2EBF12}" type="parTrans" cxnId="{FE245FC4-2D69-4614-82E0-41BA642A9E8E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C7CDC570-DA63-41FC-B067-BE5219ABBC67}" type="sibTrans" cxnId="{FE245FC4-2D69-4614-82E0-41BA642A9E8E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00FD6B2C-B22E-4154-B0A3-EA18C4E4CC4F}">
      <dgm:prSet custT="1"/>
      <dgm:spPr/>
      <dgm:t>
        <a:bodyPr/>
        <a:lstStyle/>
        <a:p>
          <a:pPr algn="l" rtl="0"/>
          <a:r>
            <a:rPr lang="ru-RU" sz="2000" dirty="0" smtClean="0"/>
            <a:t>- </a:t>
          </a:r>
          <a:r>
            <a:rPr lang="ru-RU" sz="2000" b="1" dirty="0" smtClean="0"/>
            <a:t>принадлежность к приграничным районам </a:t>
          </a:r>
          <a:r>
            <a:rPr lang="ru-RU" sz="2000" dirty="0" smtClean="0"/>
            <a:t>(2 класса);</a:t>
          </a:r>
          <a:endParaRPr lang="ru-RU" sz="2000" dirty="0"/>
        </a:p>
      </dgm:t>
    </dgm:pt>
    <dgm:pt modelId="{84840B6B-A2C2-4F79-9DAE-F6D481141748}" type="sibTrans" cxnId="{46C0A50A-5F2E-440A-A71E-6C979D016C44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32770DAF-B06A-4FB3-A007-FF20611FE0FD}" type="parTrans" cxnId="{46C0A50A-5F2E-440A-A71E-6C979D016C44}">
      <dgm:prSet/>
      <dgm:spPr/>
      <dgm:t>
        <a:bodyPr/>
        <a:lstStyle/>
        <a:p>
          <a:endParaRPr lang="ru-RU" sz="2000">
            <a:solidFill>
              <a:schemeClr val="bg1"/>
            </a:solidFill>
          </a:endParaRPr>
        </a:p>
      </dgm:t>
    </dgm:pt>
    <dgm:pt modelId="{BE71CE84-3C2F-4FF2-8B4D-35242CACBA38}" type="pres">
      <dgm:prSet presAssocID="{7E418D62-538A-46CE-B151-E06E1499769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02FB84-DD94-4BBA-B929-CFE061F144C5}" type="pres">
      <dgm:prSet presAssocID="{FFBA6F3F-7A84-44F4-B438-F26DDAA37901}" presName="linNode" presStyleCnt="0"/>
      <dgm:spPr/>
      <dgm:t>
        <a:bodyPr/>
        <a:lstStyle/>
        <a:p>
          <a:endParaRPr lang="ru-RU"/>
        </a:p>
      </dgm:t>
    </dgm:pt>
    <dgm:pt modelId="{5F329D51-CBEA-47DC-9033-B1C0D18BB668}" type="pres">
      <dgm:prSet presAssocID="{FFBA6F3F-7A84-44F4-B438-F26DDAA37901}" presName="parentText" presStyleLbl="node1" presStyleIdx="0" presStyleCnt="7" custScaleX="277778" custScaleY="40497" custLinFactNeighborX="-2472" custLinFactNeighborY="-25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AB3579-846E-4F88-9494-8F9771CC6550}" type="pres">
      <dgm:prSet presAssocID="{A40D4949-DAE2-4CF0-8487-893D6090B06A}" presName="sp" presStyleCnt="0"/>
      <dgm:spPr/>
      <dgm:t>
        <a:bodyPr/>
        <a:lstStyle/>
        <a:p>
          <a:endParaRPr lang="ru-RU"/>
        </a:p>
      </dgm:t>
    </dgm:pt>
    <dgm:pt modelId="{9810215F-A8ED-42C1-8E5C-2C0BF35A8871}" type="pres">
      <dgm:prSet presAssocID="{39662D28-B930-4FE4-A8C1-85104002F7FF}" presName="linNode" presStyleCnt="0"/>
      <dgm:spPr/>
      <dgm:t>
        <a:bodyPr/>
        <a:lstStyle/>
        <a:p>
          <a:endParaRPr lang="ru-RU"/>
        </a:p>
      </dgm:t>
    </dgm:pt>
    <dgm:pt modelId="{B43A2DB4-06AD-40B3-840B-C68F07184A94}" type="pres">
      <dgm:prSet presAssocID="{39662D28-B930-4FE4-A8C1-85104002F7FF}" presName="parentText" presStyleLbl="node1" presStyleIdx="1" presStyleCnt="7" custScaleX="277778" custScaleY="34722" custLinFactNeighborX="-136" custLinFactNeighborY="243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8646B6-7E95-4C51-9C15-981436A19607}" type="pres">
      <dgm:prSet presAssocID="{2CAB506F-9468-4EFF-B2F5-435E77E56AD5}" presName="sp" presStyleCnt="0"/>
      <dgm:spPr/>
      <dgm:t>
        <a:bodyPr/>
        <a:lstStyle/>
        <a:p>
          <a:endParaRPr lang="ru-RU"/>
        </a:p>
      </dgm:t>
    </dgm:pt>
    <dgm:pt modelId="{0301BF5E-5583-4E3C-82C8-C0B53836A881}" type="pres">
      <dgm:prSet presAssocID="{4F8C10C4-ED37-4471-922D-05CC832680BC}" presName="linNode" presStyleCnt="0"/>
      <dgm:spPr/>
      <dgm:t>
        <a:bodyPr/>
        <a:lstStyle/>
        <a:p>
          <a:endParaRPr lang="ru-RU"/>
        </a:p>
      </dgm:t>
    </dgm:pt>
    <dgm:pt modelId="{286212D3-5A6A-4A60-813F-C0CADE2B5295}" type="pres">
      <dgm:prSet presAssocID="{4F8C10C4-ED37-4471-922D-05CC832680BC}" presName="parentText" presStyleLbl="node1" presStyleIdx="2" presStyleCnt="7" custScaleX="277778" custScaleY="4343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792B3B-B667-4D00-A0D1-A6727740FDD0}" type="pres">
      <dgm:prSet presAssocID="{84BFAF62-F43F-42B0-B57F-A8E44AB40F0E}" presName="sp" presStyleCnt="0"/>
      <dgm:spPr/>
      <dgm:t>
        <a:bodyPr/>
        <a:lstStyle/>
        <a:p>
          <a:endParaRPr lang="ru-RU"/>
        </a:p>
      </dgm:t>
    </dgm:pt>
    <dgm:pt modelId="{AADEC74F-1AF7-4204-9841-3AAF514EF431}" type="pres">
      <dgm:prSet presAssocID="{311985A5-08ED-4EBA-929E-03772B3E167F}" presName="linNode" presStyleCnt="0"/>
      <dgm:spPr/>
      <dgm:t>
        <a:bodyPr/>
        <a:lstStyle/>
        <a:p>
          <a:endParaRPr lang="ru-RU"/>
        </a:p>
      </dgm:t>
    </dgm:pt>
    <dgm:pt modelId="{86348113-604A-4E15-B650-5A4DB90FEFD6}" type="pres">
      <dgm:prSet presAssocID="{311985A5-08ED-4EBA-929E-03772B3E167F}" presName="parentText" presStyleLbl="node1" presStyleIdx="3" presStyleCnt="7" custScaleX="277778" custScaleY="3798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21E9CF-CFF6-495B-8901-B4020288F846}" type="pres">
      <dgm:prSet presAssocID="{EE1E9C88-C0C9-4BBB-A356-353FAEC4B84C}" presName="sp" presStyleCnt="0"/>
      <dgm:spPr/>
      <dgm:t>
        <a:bodyPr/>
        <a:lstStyle/>
        <a:p>
          <a:endParaRPr lang="ru-RU"/>
        </a:p>
      </dgm:t>
    </dgm:pt>
    <dgm:pt modelId="{F16DAF6E-AD06-4614-A894-5EB6E5EE923C}" type="pres">
      <dgm:prSet presAssocID="{00FD6B2C-B22E-4154-B0A3-EA18C4E4CC4F}" presName="linNode" presStyleCnt="0"/>
      <dgm:spPr/>
      <dgm:t>
        <a:bodyPr/>
        <a:lstStyle/>
        <a:p>
          <a:endParaRPr lang="ru-RU"/>
        </a:p>
      </dgm:t>
    </dgm:pt>
    <dgm:pt modelId="{E067FDE3-D963-4B2A-961F-A2178C3CF500}" type="pres">
      <dgm:prSet presAssocID="{00FD6B2C-B22E-4154-B0A3-EA18C4E4CC4F}" presName="parentText" presStyleLbl="node1" presStyleIdx="4" presStyleCnt="7" custScaleX="277778" custScaleY="2585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56ECC5-0181-4A58-A4DE-1D9D8DE033B8}" type="pres">
      <dgm:prSet presAssocID="{84840B6B-A2C2-4F79-9DAE-F6D481141748}" presName="sp" presStyleCnt="0"/>
      <dgm:spPr/>
      <dgm:t>
        <a:bodyPr/>
        <a:lstStyle/>
        <a:p>
          <a:endParaRPr lang="ru-RU"/>
        </a:p>
      </dgm:t>
    </dgm:pt>
    <dgm:pt modelId="{10AAEACC-2656-46F5-959E-475F630C8798}" type="pres">
      <dgm:prSet presAssocID="{F17F7562-50F5-4251-A7B4-0104B9EFD83C}" presName="linNode" presStyleCnt="0"/>
      <dgm:spPr/>
      <dgm:t>
        <a:bodyPr/>
        <a:lstStyle/>
        <a:p>
          <a:endParaRPr lang="ru-RU"/>
        </a:p>
      </dgm:t>
    </dgm:pt>
    <dgm:pt modelId="{66284A06-3310-4732-A7BF-091164106D8B}" type="pres">
      <dgm:prSet presAssocID="{F17F7562-50F5-4251-A7B4-0104B9EFD83C}" presName="parentText" presStyleLbl="node1" presStyleIdx="5" presStyleCnt="7" custScaleX="277778" custScaleY="41732" custLinFactNeighborX="-2472" custLinFactNeighborY="243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7118F4-E72A-4E4F-AA19-B81924D3FFF7}" type="pres">
      <dgm:prSet presAssocID="{C7CDC570-DA63-41FC-B067-BE5219ABBC67}" presName="sp" presStyleCnt="0"/>
      <dgm:spPr/>
      <dgm:t>
        <a:bodyPr/>
        <a:lstStyle/>
        <a:p>
          <a:endParaRPr lang="ru-RU"/>
        </a:p>
      </dgm:t>
    </dgm:pt>
    <dgm:pt modelId="{D946D061-60DC-46EA-8E41-DEE3825187A5}" type="pres">
      <dgm:prSet presAssocID="{0BA16980-7F34-4517-8D95-735FAF050F6D}" presName="linNode" presStyleCnt="0"/>
      <dgm:spPr/>
      <dgm:t>
        <a:bodyPr/>
        <a:lstStyle/>
        <a:p>
          <a:endParaRPr lang="ru-RU"/>
        </a:p>
      </dgm:t>
    </dgm:pt>
    <dgm:pt modelId="{A9721A25-3D64-47B1-A02A-D6DFC445D69C}" type="pres">
      <dgm:prSet presAssocID="{0BA16980-7F34-4517-8D95-735FAF050F6D}" presName="parentText" presStyleLbl="node1" presStyleIdx="6" presStyleCnt="7" custScaleX="277778" custScaleY="7754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728F2C9-38E5-4269-9DC8-14933967EA8F}" srcId="{7E418D62-538A-46CE-B151-E06E14997694}" destId="{4F8C10C4-ED37-4471-922D-05CC832680BC}" srcOrd="2" destOrd="0" parTransId="{5651E5FD-1890-443E-BE75-622F509CABC3}" sibTransId="{84BFAF62-F43F-42B0-B57F-A8E44AB40F0E}"/>
    <dgm:cxn modelId="{0DC9E43C-1044-48BE-B50F-1D7D79E63FB4}" srcId="{7E418D62-538A-46CE-B151-E06E14997694}" destId="{311985A5-08ED-4EBA-929E-03772B3E167F}" srcOrd="3" destOrd="0" parTransId="{5296CFF8-848D-4462-8B63-4C1B0A6FF64A}" sibTransId="{EE1E9C88-C0C9-4BBB-A356-353FAEC4B84C}"/>
    <dgm:cxn modelId="{63C5A274-DC87-4AC7-B4DC-C9A20454F100}" srcId="{7E418D62-538A-46CE-B151-E06E14997694}" destId="{0BA16980-7F34-4517-8D95-735FAF050F6D}" srcOrd="6" destOrd="0" parTransId="{BC767CC3-12A9-4FD3-9435-E8F5A4216254}" sibTransId="{BA25D217-4F09-4E63-A212-F28FCF68476F}"/>
    <dgm:cxn modelId="{4AB94E0F-4779-4DE7-8726-353C786DBB20}" srcId="{7E418D62-538A-46CE-B151-E06E14997694}" destId="{FFBA6F3F-7A84-44F4-B438-F26DDAA37901}" srcOrd="0" destOrd="0" parTransId="{50C4043A-AAA7-49FF-A463-481F4ED6DD84}" sibTransId="{A40D4949-DAE2-4CF0-8487-893D6090B06A}"/>
    <dgm:cxn modelId="{FE245FC4-2D69-4614-82E0-41BA642A9E8E}" srcId="{7E418D62-538A-46CE-B151-E06E14997694}" destId="{F17F7562-50F5-4251-A7B4-0104B9EFD83C}" srcOrd="5" destOrd="0" parTransId="{BFE00B1C-4153-404B-A18A-ED018F2EBF12}" sibTransId="{C7CDC570-DA63-41FC-B067-BE5219ABBC67}"/>
    <dgm:cxn modelId="{2A310E5C-DF5D-4977-B366-6F2B7A89C99D}" srcId="{7E418D62-538A-46CE-B151-E06E14997694}" destId="{39662D28-B930-4FE4-A8C1-85104002F7FF}" srcOrd="1" destOrd="0" parTransId="{C4BF7FAC-4B45-44C8-87EB-B0A349C40533}" sibTransId="{2CAB506F-9468-4EFF-B2F5-435E77E56AD5}"/>
    <dgm:cxn modelId="{2DC0EDA9-B00B-46EC-8B66-786C173CDCD5}" type="presOf" srcId="{00FD6B2C-B22E-4154-B0A3-EA18C4E4CC4F}" destId="{E067FDE3-D963-4B2A-961F-A2178C3CF500}" srcOrd="0" destOrd="0" presId="urn:microsoft.com/office/officeart/2005/8/layout/vList5"/>
    <dgm:cxn modelId="{46C0A50A-5F2E-440A-A71E-6C979D016C44}" srcId="{7E418D62-538A-46CE-B151-E06E14997694}" destId="{00FD6B2C-B22E-4154-B0A3-EA18C4E4CC4F}" srcOrd="4" destOrd="0" parTransId="{32770DAF-B06A-4FB3-A007-FF20611FE0FD}" sibTransId="{84840B6B-A2C2-4F79-9DAE-F6D481141748}"/>
    <dgm:cxn modelId="{1F1D966A-4788-4040-A772-2CD0271739E9}" type="presOf" srcId="{FFBA6F3F-7A84-44F4-B438-F26DDAA37901}" destId="{5F329D51-CBEA-47DC-9033-B1C0D18BB668}" srcOrd="0" destOrd="0" presId="urn:microsoft.com/office/officeart/2005/8/layout/vList5"/>
    <dgm:cxn modelId="{B480641C-8138-4C4B-BD5E-B4778A8ED582}" type="presOf" srcId="{F17F7562-50F5-4251-A7B4-0104B9EFD83C}" destId="{66284A06-3310-4732-A7BF-091164106D8B}" srcOrd="0" destOrd="0" presId="urn:microsoft.com/office/officeart/2005/8/layout/vList5"/>
    <dgm:cxn modelId="{0BED2ABE-20E4-4AAA-B006-58E2F6325581}" type="presOf" srcId="{7E418D62-538A-46CE-B151-E06E14997694}" destId="{BE71CE84-3C2F-4FF2-8B4D-35242CACBA38}" srcOrd="0" destOrd="0" presId="urn:microsoft.com/office/officeart/2005/8/layout/vList5"/>
    <dgm:cxn modelId="{6499D8D7-AF8E-4FF0-914B-2BFCA00360EF}" type="presOf" srcId="{4F8C10C4-ED37-4471-922D-05CC832680BC}" destId="{286212D3-5A6A-4A60-813F-C0CADE2B5295}" srcOrd="0" destOrd="0" presId="urn:microsoft.com/office/officeart/2005/8/layout/vList5"/>
    <dgm:cxn modelId="{5BDFFA16-EC4B-4AA6-B573-FD31298A7E16}" type="presOf" srcId="{39662D28-B930-4FE4-A8C1-85104002F7FF}" destId="{B43A2DB4-06AD-40B3-840B-C68F07184A94}" srcOrd="0" destOrd="0" presId="urn:microsoft.com/office/officeart/2005/8/layout/vList5"/>
    <dgm:cxn modelId="{E3064FDD-FBCE-4012-B890-AA33F86756B1}" type="presOf" srcId="{0BA16980-7F34-4517-8D95-735FAF050F6D}" destId="{A9721A25-3D64-47B1-A02A-D6DFC445D69C}" srcOrd="0" destOrd="0" presId="urn:microsoft.com/office/officeart/2005/8/layout/vList5"/>
    <dgm:cxn modelId="{96873B29-A762-4B3A-AC92-D7627AF55CB2}" type="presOf" srcId="{311985A5-08ED-4EBA-929E-03772B3E167F}" destId="{86348113-604A-4E15-B650-5A4DB90FEFD6}" srcOrd="0" destOrd="0" presId="urn:microsoft.com/office/officeart/2005/8/layout/vList5"/>
    <dgm:cxn modelId="{4AC16122-C70B-46C8-BA6C-82631D8F442F}" type="presParOf" srcId="{BE71CE84-3C2F-4FF2-8B4D-35242CACBA38}" destId="{5002FB84-DD94-4BBA-B929-CFE061F144C5}" srcOrd="0" destOrd="0" presId="urn:microsoft.com/office/officeart/2005/8/layout/vList5"/>
    <dgm:cxn modelId="{C1FB4308-C973-4614-BD9C-D2725D3B517F}" type="presParOf" srcId="{5002FB84-DD94-4BBA-B929-CFE061F144C5}" destId="{5F329D51-CBEA-47DC-9033-B1C0D18BB668}" srcOrd="0" destOrd="0" presId="urn:microsoft.com/office/officeart/2005/8/layout/vList5"/>
    <dgm:cxn modelId="{91B99203-7EDA-4D41-BCEC-C42747A0D78F}" type="presParOf" srcId="{BE71CE84-3C2F-4FF2-8B4D-35242CACBA38}" destId="{5BAB3579-846E-4F88-9494-8F9771CC6550}" srcOrd="1" destOrd="0" presId="urn:microsoft.com/office/officeart/2005/8/layout/vList5"/>
    <dgm:cxn modelId="{D25310E6-611C-4D69-A65F-D1F05D2003C8}" type="presParOf" srcId="{BE71CE84-3C2F-4FF2-8B4D-35242CACBA38}" destId="{9810215F-A8ED-42C1-8E5C-2C0BF35A8871}" srcOrd="2" destOrd="0" presId="urn:microsoft.com/office/officeart/2005/8/layout/vList5"/>
    <dgm:cxn modelId="{4BDADB54-5D52-4AFF-8F60-6FCAA737F6AC}" type="presParOf" srcId="{9810215F-A8ED-42C1-8E5C-2C0BF35A8871}" destId="{B43A2DB4-06AD-40B3-840B-C68F07184A94}" srcOrd="0" destOrd="0" presId="urn:microsoft.com/office/officeart/2005/8/layout/vList5"/>
    <dgm:cxn modelId="{77628110-5AC9-424F-9DB2-D2318047F74F}" type="presParOf" srcId="{BE71CE84-3C2F-4FF2-8B4D-35242CACBA38}" destId="{7F8646B6-7E95-4C51-9C15-981436A19607}" srcOrd="3" destOrd="0" presId="urn:microsoft.com/office/officeart/2005/8/layout/vList5"/>
    <dgm:cxn modelId="{CF989CA8-571D-4AEB-B1F1-D0121D0C0342}" type="presParOf" srcId="{BE71CE84-3C2F-4FF2-8B4D-35242CACBA38}" destId="{0301BF5E-5583-4E3C-82C8-C0B53836A881}" srcOrd="4" destOrd="0" presId="urn:microsoft.com/office/officeart/2005/8/layout/vList5"/>
    <dgm:cxn modelId="{D0F30262-B6BB-4C7E-829E-7389A3A34F68}" type="presParOf" srcId="{0301BF5E-5583-4E3C-82C8-C0B53836A881}" destId="{286212D3-5A6A-4A60-813F-C0CADE2B5295}" srcOrd="0" destOrd="0" presId="urn:microsoft.com/office/officeart/2005/8/layout/vList5"/>
    <dgm:cxn modelId="{F36F4B09-F7F8-4E39-A4B2-D621782228DA}" type="presParOf" srcId="{BE71CE84-3C2F-4FF2-8B4D-35242CACBA38}" destId="{DE792B3B-B667-4D00-A0D1-A6727740FDD0}" srcOrd="5" destOrd="0" presId="urn:microsoft.com/office/officeart/2005/8/layout/vList5"/>
    <dgm:cxn modelId="{F96E75F3-8132-4744-B99D-503B66C199DE}" type="presParOf" srcId="{BE71CE84-3C2F-4FF2-8B4D-35242CACBA38}" destId="{AADEC74F-1AF7-4204-9841-3AAF514EF431}" srcOrd="6" destOrd="0" presId="urn:microsoft.com/office/officeart/2005/8/layout/vList5"/>
    <dgm:cxn modelId="{C322171F-C6F3-4E9B-907A-C46CB55EAD36}" type="presParOf" srcId="{AADEC74F-1AF7-4204-9841-3AAF514EF431}" destId="{86348113-604A-4E15-B650-5A4DB90FEFD6}" srcOrd="0" destOrd="0" presId="urn:microsoft.com/office/officeart/2005/8/layout/vList5"/>
    <dgm:cxn modelId="{E1662E0E-E196-4D30-BD98-253807D0620F}" type="presParOf" srcId="{BE71CE84-3C2F-4FF2-8B4D-35242CACBA38}" destId="{FC21E9CF-CFF6-495B-8901-B4020288F846}" srcOrd="7" destOrd="0" presId="urn:microsoft.com/office/officeart/2005/8/layout/vList5"/>
    <dgm:cxn modelId="{B02A54D8-25E1-4D89-B1C2-8272C25A330C}" type="presParOf" srcId="{BE71CE84-3C2F-4FF2-8B4D-35242CACBA38}" destId="{F16DAF6E-AD06-4614-A894-5EB6E5EE923C}" srcOrd="8" destOrd="0" presId="urn:microsoft.com/office/officeart/2005/8/layout/vList5"/>
    <dgm:cxn modelId="{8A8CDBDD-C1EC-450F-B60E-BFBBA72B9ACD}" type="presParOf" srcId="{F16DAF6E-AD06-4614-A894-5EB6E5EE923C}" destId="{E067FDE3-D963-4B2A-961F-A2178C3CF500}" srcOrd="0" destOrd="0" presId="urn:microsoft.com/office/officeart/2005/8/layout/vList5"/>
    <dgm:cxn modelId="{55835507-5634-4E8F-A8FF-231EF01C83FF}" type="presParOf" srcId="{BE71CE84-3C2F-4FF2-8B4D-35242CACBA38}" destId="{E356ECC5-0181-4A58-A4DE-1D9D8DE033B8}" srcOrd="9" destOrd="0" presId="urn:microsoft.com/office/officeart/2005/8/layout/vList5"/>
    <dgm:cxn modelId="{89E3842A-E0A7-4BDD-8520-BEBAEBEFC1D5}" type="presParOf" srcId="{BE71CE84-3C2F-4FF2-8B4D-35242CACBA38}" destId="{10AAEACC-2656-46F5-959E-475F630C8798}" srcOrd="10" destOrd="0" presId="urn:microsoft.com/office/officeart/2005/8/layout/vList5"/>
    <dgm:cxn modelId="{B51058E0-6D66-4130-AE84-10AF6BB5E431}" type="presParOf" srcId="{10AAEACC-2656-46F5-959E-475F630C8798}" destId="{66284A06-3310-4732-A7BF-091164106D8B}" srcOrd="0" destOrd="0" presId="urn:microsoft.com/office/officeart/2005/8/layout/vList5"/>
    <dgm:cxn modelId="{F791FA74-79B9-46A2-A37C-0382C9E39F1F}" type="presParOf" srcId="{BE71CE84-3C2F-4FF2-8B4D-35242CACBA38}" destId="{BE7118F4-E72A-4E4F-AA19-B81924D3FFF7}" srcOrd="11" destOrd="0" presId="urn:microsoft.com/office/officeart/2005/8/layout/vList5"/>
    <dgm:cxn modelId="{D3D866B2-0A14-44B4-8945-17D194A4A44E}" type="presParOf" srcId="{BE71CE84-3C2F-4FF2-8B4D-35242CACBA38}" destId="{D946D061-60DC-46EA-8E41-DEE3825187A5}" srcOrd="12" destOrd="0" presId="urn:microsoft.com/office/officeart/2005/8/layout/vList5"/>
    <dgm:cxn modelId="{A1D8E82E-B6BC-41E8-89B5-BB3DC419414C}" type="presParOf" srcId="{D946D061-60DC-46EA-8E41-DEE3825187A5}" destId="{A9721A25-3D64-47B1-A02A-D6DFC445D69C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329D51-CBEA-47DC-9033-B1C0D18BB668}">
      <dsp:nvSpPr>
        <dsp:cNvPr id="0" name=""/>
        <dsp:cNvSpPr/>
      </dsp:nvSpPr>
      <dsp:spPr>
        <a:xfrm>
          <a:off x="8220" y="346"/>
          <a:ext cx="8416641" cy="82936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effectLst/>
            </a:rPr>
            <a:t>- численность постоянного населения;</a:t>
          </a:r>
          <a:endParaRPr lang="ru-RU" sz="2300" kern="1200" dirty="0">
            <a:effectLst/>
          </a:endParaRPr>
        </a:p>
      </dsp:txBody>
      <dsp:txXfrm>
        <a:off x="48706" y="40832"/>
        <a:ext cx="8335669" cy="748390"/>
      </dsp:txXfrm>
    </dsp:sp>
    <dsp:sp modelId="{B43A2DB4-06AD-40B3-840B-C68F07184A94}">
      <dsp:nvSpPr>
        <dsp:cNvPr id="0" name=""/>
        <dsp:cNvSpPr/>
      </dsp:nvSpPr>
      <dsp:spPr>
        <a:xfrm>
          <a:off x="4110" y="872254"/>
          <a:ext cx="8416641" cy="82936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>
              <a:effectLst/>
            </a:rPr>
            <a:t>- характер занятости жителей;</a:t>
          </a:r>
          <a:endParaRPr lang="ru-RU" sz="2300" kern="1200">
            <a:effectLst/>
          </a:endParaRPr>
        </a:p>
      </dsp:txBody>
      <dsp:txXfrm>
        <a:off x="44596" y="912740"/>
        <a:ext cx="8335669" cy="748390"/>
      </dsp:txXfrm>
    </dsp:sp>
    <dsp:sp modelId="{286212D3-5A6A-4A60-813F-C0CADE2B5295}">
      <dsp:nvSpPr>
        <dsp:cNvPr id="0" name=""/>
        <dsp:cNvSpPr/>
      </dsp:nvSpPr>
      <dsp:spPr>
        <a:xfrm>
          <a:off x="4110" y="1743084"/>
          <a:ext cx="8416641" cy="82936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>
              <a:effectLst/>
            </a:rPr>
            <a:t>- экономическое, административное значение на-селенного пункта, роль в социальной и культурной жизни;</a:t>
          </a:r>
          <a:endParaRPr lang="ru-RU" sz="2300" kern="1200" dirty="0">
            <a:effectLst/>
          </a:endParaRPr>
        </a:p>
      </dsp:txBody>
      <dsp:txXfrm>
        <a:off x="44596" y="1783570"/>
        <a:ext cx="8335669" cy="748390"/>
      </dsp:txXfrm>
    </dsp:sp>
    <dsp:sp modelId="{86348113-604A-4E15-B650-5A4DB90FEFD6}">
      <dsp:nvSpPr>
        <dsp:cNvPr id="0" name=""/>
        <dsp:cNvSpPr/>
      </dsp:nvSpPr>
      <dsp:spPr>
        <a:xfrm>
          <a:off x="4110" y="2613915"/>
          <a:ext cx="8416641" cy="82936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>
              <a:effectLst/>
            </a:rPr>
            <a:t>- особенности планировки и застройки; </a:t>
          </a:r>
          <a:endParaRPr lang="ru-RU" sz="2300" kern="1200" dirty="0">
            <a:effectLst/>
          </a:endParaRPr>
        </a:p>
      </dsp:txBody>
      <dsp:txXfrm>
        <a:off x="44596" y="2654401"/>
        <a:ext cx="8335669" cy="748390"/>
      </dsp:txXfrm>
    </dsp:sp>
    <dsp:sp modelId="{E067FDE3-D963-4B2A-961F-A2178C3CF500}">
      <dsp:nvSpPr>
        <dsp:cNvPr id="0" name=""/>
        <dsp:cNvSpPr/>
      </dsp:nvSpPr>
      <dsp:spPr>
        <a:xfrm>
          <a:off x="4110" y="3484745"/>
          <a:ext cx="8416641" cy="82936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>
              <a:effectLst/>
            </a:rPr>
            <a:t>- уровень благоустройства и социальной инфраструктуры;</a:t>
          </a:r>
          <a:endParaRPr lang="ru-RU" sz="2300" kern="1200" dirty="0">
            <a:effectLst/>
          </a:endParaRPr>
        </a:p>
      </dsp:txBody>
      <dsp:txXfrm>
        <a:off x="44596" y="3525231"/>
        <a:ext cx="8335669" cy="748390"/>
      </dsp:txXfrm>
    </dsp:sp>
    <dsp:sp modelId="{A9721A25-3D64-47B1-A02A-D6DFC445D69C}">
      <dsp:nvSpPr>
        <dsp:cNvPr id="0" name=""/>
        <dsp:cNvSpPr/>
      </dsp:nvSpPr>
      <dsp:spPr>
        <a:xfrm>
          <a:off x="4110" y="4355575"/>
          <a:ext cx="8416641" cy="82936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>
              <a:effectLst/>
            </a:rPr>
            <a:t>- перспективы экономического и социального развития, роста численности населения</a:t>
          </a:r>
          <a:endParaRPr lang="ru-RU" sz="2300" kern="1200" dirty="0">
            <a:effectLst/>
          </a:endParaRPr>
        </a:p>
      </dsp:txBody>
      <dsp:txXfrm>
        <a:off x="44596" y="4396061"/>
        <a:ext cx="8335669" cy="7483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B9A37E-CADF-4591-9804-69E52C429ABF}">
      <dsp:nvSpPr>
        <dsp:cNvPr id="0" name=""/>
        <dsp:cNvSpPr/>
      </dsp:nvSpPr>
      <dsp:spPr>
        <a:xfrm>
          <a:off x="144021" y="180989"/>
          <a:ext cx="1813365" cy="544346"/>
        </a:xfrm>
        <a:prstGeom prst="roundRect">
          <a:avLst>
            <a:gd name="adj" fmla="val 10000"/>
          </a:avLst>
        </a:prstGeom>
        <a:solidFill>
          <a:schemeClr val="tx1">
            <a:lumMod val="95000"/>
          </a:schemeClr>
        </a:solidFill>
        <a:ln w="254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chemeClr val="bg1"/>
              </a:solidFill>
            </a:rPr>
            <a:t>Городские</a:t>
          </a:r>
        </a:p>
      </dsp:txBody>
      <dsp:txXfrm>
        <a:off x="159964" y="196932"/>
        <a:ext cx="1781479" cy="512460"/>
      </dsp:txXfrm>
    </dsp:sp>
    <dsp:sp modelId="{406AEDF9-CCAF-42BA-83E4-BF3910B4F4CE}">
      <dsp:nvSpPr>
        <dsp:cNvPr id="0" name=""/>
        <dsp:cNvSpPr/>
      </dsp:nvSpPr>
      <dsp:spPr>
        <a:xfrm>
          <a:off x="279638" y="725336"/>
          <a:ext cx="91440" cy="53126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1266"/>
              </a:lnTo>
              <a:lnTo>
                <a:pt x="80404" y="53126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78E13C-C8FA-4A95-8F00-769353010B1B}">
      <dsp:nvSpPr>
        <dsp:cNvPr id="0" name=""/>
        <dsp:cNvSpPr/>
      </dsp:nvSpPr>
      <dsp:spPr>
        <a:xfrm>
          <a:off x="360042" y="1117092"/>
          <a:ext cx="1636779" cy="279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chemeClr val="bg1"/>
              </a:solidFill>
            </a:rPr>
            <a:t>Города</a:t>
          </a:r>
          <a:endParaRPr lang="ru-RU" sz="1800" kern="1200" dirty="0"/>
        </a:p>
      </dsp:txBody>
      <dsp:txXfrm>
        <a:off x="368214" y="1125264"/>
        <a:ext cx="1620435" cy="262676"/>
      </dsp:txXfrm>
    </dsp:sp>
    <dsp:sp modelId="{F3C4C117-F428-412B-8A74-5DA587AFDE37}">
      <dsp:nvSpPr>
        <dsp:cNvPr id="0" name=""/>
        <dsp:cNvSpPr/>
      </dsp:nvSpPr>
      <dsp:spPr>
        <a:xfrm>
          <a:off x="279638" y="725336"/>
          <a:ext cx="91440" cy="195647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56479"/>
              </a:lnTo>
              <a:lnTo>
                <a:pt x="80404" y="195647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271780-1991-4891-8843-C40832CB4CA5}">
      <dsp:nvSpPr>
        <dsp:cNvPr id="0" name=""/>
        <dsp:cNvSpPr/>
      </dsp:nvSpPr>
      <dsp:spPr>
        <a:xfrm>
          <a:off x="360042" y="1728194"/>
          <a:ext cx="1662576" cy="19072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solidFill>
                <a:schemeClr val="bg1"/>
              </a:solidFill>
            </a:rPr>
            <a:t>Поселки городского типа (</a:t>
          </a:r>
          <a:r>
            <a:rPr lang="ru-RU" sz="1800" kern="1200" dirty="0" err="1">
              <a:solidFill>
                <a:schemeClr val="bg1"/>
              </a:solidFill>
            </a:rPr>
            <a:t>п.г.т</a:t>
          </a:r>
          <a:r>
            <a:rPr lang="ru-RU" sz="1800" kern="1200" dirty="0">
              <a:solidFill>
                <a:schemeClr val="bg1"/>
              </a:solidFill>
            </a:rPr>
            <a:t>.) – курортные, дачные, рабочие</a:t>
          </a:r>
          <a:endParaRPr lang="ru-RU" kern="1200" dirty="0"/>
        </a:p>
      </dsp:txBody>
      <dsp:txXfrm>
        <a:off x="408737" y="1776889"/>
        <a:ext cx="1565186" cy="180985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B9A37E-CADF-4591-9804-69E52C429ABF}">
      <dsp:nvSpPr>
        <dsp:cNvPr id="0" name=""/>
        <dsp:cNvSpPr/>
      </dsp:nvSpPr>
      <dsp:spPr>
        <a:xfrm>
          <a:off x="0" y="172952"/>
          <a:ext cx="1699918" cy="8499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/>
            <a:t>Городское</a:t>
          </a:r>
        </a:p>
      </dsp:txBody>
      <dsp:txXfrm>
        <a:off x="24894" y="197846"/>
        <a:ext cx="1650130" cy="800171"/>
      </dsp:txXfrm>
    </dsp:sp>
    <dsp:sp modelId="{406AEDF9-CCAF-42BA-83E4-BF3910B4F4CE}">
      <dsp:nvSpPr>
        <dsp:cNvPr id="0" name=""/>
        <dsp:cNvSpPr/>
      </dsp:nvSpPr>
      <dsp:spPr>
        <a:xfrm>
          <a:off x="169991" y="1022912"/>
          <a:ext cx="102652" cy="15819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1965"/>
              </a:lnTo>
              <a:lnTo>
                <a:pt x="102652" y="15819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78E13C-C8FA-4A95-8F00-769353010B1B}">
      <dsp:nvSpPr>
        <dsp:cNvPr id="0" name=""/>
        <dsp:cNvSpPr/>
      </dsp:nvSpPr>
      <dsp:spPr>
        <a:xfrm>
          <a:off x="272644" y="1820122"/>
          <a:ext cx="1359934" cy="15695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chemeClr val="accent4">
                  <a:lumMod val="10000"/>
                </a:schemeClr>
              </a:solidFill>
            </a:rPr>
            <a:t>Города (</a:t>
          </a:r>
          <a:r>
            <a:rPr lang="ru-RU" sz="1800" kern="1200" dirty="0" err="1">
              <a:solidFill>
                <a:schemeClr val="accent4">
                  <a:lumMod val="10000"/>
                </a:schemeClr>
              </a:solidFill>
            </a:rPr>
            <a:t>cities</a:t>
          </a:r>
          <a:r>
            <a:rPr lang="ru-RU" sz="1800" kern="1200" dirty="0">
              <a:solidFill>
                <a:schemeClr val="accent4">
                  <a:lumMod val="10000"/>
                </a:schemeClr>
              </a:solidFill>
            </a:rPr>
            <a:t>) (густонаселенные районы) </a:t>
          </a:r>
        </a:p>
      </dsp:txBody>
      <dsp:txXfrm>
        <a:off x="312475" y="1859953"/>
        <a:ext cx="1280272" cy="1489847"/>
      </dsp:txXfrm>
    </dsp:sp>
    <dsp:sp modelId="{F3C4C117-F428-412B-8A74-5DA587AFDE37}">
      <dsp:nvSpPr>
        <dsp:cNvPr id="0" name=""/>
        <dsp:cNvSpPr/>
      </dsp:nvSpPr>
      <dsp:spPr>
        <a:xfrm>
          <a:off x="169991" y="1022912"/>
          <a:ext cx="170458" cy="33156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15636"/>
              </a:lnTo>
              <a:lnTo>
                <a:pt x="170458" y="33156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271780-1991-4891-8843-C40832CB4CA5}">
      <dsp:nvSpPr>
        <dsp:cNvPr id="0" name=""/>
        <dsp:cNvSpPr/>
      </dsp:nvSpPr>
      <dsp:spPr>
        <a:xfrm>
          <a:off x="340450" y="3660420"/>
          <a:ext cx="3344868" cy="13562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solidFill>
                <a:schemeClr val="accent4">
                  <a:lumMod val="10000"/>
                </a:schemeClr>
              </a:solidFill>
            </a:rPr>
            <a:t>Поселки (</a:t>
          </a:r>
          <a:r>
            <a:rPr lang="ru-RU" sz="1800" kern="1200" dirty="0" err="1">
              <a:solidFill>
                <a:schemeClr val="accent4">
                  <a:lumMod val="10000"/>
                </a:schemeClr>
              </a:solidFill>
            </a:rPr>
            <a:t>towns</a:t>
          </a:r>
          <a:r>
            <a:rPr lang="ru-RU" sz="1800" kern="1200" dirty="0" smtClean="0">
              <a:solidFill>
                <a:schemeClr val="accent4">
                  <a:lumMod val="10000"/>
                </a:schemeClr>
              </a:solidFill>
            </a:rPr>
            <a:t>)</a:t>
          </a:r>
          <a:r>
            <a:rPr lang="en-US" sz="1800" kern="1200" dirty="0" smtClean="0">
              <a:solidFill>
                <a:schemeClr val="accent4">
                  <a:lumMod val="10000"/>
                </a:schemeClr>
              </a:solidFill>
            </a:rPr>
            <a:t> </a:t>
          </a:r>
          <a:r>
            <a:rPr lang="ru-RU" sz="1800" kern="1200" dirty="0" smtClean="0">
              <a:solidFill>
                <a:schemeClr val="accent4">
                  <a:lumMod val="10000"/>
                </a:schemeClr>
              </a:solidFill>
            </a:rPr>
            <a:t>(районы </a:t>
          </a:r>
          <a:r>
            <a:rPr lang="ru-RU" sz="1800" kern="1200" dirty="0">
              <a:solidFill>
                <a:schemeClr val="accent4">
                  <a:lumMod val="10000"/>
                </a:schemeClr>
              </a:solidFill>
            </a:rPr>
            <a:t>средней плотности </a:t>
          </a:r>
          <a:r>
            <a:rPr lang="ru-RU" sz="1800" kern="1200" dirty="0" smtClean="0">
              <a:solidFill>
                <a:schemeClr val="accent4">
                  <a:lumMod val="10000"/>
                </a:schemeClr>
              </a:solidFill>
            </a:rPr>
            <a:t>населения)</a:t>
          </a:r>
          <a:endParaRPr lang="ru-RU" sz="1800" kern="1200" dirty="0">
            <a:solidFill>
              <a:schemeClr val="accent4">
                <a:lumMod val="10000"/>
              </a:schemeClr>
            </a:solidFill>
          </a:endParaRPr>
        </a:p>
        <a:p>
          <a:pPr lvl="0" defTabSz="533400">
            <a:spcBef>
              <a:spcPct val="0"/>
            </a:spcBef>
            <a:spcAft>
              <a:spcPct val="35000"/>
            </a:spcAft>
          </a:pPr>
          <a:endParaRPr lang="ru-RU" kern="1200" dirty="0">
            <a:solidFill>
              <a:schemeClr val="accent4">
                <a:lumMod val="10000"/>
              </a:schemeClr>
            </a:solidFill>
          </a:endParaRPr>
        </a:p>
      </dsp:txBody>
      <dsp:txXfrm>
        <a:off x="380173" y="3700143"/>
        <a:ext cx="3265422" cy="1276808"/>
      </dsp:txXfrm>
    </dsp:sp>
    <dsp:sp modelId="{0F12286E-A12C-49F4-9CB8-7178A9DFBEC3}">
      <dsp:nvSpPr>
        <dsp:cNvPr id="0" name=""/>
        <dsp:cNvSpPr/>
      </dsp:nvSpPr>
      <dsp:spPr>
        <a:xfrm>
          <a:off x="2017828" y="101003"/>
          <a:ext cx="1699918" cy="8499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/>
            <a:t>Сельское</a:t>
          </a:r>
        </a:p>
      </dsp:txBody>
      <dsp:txXfrm>
        <a:off x="2042722" y="125897"/>
        <a:ext cx="1650130" cy="800171"/>
      </dsp:txXfrm>
    </dsp:sp>
    <dsp:sp modelId="{277D8769-EA81-4569-85EE-EFCCB010EB05}">
      <dsp:nvSpPr>
        <dsp:cNvPr id="0" name=""/>
        <dsp:cNvSpPr/>
      </dsp:nvSpPr>
      <dsp:spPr>
        <a:xfrm>
          <a:off x="2187820" y="950963"/>
          <a:ext cx="277528" cy="17230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23024"/>
              </a:lnTo>
              <a:lnTo>
                <a:pt x="277528" y="172302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15BA59-BCF3-4C83-A577-2092D72943AD}">
      <dsp:nvSpPr>
        <dsp:cNvPr id="0" name=""/>
        <dsp:cNvSpPr/>
      </dsp:nvSpPr>
      <dsp:spPr>
        <a:xfrm>
          <a:off x="2465349" y="1878421"/>
          <a:ext cx="1359934" cy="15911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>
              <a:solidFill>
                <a:schemeClr val="accent4">
                  <a:lumMod val="10000"/>
                </a:schemeClr>
              </a:solidFill>
            </a:rPr>
            <a:t>Сельские (малонаселенные районы)</a:t>
          </a:r>
        </a:p>
        <a:p>
          <a:pPr lvl="0" defTabSz="533400">
            <a:spcBef>
              <a:spcPct val="0"/>
            </a:spcBef>
            <a:spcAft>
              <a:spcPct val="35000"/>
            </a:spcAft>
          </a:pPr>
          <a:endParaRPr lang="ru-RU" kern="1200" dirty="0">
            <a:solidFill>
              <a:schemeClr val="accent4">
                <a:lumMod val="10000"/>
              </a:schemeClr>
            </a:solidFill>
          </a:endParaRPr>
        </a:p>
      </dsp:txBody>
      <dsp:txXfrm>
        <a:off x="2505180" y="1918252"/>
        <a:ext cx="1280272" cy="151147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B9A37E-CADF-4591-9804-69E52C429ABF}">
      <dsp:nvSpPr>
        <dsp:cNvPr id="0" name=""/>
        <dsp:cNvSpPr/>
      </dsp:nvSpPr>
      <dsp:spPr>
        <a:xfrm>
          <a:off x="0" y="0"/>
          <a:ext cx="5235963" cy="13975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/>
            <a:t>Поселки (</a:t>
          </a:r>
          <a:r>
            <a:rPr lang="ru-RU" sz="2000" kern="1200" dirty="0" err="1"/>
            <a:t>towns</a:t>
          </a:r>
          <a:r>
            <a:rPr lang="ru-RU" sz="2000" kern="1200" dirty="0"/>
            <a:t>) </a:t>
          </a:r>
          <a:r>
            <a:rPr lang="ru-RU" sz="2000" kern="1200" dirty="0" smtClean="0"/>
            <a:t>(</a:t>
          </a:r>
          <a:r>
            <a:rPr lang="ru-RU" sz="2000" kern="1200" dirty="0"/>
            <a:t>районы средней плотности населения</a:t>
          </a:r>
        </a:p>
      </dsp:txBody>
      <dsp:txXfrm>
        <a:off x="40933" y="40933"/>
        <a:ext cx="5154097" cy="1315692"/>
      </dsp:txXfrm>
    </dsp:sp>
    <dsp:sp modelId="{C723C423-AE7C-4173-81E5-6BAD340B9510}">
      <dsp:nvSpPr>
        <dsp:cNvPr id="0" name=""/>
        <dsp:cNvSpPr/>
      </dsp:nvSpPr>
      <dsp:spPr>
        <a:xfrm>
          <a:off x="523596" y="1397558"/>
          <a:ext cx="454404" cy="8428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2833"/>
              </a:lnTo>
              <a:lnTo>
                <a:pt x="454404" y="84283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1E2AEA-E083-46FD-9DEF-CCFC1157D913}">
      <dsp:nvSpPr>
        <dsp:cNvPr id="0" name=""/>
        <dsp:cNvSpPr/>
      </dsp:nvSpPr>
      <dsp:spPr>
        <a:xfrm>
          <a:off x="978001" y="1689256"/>
          <a:ext cx="2856063" cy="11022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поселки с компактным населением (</a:t>
          </a:r>
          <a:r>
            <a:rPr lang="ru-RU" sz="1800" kern="1200" dirty="0" err="1"/>
            <a:t>dense</a:t>
          </a:r>
          <a:r>
            <a:rPr lang="ru-RU" sz="1800" kern="1200" dirty="0"/>
            <a:t> </a:t>
          </a:r>
          <a:r>
            <a:rPr lang="ru-RU" sz="1800" kern="1200" dirty="0" err="1"/>
            <a:t>towns</a:t>
          </a:r>
          <a:r>
            <a:rPr lang="ru-RU" sz="1800" kern="1200" dirty="0"/>
            <a:t>)</a:t>
          </a:r>
        </a:p>
      </dsp:txBody>
      <dsp:txXfrm>
        <a:off x="1010285" y="1721540"/>
        <a:ext cx="2791495" cy="1037702"/>
      </dsp:txXfrm>
    </dsp:sp>
    <dsp:sp modelId="{64FBEB2E-81C0-4362-BA48-8833398295B7}">
      <dsp:nvSpPr>
        <dsp:cNvPr id="0" name=""/>
        <dsp:cNvSpPr/>
      </dsp:nvSpPr>
      <dsp:spPr>
        <a:xfrm>
          <a:off x="523596" y="1397558"/>
          <a:ext cx="524632" cy="21770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77022"/>
              </a:lnTo>
              <a:lnTo>
                <a:pt x="524632" y="21770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7094CB-C27C-4D71-899A-2524859AFDF7}">
      <dsp:nvSpPr>
        <dsp:cNvPr id="0" name=""/>
        <dsp:cNvSpPr/>
      </dsp:nvSpPr>
      <dsp:spPr>
        <a:xfrm>
          <a:off x="1048229" y="3023444"/>
          <a:ext cx="3432683" cy="11022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поселки с менее плотным населением (</a:t>
          </a:r>
          <a:r>
            <a:rPr lang="ru-RU" sz="1800" kern="1200" dirty="0" err="1"/>
            <a:t>semi-dense</a:t>
          </a:r>
          <a:r>
            <a:rPr lang="ru-RU" sz="1800" kern="1200" dirty="0"/>
            <a:t> </a:t>
          </a:r>
          <a:r>
            <a:rPr lang="ru-RU" sz="1800" kern="1200" dirty="0" err="1"/>
            <a:t>towns</a:t>
          </a:r>
          <a:r>
            <a:rPr lang="ru-RU" sz="1800" kern="1200" dirty="0"/>
            <a:t>)</a:t>
          </a:r>
        </a:p>
      </dsp:txBody>
      <dsp:txXfrm>
        <a:off x="1080513" y="3055728"/>
        <a:ext cx="3368115" cy="1037702"/>
      </dsp:txXfrm>
    </dsp:sp>
    <dsp:sp modelId="{25B4FBBF-CDAF-48D2-9CF5-A306316E3DB7}">
      <dsp:nvSpPr>
        <dsp:cNvPr id="0" name=""/>
        <dsp:cNvSpPr/>
      </dsp:nvSpPr>
      <dsp:spPr>
        <a:xfrm>
          <a:off x="523596" y="1397558"/>
          <a:ext cx="525267" cy="38051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05175"/>
              </a:lnTo>
              <a:lnTo>
                <a:pt x="525267" y="380517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FC5132-D1E0-47E9-ABD0-16293E04B417}">
      <dsp:nvSpPr>
        <dsp:cNvPr id="0" name=""/>
        <dsp:cNvSpPr/>
      </dsp:nvSpPr>
      <dsp:spPr>
        <a:xfrm>
          <a:off x="1048864" y="4651598"/>
          <a:ext cx="2448328" cy="11022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пригороды </a:t>
          </a:r>
          <a:r>
            <a:rPr lang="en-US" sz="1800" kern="1200" dirty="0"/>
            <a:t>(suburban or </a:t>
          </a:r>
          <a:r>
            <a:rPr lang="en-US" sz="1800" kern="1200" dirty="0" err="1"/>
            <a:t>peri</a:t>
          </a:r>
          <a:r>
            <a:rPr lang="en-US" sz="1800" kern="1200" dirty="0"/>
            <a:t>-urban cells)</a:t>
          </a:r>
          <a:endParaRPr lang="ru-RU" sz="1800" kern="1200" dirty="0"/>
        </a:p>
      </dsp:txBody>
      <dsp:txXfrm>
        <a:off x="1081148" y="4683882"/>
        <a:ext cx="2383760" cy="1037702"/>
      </dsp:txXfrm>
    </dsp:sp>
    <dsp:sp modelId="{0F12286E-A12C-49F4-9CB8-7178A9DFBEC3}">
      <dsp:nvSpPr>
        <dsp:cNvPr id="0" name=""/>
        <dsp:cNvSpPr/>
      </dsp:nvSpPr>
      <dsp:spPr>
        <a:xfrm>
          <a:off x="5649310" y="0"/>
          <a:ext cx="2418470" cy="11022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/>
            <a:t>Сельские (малонаселенные районы)</a:t>
          </a:r>
        </a:p>
      </dsp:txBody>
      <dsp:txXfrm>
        <a:off x="5681594" y="32284"/>
        <a:ext cx="2353902" cy="1037702"/>
      </dsp:txXfrm>
    </dsp:sp>
    <dsp:sp modelId="{BD9083BE-60AD-4615-A907-5F0AC75AC56E}">
      <dsp:nvSpPr>
        <dsp:cNvPr id="0" name=""/>
        <dsp:cNvSpPr/>
      </dsp:nvSpPr>
      <dsp:spPr>
        <a:xfrm>
          <a:off x="5891157" y="1102270"/>
          <a:ext cx="373546" cy="4183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8365"/>
              </a:lnTo>
              <a:lnTo>
                <a:pt x="373546" y="4183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A491EA-7E62-4BA4-A2E4-487CA36DB8EF}">
      <dsp:nvSpPr>
        <dsp:cNvPr id="0" name=""/>
        <dsp:cNvSpPr/>
      </dsp:nvSpPr>
      <dsp:spPr>
        <a:xfrm>
          <a:off x="6264704" y="1296142"/>
          <a:ext cx="1763633" cy="4489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села</a:t>
          </a:r>
        </a:p>
      </dsp:txBody>
      <dsp:txXfrm>
        <a:off x="6277854" y="1309292"/>
        <a:ext cx="1737333" cy="422688"/>
      </dsp:txXfrm>
    </dsp:sp>
    <dsp:sp modelId="{C0CFA09B-0313-473F-879E-E9B224C2A9D9}">
      <dsp:nvSpPr>
        <dsp:cNvPr id="0" name=""/>
        <dsp:cNvSpPr/>
      </dsp:nvSpPr>
      <dsp:spPr>
        <a:xfrm>
          <a:off x="5891157" y="1102270"/>
          <a:ext cx="373546" cy="16589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8960"/>
              </a:lnTo>
              <a:lnTo>
                <a:pt x="373546" y="16589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3333E4-5616-415C-BC24-61E60335C557}">
      <dsp:nvSpPr>
        <dsp:cNvPr id="0" name=""/>
        <dsp:cNvSpPr/>
      </dsp:nvSpPr>
      <dsp:spPr>
        <a:xfrm>
          <a:off x="6264704" y="2088234"/>
          <a:ext cx="1763633" cy="13459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сельские территории с рассредоточенным населением</a:t>
          </a:r>
        </a:p>
      </dsp:txBody>
      <dsp:txXfrm>
        <a:off x="6304127" y="2127657"/>
        <a:ext cx="1684787" cy="1267148"/>
      </dsp:txXfrm>
    </dsp:sp>
    <dsp:sp modelId="{286C8B74-DCF4-46E0-8D01-2C91341587BB}">
      <dsp:nvSpPr>
        <dsp:cNvPr id="0" name=""/>
        <dsp:cNvSpPr/>
      </dsp:nvSpPr>
      <dsp:spPr>
        <a:xfrm>
          <a:off x="5891157" y="1102270"/>
          <a:ext cx="381306" cy="33956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95615"/>
              </a:lnTo>
              <a:lnTo>
                <a:pt x="381306" y="33956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79C2B5-2C80-47DD-B299-8A6246725D96}">
      <dsp:nvSpPr>
        <dsp:cNvPr id="0" name=""/>
        <dsp:cNvSpPr/>
      </dsp:nvSpPr>
      <dsp:spPr>
        <a:xfrm>
          <a:off x="6272464" y="3946751"/>
          <a:ext cx="1763633" cy="11022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/>
            <a:t>в основном необитаемые территории</a:t>
          </a:r>
        </a:p>
      </dsp:txBody>
      <dsp:txXfrm>
        <a:off x="6304748" y="3979035"/>
        <a:ext cx="1699065" cy="103770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329D51-CBEA-47DC-9033-B1C0D18BB668}">
      <dsp:nvSpPr>
        <dsp:cNvPr id="0" name=""/>
        <dsp:cNvSpPr/>
      </dsp:nvSpPr>
      <dsp:spPr>
        <a:xfrm>
          <a:off x="0" y="0"/>
          <a:ext cx="8560590" cy="72039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- </a:t>
          </a:r>
          <a:r>
            <a:rPr lang="ru-RU" sz="2000" b="1" kern="1200" dirty="0" smtClean="0"/>
            <a:t>город-село</a:t>
          </a:r>
          <a:r>
            <a:rPr lang="ru-RU" sz="2000" kern="1200" dirty="0" smtClean="0"/>
            <a:t> (3 класса: преимущественно городской, промежуточный, сельский);</a:t>
          </a:r>
          <a:endParaRPr lang="ru-RU" sz="2000" kern="1200" dirty="0"/>
        </a:p>
      </dsp:txBody>
      <dsp:txXfrm>
        <a:off x="35167" y="35167"/>
        <a:ext cx="8490256" cy="650064"/>
      </dsp:txXfrm>
    </dsp:sp>
    <dsp:sp modelId="{B43A2DB4-06AD-40B3-840B-C68F07184A94}">
      <dsp:nvSpPr>
        <dsp:cNvPr id="0" name=""/>
        <dsp:cNvSpPr/>
      </dsp:nvSpPr>
      <dsp:spPr>
        <a:xfrm>
          <a:off x="0" y="854221"/>
          <a:ext cx="8560590" cy="61766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- </a:t>
          </a:r>
          <a:r>
            <a:rPr lang="ru-RU" sz="2000" b="1" kern="1200" dirty="0" smtClean="0"/>
            <a:t>принадлежность к метрополии </a:t>
          </a:r>
          <a:r>
            <a:rPr lang="ru-RU" sz="2000" kern="1200" dirty="0" smtClean="0"/>
            <a:t>(2 класса – метрополия и не </a:t>
          </a:r>
          <a:r>
            <a:rPr lang="ru-RU" sz="2000" kern="1200" dirty="0" err="1" smtClean="0"/>
            <a:t>метропольный</a:t>
          </a:r>
          <a:r>
            <a:rPr lang="ru-RU" sz="2000" kern="1200" dirty="0" smtClean="0"/>
            <a:t>); </a:t>
          </a:r>
          <a:endParaRPr lang="ru-RU" sz="2000" kern="1200" dirty="0"/>
        </a:p>
      </dsp:txBody>
      <dsp:txXfrm>
        <a:off x="30152" y="884373"/>
        <a:ext cx="8500286" cy="557363"/>
      </dsp:txXfrm>
    </dsp:sp>
    <dsp:sp modelId="{286212D3-5A6A-4A60-813F-C0CADE2B5295}">
      <dsp:nvSpPr>
        <dsp:cNvPr id="0" name=""/>
        <dsp:cNvSpPr/>
      </dsp:nvSpPr>
      <dsp:spPr>
        <a:xfrm>
          <a:off x="4180" y="1517481"/>
          <a:ext cx="8560590" cy="77259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- </a:t>
          </a:r>
          <a:r>
            <a:rPr lang="ru-RU" sz="2000" b="1" kern="1200" dirty="0" smtClean="0"/>
            <a:t>принадлежность к прибрежным районам </a:t>
          </a:r>
          <a:r>
            <a:rPr lang="ru-RU" sz="2000" kern="1200" dirty="0" smtClean="0"/>
            <a:t>(3 класса: на берегу; прибрежный (</a:t>
          </a:r>
          <a:r>
            <a:rPr lang="en-US" sz="2000" kern="1200" dirty="0" smtClean="0"/>
            <a:t>&gt;= 50% </a:t>
          </a:r>
          <a:r>
            <a:rPr lang="ru-RU" sz="2000" kern="1200" dirty="0" smtClean="0"/>
            <a:t>населения - в</a:t>
          </a:r>
          <a:r>
            <a:rPr lang="en-US" sz="2000" kern="1200" dirty="0" smtClean="0"/>
            <a:t> 50k</a:t>
          </a:r>
          <a:r>
            <a:rPr lang="ru-RU" sz="2000" kern="1200" dirty="0" smtClean="0"/>
            <a:t> км от береговой линии</a:t>
          </a:r>
          <a:r>
            <a:rPr lang="en-US" sz="2000" kern="1200" dirty="0" smtClean="0"/>
            <a:t>)</a:t>
          </a:r>
          <a:r>
            <a:rPr lang="ru-RU" sz="2000" kern="1200" dirty="0" smtClean="0"/>
            <a:t>; не прибрежный);</a:t>
          </a:r>
          <a:endParaRPr lang="ru-RU" sz="2000" kern="1200" dirty="0"/>
        </a:p>
      </dsp:txBody>
      <dsp:txXfrm>
        <a:off x="41895" y="1555196"/>
        <a:ext cx="8485160" cy="697160"/>
      </dsp:txXfrm>
    </dsp:sp>
    <dsp:sp modelId="{86348113-604A-4E15-B650-5A4DB90FEFD6}">
      <dsp:nvSpPr>
        <dsp:cNvPr id="0" name=""/>
        <dsp:cNvSpPr/>
      </dsp:nvSpPr>
      <dsp:spPr>
        <a:xfrm>
          <a:off x="4180" y="2379017"/>
          <a:ext cx="8560590" cy="67562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- </a:t>
          </a:r>
          <a:r>
            <a:rPr lang="ru-RU" sz="2000" b="1" kern="1200" dirty="0" smtClean="0"/>
            <a:t>принадлежность к горным районам </a:t>
          </a:r>
          <a:r>
            <a:rPr lang="ru-RU" sz="2000" kern="1200" dirty="0" smtClean="0"/>
            <a:t>(4 класса по доле населения в гористой местности и доле поверхности занятой горами) </a:t>
          </a:r>
          <a:endParaRPr lang="ru-RU" sz="2000" kern="1200" dirty="0"/>
        </a:p>
      </dsp:txBody>
      <dsp:txXfrm>
        <a:off x="37161" y="2411998"/>
        <a:ext cx="8494628" cy="609661"/>
      </dsp:txXfrm>
    </dsp:sp>
    <dsp:sp modelId="{E067FDE3-D963-4B2A-961F-A2178C3CF500}">
      <dsp:nvSpPr>
        <dsp:cNvPr id="0" name=""/>
        <dsp:cNvSpPr/>
      </dsp:nvSpPr>
      <dsp:spPr>
        <a:xfrm>
          <a:off x="4180" y="3143585"/>
          <a:ext cx="8560590" cy="45991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- </a:t>
          </a:r>
          <a:r>
            <a:rPr lang="ru-RU" sz="2000" b="1" kern="1200" dirty="0" smtClean="0"/>
            <a:t>принадлежность к приграничным районам </a:t>
          </a:r>
          <a:r>
            <a:rPr lang="ru-RU" sz="2000" kern="1200" dirty="0" smtClean="0"/>
            <a:t>(2 класса);</a:t>
          </a:r>
          <a:endParaRPr lang="ru-RU" sz="2000" kern="1200" dirty="0"/>
        </a:p>
      </dsp:txBody>
      <dsp:txXfrm>
        <a:off x="26631" y="3166036"/>
        <a:ext cx="8515688" cy="415012"/>
      </dsp:txXfrm>
    </dsp:sp>
    <dsp:sp modelId="{66284A06-3310-4732-A7BF-091164106D8B}">
      <dsp:nvSpPr>
        <dsp:cNvPr id="0" name=""/>
        <dsp:cNvSpPr/>
      </dsp:nvSpPr>
      <dsp:spPr>
        <a:xfrm>
          <a:off x="0" y="3735690"/>
          <a:ext cx="8560590" cy="74236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- </a:t>
          </a:r>
          <a:r>
            <a:rPr lang="ru-RU" sz="2000" b="1" kern="1200" dirty="0" smtClean="0"/>
            <a:t>принадлежность к островным районам</a:t>
          </a:r>
          <a:endParaRPr lang="ru-RU" sz="2000" b="1" kern="1200" dirty="0"/>
        </a:p>
      </dsp:txBody>
      <dsp:txXfrm>
        <a:off x="36239" y="3771929"/>
        <a:ext cx="8488112" cy="669889"/>
      </dsp:txXfrm>
    </dsp:sp>
    <dsp:sp modelId="{A9721A25-3D64-47B1-A02A-D6DFC445D69C}">
      <dsp:nvSpPr>
        <dsp:cNvPr id="0" name=""/>
        <dsp:cNvSpPr/>
      </dsp:nvSpPr>
      <dsp:spPr>
        <a:xfrm>
          <a:off x="4180" y="4523757"/>
          <a:ext cx="8560590" cy="137937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- </a:t>
          </a:r>
          <a:r>
            <a:rPr lang="ru-RU" sz="2000" b="1" kern="1200" dirty="0" smtClean="0"/>
            <a:t>по удаленности от города </a:t>
          </a:r>
          <a:r>
            <a:rPr lang="ru-RU" sz="2000" kern="1200" dirty="0" smtClean="0"/>
            <a:t>(5 классов: преимущественно городской, промежуточный вблизи города; промежуточный отдаленный; преимущественно сельский вблизи города; преимущественно сельский отдаленный)</a:t>
          </a:r>
          <a:endParaRPr lang="ru-RU" sz="2000" kern="1200" dirty="0"/>
        </a:p>
      </dsp:txBody>
      <dsp:txXfrm>
        <a:off x="71515" y="4591092"/>
        <a:ext cx="8425920" cy="12447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A10DB49A-1E50-4BAA-A249-6A465BDC8D30}" type="datetimeFigureOut">
              <a:rPr lang="ru-RU"/>
              <a:pPr>
                <a:defRPr/>
              </a:pPr>
              <a:t>26.10.2022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40484202-F107-450E-8236-E4694AEE6EB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501217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>
                <a:solidFill>
                  <a:schemeClr val="bg1"/>
                </a:solidFill>
                <a:latin typeface="Arial" charset="0"/>
              </a:rPr>
              <a:t>(гранты: Агропрогресс, на развитие материально-технической базы потребкооператива, развитие семейной фермы, «Агротуризм») </a:t>
            </a:r>
            <a:endParaRPr lang="ru-RU" altLang="ru-RU" smtClean="0"/>
          </a:p>
        </p:txBody>
      </p:sp>
      <p:sp>
        <p:nvSpPr>
          <p:cNvPr id="41988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C9F1615-30F2-489F-BEDF-698FAFD9D5E4}" type="slidenum">
              <a:rPr lang="ru-RU" altLang="ru-RU"/>
              <a:pPr/>
              <a:t>2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2766D67-9454-42A4-B831-2E3DA8B68548}" type="slidenum">
              <a:rPr lang="ru-RU" altLang="ru-RU"/>
              <a:pPr/>
              <a:t>5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548DEC3-B7FC-4722-8424-77377617C2BF}" type="slidenum">
              <a:rPr lang="ru-RU" altLang="ru-RU"/>
              <a:pPr/>
              <a:t>6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0FAD0-57FF-454D-AC6B-481AAD9B80F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96809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4BFD0-C905-404E-8BBE-F2F89FA2AE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715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DBA32F-58ED-4543-9513-D8164549533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47911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ABAA05-F7D1-4703-8DB8-CF97C5CF125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74459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65C317-15F1-4940-8CCE-FC93E8E46A7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590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95A530-0E19-4807-B72B-462615D9EB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94313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66E0AA-F871-408E-8D51-A4A6A5FC9F9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85736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A02E4A-4978-4271-BCFD-4F497079FDD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3737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99E9C6-306B-40B0-9544-5D60FDEFA7B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48841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DB7948-8C7E-497D-997D-212BE9A536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41996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787A7-4449-44F5-AA2E-0C95AEF7B33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929015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E71CAC-6A9F-4642-BEBA-73675828447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37465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CA3A1B07-854D-4CDE-AD5A-266DCF9A823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2"/>
          <p:cNvSpPr>
            <a:spLocks noGrp="1"/>
          </p:cNvSpPr>
          <p:nvPr>
            <p:ph type="ctrTitle"/>
          </p:nvPr>
        </p:nvSpPr>
        <p:spPr>
          <a:xfrm>
            <a:off x="500063" y="2306638"/>
            <a:ext cx="8134350" cy="574675"/>
          </a:xfrm>
        </p:spPr>
        <p:txBody>
          <a:bodyPr/>
          <a:lstStyle/>
          <a:p>
            <a:pPr>
              <a:spcBef>
                <a:spcPts val="600"/>
              </a:spcBef>
              <a:defRPr/>
            </a:pPr>
            <a:r>
              <a:rPr lang="ru-RU" sz="7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7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7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7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7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7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7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7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7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7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 или село? Версия 2.0</a:t>
            </a:r>
            <a:r>
              <a:rPr lang="en-US" sz="6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6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6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600" dirty="0">
                <a:solidFill>
                  <a:schemeClr val="bg2"/>
                </a:solidFill>
              </a:rPr>
              <a:t/>
            </a:r>
            <a:br>
              <a:rPr lang="ru-RU" sz="6600" dirty="0">
                <a:solidFill>
                  <a:schemeClr val="bg2"/>
                </a:solidFill>
              </a:rPr>
            </a:br>
            <a:endParaRPr lang="ru-RU" sz="66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8775" y="5230813"/>
            <a:ext cx="8424863" cy="1081087"/>
          </a:xfrm>
        </p:spPr>
        <p:txBody>
          <a:bodyPr/>
          <a:lstStyle/>
          <a:p>
            <a:pPr algn="l">
              <a:defRPr/>
            </a:pPr>
            <a:r>
              <a:rPr lang="ru-RU" sz="2400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Докладчик:</a:t>
            </a:r>
            <a:r>
              <a:rPr lang="ru-RU" sz="2400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вед. науч. </a:t>
            </a:r>
            <a:r>
              <a:rPr lang="ru-RU" sz="2400" dirty="0" err="1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сотр</a:t>
            </a:r>
            <a:r>
              <a:rPr lang="ru-RU" sz="2400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к.э.н. </a:t>
            </a:r>
          </a:p>
          <a:p>
            <a:pPr algn="l">
              <a:defRPr/>
            </a:pPr>
            <a:r>
              <a:rPr lang="ru-RU" sz="2400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Гатаулина Екатерина Александровна</a:t>
            </a:r>
          </a:p>
          <a:p>
            <a:pPr algn="l">
              <a:defRPr/>
            </a:pPr>
            <a:r>
              <a:rPr lang="en-US" sz="2400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E-mail: egataulina@mail.ru</a:t>
            </a:r>
            <a:endParaRPr lang="ru-RU" sz="2400" dirty="0">
              <a:solidFill>
                <a:schemeClr val="accent4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500034" y="357166"/>
            <a:ext cx="1839718" cy="1415650"/>
            <a:chOff x="5110" y="8804"/>
            <a:chExt cx="2870" cy="2156"/>
          </a:xfrm>
          <a:solidFill>
            <a:schemeClr val="accent4">
              <a:lumMod val="1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5712" y="9048"/>
              <a:ext cx="662" cy="395"/>
            </a:xfrm>
            <a:custGeom>
              <a:avLst/>
              <a:gdLst/>
              <a:ahLst/>
              <a:cxnLst>
                <a:cxn ang="0">
                  <a:pos x="643" y="0"/>
                </a:cxn>
                <a:cxn ang="0">
                  <a:pos x="643" y="4"/>
                </a:cxn>
                <a:cxn ang="0">
                  <a:pos x="0" y="363"/>
                </a:cxn>
                <a:cxn ang="0">
                  <a:pos x="18" y="395"/>
                </a:cxn>
                <a:cxn ang="0">
                  <a:pos x="662" y="36"/>
                </a:cxn>
                <a:cxn ang="0">
                  <a:pos x="657" y="36"/>
                </a:cxn>
                <a:cxn ang="0">
                  <a:pos x="643" y="0"/>
                </a:cxn>
              </a:cxnLst>
              <a:rect l="0" t="0" r="r" b="b"/>
              <a:pathLst>
                <a:path w="662" h="395">
                  <a:moveTo>
                    <a:pt x="643" y="0"/>
                  </a:moveTo>
                  <a:lnTo>
                    <a:pt x="643" y="4"/>
                  </a:lnTo>
                  <a:lnTo>
                    <a:pt x="0" y="363"/>
                  </a:lnTo>
                  <a:lnTo>
                    <a:pt x="18" y="395"/>
                  </a:lnTo>
                  <a:lnTo>
                    <a:pt x="662" y="36"/>
                  </a:lnTo>
                  <a:lnTo>
                    <a:pt x="657" y="36"/>
                  </a:lnTo>
                  <a:lnTo>
                    <a:pt x="643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6355" y="9015"/>
              <a:ext cx="107" cy="69"/>
            </a:xfrm>
            <a:custGeom>
              <a:avLst/>
              <a:gdLst/>
              <a:ahLst/>
              <a:cxnLst>
                <a:cxn ang="0">
                  <a:pos x="93" y="0"/>
                </a:cxn>
                <a:cxn ang="0">
                  <a:pos x="93" y="0"/>
                </a:cxn>
                <a:cxn ang="0">
                  <a:pos x="0" y="33"/>
                </a:cxn>
                <a:cxn ang="0">
                  <a:pos x="14" y="69"/>
                </a:cxn>
                <a:cxn ang="0">
                  <a:pos x="107" y="37"/>
                </a:cxn>
                <a:cxn ang="0">
                  <a:pos x="102" y="37"/>
                </a:cxn>
                <a:cxn ang="0">
                  <a:pos x="93" y="0"/>
                </a:cxn>
              </a:cxnLst>
              <a:rect l="0" t="0" r="r" b="b"/>
              <a:pathLst>
                <a:path w="107" h="69">
                  <a:moveTo>
                    <a:pt x="93" y="0"/>
                  </a:moveTo>
                  <a:lnTo>
                    <a:pt x="93" y="0"/>
                  </a:lnTo>
                  <a:lnTo>
                    <a:pt x="0" y="33"/>
                  </a:lnTo>
                  <a:lnTo>
                    <a:pt x="14" y="69"/>
                  </a:lnTo>
                  <a:lnTo>
                    <a:pt x="107" y="37"/>
                  </a:lnTo>
                  <a:lnTo>
                    <a:pt x="102" y="37"/>
                  </a:lnTo>
                  <a:lnTo>
                    <a:pt x="93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6448" y="8997"/>
              <a:ext cx="74" cy="55"/>
            </a:xfrm>
            <a:custGeom>
              <a:avLst/>
              <a:gdLst/>
              <a:ahLst/>
              <a:cxnLst>
                <a:cxn ang="0">
                  <a:pos x="69" y="0"/>
                </a:cxn>
                <a:cxn ang="0">
                  <a:pos x="64" y="0"/>
                </a:cxn>
                <a:cxn ang="0">
                  <a:pos x="0" y="18"/>
                </a:cxn>
                <a:cxn ang="0">
                  <a:pos x="9" y="55"/>
                </a:cxn>
                <a:cxn ang="0">
                  <a:pos x="74" y="37"/>
                </a:cxn>
                <a:cxn ang="0">
                  <a:pos x="64" y="37"/>
                </a:cxn>
                <a:cxn ang="0">
                  <a:pos x="69" y="0"/>
                </a:cxn>
              </a:cxnLst>
              <a:rect l="0" t="0" r="r" b="b"/>
              <a:pathLst>
                <a:path w="74" h="55">
                  <a:moveTo>
                    <a:pt x="69" y="0"/>
                  </a:moveTo>
                  <a:lnTo>
                    <a:pt x="64" y="0"/>
                  </a:lnTo>
                  <a:lnTo>
                    <a:pt x="0" y="18"/>
                  </a:lnTo>
                  <a:lnTo>
                    <a:pt x="9" y="55"/>
                  </a:lnTo>
                  <a:lnTo>
                    <a:pt x="74" y="37"/>
                  </a:lnTo>
                  <a:lnTo>
                    <a:pt x="64" y="37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6512" y="8997"/>
              <a:ext cx="47" cy="46"/>
            </a:xfrm>
            <a:custGeom>
              <a:avLst/>
              <a:gdLst/>
              <a:ahLst/>
              <a:cxnLst>
                <a:cxn ang="0">
                  <a:pos x="47" y="9"/>
                </a:cxn>
                <a:cxn ang="0">
                  <a:pos x="42" y="5"/>
                </a:cxn>
                <a:cxn ang="0">
                  <a:pos x="5" y="0"/>
                </a:cxn>
                <a:cxn ang="0">
                  <a:pos x="0" y="37"/>
                </a:cxn>
                <a:cxn ang="0">
                  <a:pos x="38" y="46"/>
                </a:cxn>
                <a:cxn ang="0">
                  <a:pos x="28" y="41"/>
                </a:cxn>
                <a:cxn ang="0">
                  <a:pos x="47" y="9"/>
                </a:cxn>
              </a:cxnLst>
              <a:rect l="0" t="0" r="r" b="b"/>
              <a:pathLst>
                <a:path w="47" h="46">
                  <a:moveTo>
                    <a:pt x="47" y="9"/>
                  </a:moveTo>
                  <a:lnTo>
                    <a:pt x="42" y="5"/>
                  </a:lnTo>
                  <a:lnTo>
                    <a:pt x="5" y="0"/>
                  </a:lnTo>
                  <a:lnTo>
                    <a:pt x="0" y="37"/>
                  </a:lnTo>
                  <a:lnTo>
                    <a:pt x="38" y="46"/>
                  </a:lnTo>
                  <a:lnTo>
                    <a:pt x="28" y="41"/>
                  </a:lnTo>
                  <a:lnTo>
                    <a:pt x="47" y="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6540" y="9006"/>
              <a:ext cx="70" cy="60"/>
            </a:xfrm>
            <a:custGeom>
              <a:avLst/>
              <a:gdLst/>
              <a:ahLst/>
              <a:cxnLst>
                <a:cxn ang="0">
                  <a:pos x="70" y="37"/>
                </a:cxn>
                <a:cxn ang="0">
                  <a:pos x="65" y="23"/>
                </a:cxn>
                <a:cxn ang="0">
                  <a:pos x="19" y="0"/>
                </a:cxn>
                <a:cxn ang="0">
                  <a:pos x="0" y="32"/>
                </a:cxn>
                <a:cxn ang="0">
                  <a:pos x="42" y="60"/>
                </a:cxn>
                <a:cxn ang="0">
                  <a:pos x="33" y="46"/>
                </a:cxn>
                <a:cxn ang="0">
                  <a:pos x="70" y="37"/>
                </a:cxn>
              </a:cxnLst>
              <a:rect l="0" t="0" r="r" b="b"/>
              <a:pathLst>
                <a:path w="70" h="60">
                  <a:moveTo>
                    <a:pt x="70" y="37"/>
                  </a:moveTo>
                  <a:lnTo>
                    <a:pt x="65" y="23"/>
                  </a:lnTo>
                  <a:lnTo>
                    <a:pt x="19" y="0"/>
                  </a:lnTo>
                  <a:lnTo>
                    <a:pt x="0" y="32"/>
                  </a:lnTo>
                  <a:lnTo>
                    <a:pt x="42" y="60"/>
                  </a:lnTo>
                  <a:lnTo>
                    <a:pt x="33" y="46"/>
                  </a:lnTo>
                  <a:lnTo>
                    <a:pt x="70" y="37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6573" y="9043"/>
              <a:ext cx="55" cy="69"/>
            </a:xfrm>
            <a:custGeom>
              <a:avLst/>
              <a:gdLst/>
              <a:ahLst/>
              <a:cxnLst>
                <a:cxn ang="0">
                  <a:pos x="55" y="60"/>
                </a:cxn>
                <a:cxn ang="0">
                  <a:pos x="55" y="55"/>
                </a:cxn>
                <a:cxn ang="0">
                  <a:pos x="37" y="0"/>
                </a:cxn>
                <a:cxn ang="0">
                  <a:pos x="0" y="9"/>
                </a:cxn>
                <a:cxn ang="0">
                  <a:pos x="18" y="69"/>
                </a:cxn>
                <a:cxn ang="0">
                  <a:pos x="18" y="64"/>
                </a:cxn>
                <a:cxn ang="0">
                  <a:pos x="55" y="60"/>
                </a:cxn>
              </a:cxnLst>
              <a:rect l="0" t="0" r="r" b="b"/>
              <a:pathLst>
                <a:path w="55" h="69">
                  <a:moveTo>
                    <a:pt x="55" y="60"/>
                  </a:moveTo>
                  <a:lnTo>
                    <a:pt x="55" y="55"/>
                  </a:lnTo>
                  <a:lnTo>
                    <a:pt x="37" y="0"/>
                  </a:lnTo>
                  <a:lnTo>
                    <a:pt x="0" y="9"/>
                  </a:lnTo>
                  <a:lnTo>
                    <a:pt x="18" y="69"/>
                  </a:lnTo>
                  <a:lnTo>
                    <a:pt x="18" y="64"/>
                  </a:lnTo>
                  <a:lnTo>
                    <a:pt x="55" y="6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6591" y="9103"/>
              <a:ext cx="37" cy="73"/>
            </a:xfrm>
            <a:custGeom>
              <a:avLst/>
              <a:gdLst/>
              <a:ahLst/>
              <a:cxnLst>
                <a:cxn ang="0">
                  <a:pos x="37" y="73"/>
                </a:cxn>
                <a:cxn ang="0">
                  <a:pos x="37" y="69"/>
                </a:cxn>
                <a:cxn ang="0">
                  <a:pos x="37" y="0"/>
                </a:cxn>
                <a:cxn ang="0">
                  <a:pos x="0" y="4"/>
                </a:cxn>
                <a:cxn ang="0">
                  <a:pos x="0" y="69"/>
                </a:cxn>
                <a:cxn ang="0">
                  <a:pos x="0" y="64"/>
                </a:cxn>
                <a:cxn ang="0">
                  <a:pos x="37" y="73"/>
                </a:cxn>
              </a:cxnLst>
              <a:rect l="0" t="0" r="r" b="b"/>
              <a:pathLst>
                <a:path w="37" h="73">
                  <a:moveTo>
                    <a:pt x="37" y="73"/>
                  </a:moveTo>
                  <a:lnTo>
                    <a:pt x="37" y="69"/>
                  </a:lnTo>
                  <a:lnTo>
                    <a:pt x="37" y="0"/>
                  </a:lnTo>
                  <a:lnTo>
                    <a:pt x="0" y="4"/>
                  </a:lnTo>
                  <a:lnTo>
                    <a:pt x="0" y="69"/>
                  </a:lnTo>
                  <a:lnTo>
                    <a:pt x="0" y="64"/>
                  </a:lnTo>
                  <a:lnTo>
                    <a:pt x="37" y="7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6573" y="9167"/>
              <a:ext cx="55" cy="110"/>
            </a:xfrm>
            <a:custGeom>
              <a:avLst/>
              <a:gdLst/>
              <a:ahLst/>
              <a:cxnLst>
                <a:cxn ang="0">
                  <a:pos x="32" y="110"/>
                </a:cxn>
                <a:cxn ang="0">
                  <a:pos x="37" y="106"/>
                </a:cxn>
                <a:cxn ang="0">
                  <a:pos x="55" y="9"/>
                </a:cxn>
                <a:cxn ang="0">
                  <a:pos x="18" y="0"/>
                </a:cxn>
                <a:cxn ang="0">
                  <a:pos x="0" y="97"/>
                </a:cxn>
                <a:cxn ang="0">
                  <a:pos x="0" y="92"/>
                </a:cxn>
                <a:cxn ang="0">
                  <a:pos x="32" y="110"/>
                </a:cxn>
              </a:cxnLst>
              <a:rect l="0" t="0" r="r" b="b"/>
              <a:pathLst>
                <a:path w="55" h="110">
                  <a:moveTo>
                    <a:pt x="32" y="110"/>
                  </a:moveTo>
                  <a:lnTo>
                    <a:pt x="37" y="106"/>
                  </a:lnTo>
                  <a:lnTo>
                    <a:pt x="55" y="9"/>
                  </a:lnTo>
                  <a:lnTo>
                    <a:pt x="18" y="0"/>
                  </a:lnTo>
                  <a:lnTo>
                    <a:pt x="0" y="97"/>
                  </a:lnTo>
                  <a:lnTo>
                    <a:pt x="0" y="92"/>
                  </a:lnTo>
                  <a:lnTo>
                    <a:pt x="32" y="11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6443" y="9259"/>
              <a:ext cx="162" cy="257"/>
            </a:xfrm>
            <a:custGeom>
              <a:avLst/>
              <a:gdLst/>
              <a:ahLst/>
              <a:cxnLst>
                <a:cxn ang="0">
                  <a:pos x="37" y="253"/>
                </a:cxn>
                <a:cxn ang="0">
                  <a:pos x="37" y="257"/>
                </a:cxn>
                <a:cxn ang="0">
                  <a:pos x="162" y="18"/>
                </a:cxn>
                <a:cxn ang="0">
                  <a:pos x="130" y="0"/>
                </a:cxn>
                <a:cxn ang="0">
                  <a:pos x="5" y="239"/>
                </a:cxn>
                <a:cxn ang="0">
                  <a:pos x="0" y="244"/>
                </a:cxn>
                <a:cxn ang="0">
                  <a:pos x="37" y="253"/>
                </a:cxn>
              </a:cxnLst>
              <a:rect l="0" t="0" r="r" b="b"/>
              <a:pathLst>
                <a:path w="162" h="257">
                  <a:moveTo>
                    <a:pt x="37" y="253"/>
                  </a:moveTo>
                  <a:lnTo>
                    <a:pt x="37" y="257"/>
                  </a:lnTo>
                  <a:lnTo>
                    <a:pt x="162" y="18"/>
                  </a:lnTo>
                  <a:lnTo>
                    <a:pt x="130" y="0"/>
                  </a:lnTo>
                  <a:lnTo>
                    <a:pt x="5" y="239"/>
                  </a:lnTo>
                  <a:lnTo>
                    <a:pt x="0" y="244"/>
                  </a:lnTo>
                  <a:lnTo>
                    <a:pt x="37" y="25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6434" y="9503"/>
              <a:ext cx="46" cy="46"/>
            </a:xfrm>
            <a:custGeom>
              <a:avLst/>
              <a:gdLst/>
              <a:ahLst/>
              <a:cxnLst>
                <a:cxn ang="0">
                  <a:pos x="37" y="36"/>
                </a:cxn>
                <a:cxn ang="0">
                  <a:pos x="37" y="46"/>
                </a:cxn>
                <a:cxn ang="0">
                  <a:pos x="46" y="9"/>
                </a:cxn>
                <a:cxn ang="0">
                  <a:pos x="9" y="0"/>
                </a:cxn>
                <a:cxn ang="0">
                  <a:pos x="0" y="36"/>
                </a:cxn>
                <a:cxn ang="0">
                  <a:pos x="0" y="46"/>
                </a:cxn>
                <a:cxn ang="0">
                  <a:pos x="37" y="36"/>
                </a:cxn>
              </a:cxnLst>
              <a:rect l="0" t="0" r="r" b="b"/>
              <a:pathLst>
                <a:path w="46" h="46">
                  <a:moveTo>
                    <a:pt x="37" y="36"/>
                  </a:moveTo>
                  <a:lnTo>
                    <a:pt x="37" y="46"/>
                  </a:lnTo>
                  <a:lnTo>
                    <a:pt x="46" y="9"/>
                  </a:lnTo>
                  <a:lnTo>
                    <a:pt x="9" y="0"/>
                  </a:lnTo>
                  <a:lnTo>
                    <a:pt x="0" y="36"/>
                  </a:lnTo>
                  <a:lnTo>
                    <a:pt x="0" y="46"/>
                  </a:lnTo>
                  <a:lnTo>
                    <a:pt x="37" y="36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>
              <a:off x="6434" y="9539"/>
              <a:ext cx="51" cy="79"/>
            </a:xfrm>
            <a:custGeom>
              <a:avLst/>
              <a:gdLst/>
              <a:ahLst/>
              <a:cxnLst>
                <a:cxn ang="0">
                  <a:pos x="41" y="46"/>
                </a:cxn>
                <a:cxn ang="0">
                  <a:pos x="51" y="60"/>
                </a:cxn>
                <a:cxn ang="0">
                  <a:pos x="37" y="0"/>
                </a:cxn>
                <a:cxn ang="0">
                  <a:pos x="0" y="10"/>
                </a:cxn>
                <a:cxn ang="0">
                  <a:pos x="9" y="65"/>
                </a:cxn>
                <a:cxn ang="0">
                  <a:pos x="18" y="79"/>
                </a:cxn>
                <a:cxn ang="0">
                  <a:pos x="41" y="46"/>
                </a:cxn>
              </a:cxnLst>
              <a:rect l="0" t="0" r="r" b="b"/>
              <a:pathLst>
                <a:path w="51" h="79">
                  <a:moveTo>
                    <a:pt x="41" y="46"/>
                  </a:moveTo>
                  <a:lnTo>
                    <a:pt x="51" y="60"/>
                  </a:lnTo>
                  <a:lnTo>
                    <a:pt x="37" y="0"/>
                  </a:lnTo>
                  <a:lnTo>
                    <a:pt x="0" y="10"/>
                  </a:lnTo>
                  <a:lnTo>
                    <a:pt x="9" y="65"/>
                  </a:lnTo>
                  <a:lnTo>
                    <a:pt x="18" y="79"/>
                  </a:lnTo>
                  <a:lnTo>
                    <a:pt x="41" y="46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6452" y="9585"/>
              <a:ext cx="51" cy="56"/>
            </a:xfrm>
            <a:custGeom>
              <a:avLst/>
              <a:gdLst/>
              <a:ahLst/>
              <a:cxnLst>
                <a:cxn ang="0">
                  <a:pos x="47" y="19"/>
                </a:cxn>
                <a:cxn ang="0">
                  <a:pos x="51" y="23"/>
                </a:cxn>
                <a:cxn ang="0">
                  <a:pos x="23" y="0"/>
                </a:cxn>
                <a:cxn ang="0">
                  <a:pos x="0" y="33"/>
                </a:cxn>
                <a:cxn ang="0">
                  <a:pos x="28" y="51"/>
                </a:cxn>
                <a:cxn ang="0">
                  <a:pos x="33" y="56"/>
                </a:cxn>
                <a:cxn ang="0">
                  <a:pos x="47" y="19"/>
                </a:cxn>
              </a:cxnLst>
              <a:rect l="0" t="0" r="r" b="b"/>
              <a:pathLst>
                <a:path w="51" h="56">
                  <a:moveTo>
                    <a:pt x="47" y="19"/>
                  </a:moveTo>
                  <a:lnTo>
                    <a:pt x="51" y="23"/>
                  </a:lnTo>
                  <a:lnTo>
                    <a:pt x="23" y="0"/>
                  </a:lnTo>
                  <a:lnTo>
                    <a:pt x="0" y="33"/>
                  </a:lnTo>
                  <a:lnTo>
                    <a:pt x="28" y="51"/>
                  </a:lnTo>
                  <a:lnTo>
                    <a:pt x="33" y="56"/>
                  </a:lnTo>
                  <a:lnTo>
                    <a:pt x="47" y="1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6485" y="9604"/>
              <a:ext cx="46" cy="50"/>
            </a:xfrm>
            <a:custGeom>
              <a:avLst/>
              <a:gdLst/>
              <a:ahLst/>
              <a:cxnLst>
                <a:cxn ang="0">
                  <a:pos x="41" y="14"/>
                </a:cxn>
                <a:cxn ang="0">
                  <a:pos x="46" y="14"/>
                </a:cxn>
                <a:cxn ang="0">
                  <a:pos x="14" y="0"/>
                </a:cxn>
                <a:cxn ang="0">
                  <a:pos x="0" y="37"/>
                </a:cxn>
                <a:cxn ang="0">
                  <a:pos x="32" y="50"/>
                </a:cxn>
                <a:cxn ang="0">
                  <a:pos x="32" y="50"/>
                </a:cxn>
                <a:cxn ang="0">
                  <a:pos x="41" y="14"/>
                </a:cxn>
              </a:cxnLst>
              <a:rect l="0" t="0" r="r" b="b"/>
              <a:pathLst>
                <a:path w="46" h="50">
                  <a:moveTo>
                    <a:pt x="41" y="14"/>
                  </a:moveTo>
                  <a:lnTo>
                    <a:pt x="46" y="14"/>
                  </a:lnTo>
                  <a:lnTo>
                    <a:pt x="14" y="0"/>
                  </a:lnTo>
                  <a:lnTo>
                    <a:pt x="0" y="37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41" y="14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auto">
            <a:xfrm>
              <a:off x="6517" y="9618"/>
              <a:ext cx="51" cy="50"/>
            </a:xfrm>
            <a:custGeom>
              <a:avLst/>
              <a:gdLst/>
              <a:ahLst/>
              <a:cxnLst>
                <a:cxn ang="0">
                  <a:pos x="42" y="13"/>
                </a:cxn>
                <a:cxn ang="0">
                  <a:pos x="51" y="13"/>
                </a:cxn>
                <a:cxn ang="0">
                  <a:pos x="9" y="0"/>
                </a:cxn>
                <a:cxn ang="0">
                  <a:pos x="0" y="36"/>
                </a:cxn>
                <a:cxn ang="0">
                  <a:pos x="37" y="50"/>
                </a:cxn>
                <a:cxn ang="0">
                  <a:pos x="46" y="50"/>
                </a:cxn>
                <a:cxn ang="0">
                  <a:pos x="42" y="13"/>
                </a:cxn>
              </a:cxnLst>
              <a:rect l="0" t="0" r="r" b="b"/>
              <a:pathLst>
                <a:path w="51" h="50">
                  <a:moveTo>
                    <a:pt x="42" y="13"/>
                  </a:moveTo>
                  <a:lnTo>
                    <a:pt x="51" y="13"/>
                  </a:lnTo>
                  <a:lnTo>
                    <a:pt x="9" y="0"/>
                  </a:lnTo>
                  <a:lnTo>
                    <a:pt x="0" y="36"/>
                  </a:lnTo>
                  <a:lnTo>
                    <a:pt x="37" y="50"/>
                  </a:lnTo>
                  <a:lnTo>
                    <a:pt x="46" y="50"/>
                  </a:lnTo>
                  <a:lnTo>
                    <a:pt x="42" y="1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6559" y="9627"/>
              <a:ext cx="46" cy="41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41" y="0"/>
                </a:cxn>
                <a:cxn ang="0">
                  <a:pos x="0" y="4"/>
                </a:cxn>
                <a:cxn ang="0">
                  <a:pos x="4" y="41"/>
                </a:cxn>
                <a:cxn ang="0">
                  <a:pos x="41" y="37"/>
                </a:cxn>
                <a:cxn ang="0">
                  <a:pos x="46" y="37"/>
                </a:cxn>
                <a:cxn ang="0">
                  <a:pos x="37" y="0"/>
                </a:cxn>
              </a:cxnLst>
              <a:rect l="0" t="0" r="r" b="b"/>
              <a:pathLst>
                <a:path w="46" h="41">
                  <a:moveTo>
                    <a:pt x="37" y="0"/>
                  </a:moveTo>
                  <a:lnTo>
                    <a:pt x="41" y="0"/>
                  </a:lnTo>
                  <a:lnTo>
                    <a:pt x="0" y="4"/>
                  </a:lnTo>
                  <a:lnTo>
                    <a:pt x="4" y="41"/>
                  </a:lnTo>
                  <a:lnTo>
                    <a:pt x="41" y="37"/>
                  </a:lnTo>
                  <a:lnTo>
                    <a:pt x="46" y="37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>
              <a:off x="6596" y="9585"/>
              <a:ext cx="139" cy="79"/>
            </a:xfrm>
            <a:custGeom>
              <a:avLst/>
              <a:gdLst/>
              <a:ahLst/>
              <a:cxnLst>
                <a:cxn ang="0">
                  <a:pos x="120" y="5"/>
                </a:cxn>
                <a:cxn ang="0">
                  <a:pos x="125" y="0"/>
                </a:cxn>
                <a:cxn ang="0">
                  <a:pos x="0" y="42"/>
                </a:cxn>
                <a:cxn ang="0">
                  <a:pos x="9" y="79"/>
                </a:cxn>
                <a:cxn ang="0">
                  <a:pos x="134" y="37"/>
                </a:cxn>
                <a:cxn ang="0">
                  <a:pos x="139" y="37"/>
                </a:cxn>
                <a:cxn ang="0">
                  <a:pos x="120" y="5"/>
                </a:cxn>
              </a:cxnLst>
              <a:rect l="0" t="0" r="r" b="b"/>
              <a:pathLst>
                <a:path w="139" h="79">
                  <a:moveTo>
                    <a:pt x="120" y="5"/>
                  </a:moveTo>
                  <a:lnTo>
                    <a:pt x="125" y="0"/>
                  </a:lnTo>
                  <a:lnTo>
                    <a:pt x="0" y="42"/>
                  </a:lnTo>
                  <a:lnTo>
                    <a:pt x="9" y="79"/>
                  </a:lnTo>
                  <a:lnTo>
                    <a:pt x="134" y="37"/>
                  </a:lnTo>
                  <a:lnTo>
                    <a:pt x="139" y="37"/>
                  </a:lnTo>
                  <a:lnTo>
                    <a:pt x="120" y="5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6716" y="9493"/>
              <a:ext cx="264" cy="129"/>
            </a:xfrm>
            <a:custGeom>
              <a:avLst/>
              <a:gdLst/>
              <a:ahLst/>
              <a:cxnLst>
                <a:cxn ang="0">
                  <a:pos x="259" y="14"/>
                </a:cxn>
                <a:cxn ang="0">
                  <a:pos x="250" y="0"/>
                </a:cxn>
                <a:cxn ang="0">
                  <a:pos x="0" y="97"/>
                </a:cxn>
                <a:cxn ang="0">
                  <a:pos x="19" y="129"/>
                </a:cxn>
                <a:cxn ang="0">
                  <a:pos x="264" y="33"/>
                </a:cxn>
                <a:cxn ang="0">
                  <a:pos x="259" y="14"/>
                </a:cxn>
              </a:cxnLst>
              <a:rect l="0" t="0" r="r" b="b"/>
              <a:pathLst>
                <a:path w="264" h="129">
                  <a:moveTo>
                    <a:pt x="259" y="14"/>
                  </a:moveTo>
                  <a:lnTo>
                    <a:pt x="250" y="0"/>
                  </a:lnTo>
                  <a:lnTo>
                    <a:pt x="0" y="97"/>
                  </a:lnTo>
                  <a:lnTo>
                    <a:pt x="19" y="129"/>
                  </a:lnTo>
                  <a:lnTo>
                    <a:pt x="264" y="33"/>
                  </a:lnTo>
                  <a:lnTo>
                    <a:pt x="259" y="14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>
              <a:off x="5110" y="9668"/>
              <a:ext cx="643" cy="382"/>
            </a:xfrm>
            <a:custGeom>
              <a:avLst/>
              <a:gdLst/>
              <a:ahLst/>
              <a:cxnLst>
                <a:cxn ang="0">
                  <a:pos x="629" y="0"/>
                </a:cxn>
                <a:cxn ang="0">
                  <a:pos x="625" y="0"/>
                </a:cxn>
                <a:cxn ang="0">
                  <a:pos x="0" y="345"/>
                </a:cxn>
                <a:cxn ang="0">
                  <a:pos x="18" y="382"/>
                </a:cxn>
                <a:cxn ang="0">
                  <a:pos x="643" y="32"/>
                </a:cxn>
                <a:cxn ang="0">
                  <a:pos x="643" y="37"/>
                </a:cxn>
                <a:cxn ang="0">
                  <a:pos x="629" y="0"/>
                </a:cxn>
              </a:cxnLst>
              <a:rect l="0" t="0" r="r" b="b"/>
              <a:pathLst>
                <a:path w="643" h="382">
                  <a:moveTo>
                    <a:pt x="629" y="0"/>
                  </a:moveTo>
                  <a:lnTo>
                    <a:pt x="625" y="0"/>
                  </a:lnTo>
                  <a:lnTo>
                    <a:pt x="0" y="345"/>
                  </a:lnTo>
                  <a:lnTo>
                    <a:pt x="18" y="382"/>
                  </a:lnTo>
                  <a:lnTo>
                    <a:pt x="643" y="32"/>
                  </a:lnTo>
                  <a:lnTo>
                    <a:pt x="643" y="37"/>
                  </a:lnTo>
                  <a:lnTo>
                    <a:pt x="629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auto">
            <a:xfrm>
              <a:off x="5739" y="9627"/>
              <a:ext cx="130" cy="78"/>
            </a:xfrm>
            <a:custGeom>
              <a:avLst/>
              <a:gdLst/>
              <a:ahLst/>
              <a:cxnLst>
                <a:cxn ang="0">
                  <a:pos x="125" y="0"/>
                </a:cxn>
                <a:cxn ang="0">
                  <a:pos x="121" y="4"/>
                </a:cxn>
                <a:cxn ang="0">
                  <a:pos x="0" y="41"/>
                </a:cxn>
                <a:cxn ang="0">
                  <a:pos x="14" y="78"/>
                </a:cxn>
                <a:cxn ang="0">
                  <a:pos x="130" y="41"/>
                </a:cxn>
                <a:cxn ang="0">
                  <a:pos x="125" y="41"/>
                </a:cxn>
                <a:cxn ang="0">
                  <a:pos x="125" y="0"/>
                </a:cxn>
              </a:cxnLst>
              <a:rect l="0" t="0" r="r" b="b"/>
              <a:pathLst>
                <a:path w="130" h="78">
                  <a:moveTo>
                    <a:pt x="125" y="0"/>
                  </a:moveTo>
                  <a:lnTo>
                    <a:pt x="121" y="4"/>
                  </a:lnTo>
                  <a:lnTo>
                    <a:pt x="0" y="41"/>
                  </a:lnTo>
                  <a:lnTo>
                    <a:pt x="14" y="78"/>
                  </a:lnTo>
                  <a:lnTo>
                    <a:pt x="130" y="41"/>
                  </a:lnTo>
                  <a:lnTo>
                    <a:pt x="125" y="41"/>
                  </a:lnTo>
                  <a:lnTo>
                    <a:pt x="125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auto">
            <a:xfrm>
              <a:off x="5864" y="9627"/>
              <a:ext cx="51" cy="41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47" y="4"/>
                </a:cxn>
                <a:cxn ang="0">
                  <a:pos x="0" y="0"/>
                </a:cxn>
                <a:cxn ang="0">
                  <a:pos x="0" y="41"/>
                </a:cxn>
                <a:cxn ang="0">
                  <a:pos x="47" y="41"/>
                </a:cxn>
                <a:cxn ang="0">
                  <a:pos x="37" y="41"/>
                </a:cxn>
                <a:cxn ang="0">
                  <a:pos x="51" y="4"/>
                </a:cxn>
              </a:cxnLst>
              <a:rect l="0" t="0" r="r" b="b"/>
              <a:pathLst>
                <a:path w="51" h="41">
                  <a:moveTo>
                    <a:pt x="51" y="4"/>
                  </a:moveTo>
                  <a:lnTo>
                    <a:pt x="47" y="4"/>
                  </a:lnTo>
                  <a:lnTo>
                    <a:pt x="0" y="0"/>
                  </a:lnTo>
                  <a:lnTo>
                    <a:pt x="0" y="41"/>
                  </a:lnTo>
                  <a:lnTo>
                    <a:pt x="47" y="41"/>
                  </a:lnTo>
                  <a:lnTo>
                    <a:pt x="37" y="41"/>
                  </a:lnTo>
                  <a:lnTo>
                    <a:pt x="51" y="4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auto">
            <a:xfrm>
              <a:off x="5901" y="9631"/>
              <a:ext cx="47" cy="46"/>
            </a:xfrm>
            <a:custGeom>
              <a:avLst/>
              <a:gdLst/>
              <a:ahLst/>
              <a:cxnLst>
                <a:cxn ang="0">
                  <a:pos x="47" y="10"/>
                </a:cxn>
                <a:cxn ang="0">
                  <a:pos x="42" y="10"/>
                </a:cxn>
                <a:cxn ang="0">
                  <a:pos x="14" y="0"/>
                </a:cxn>
                <a:cxn ang="0">
                  <a:pos x="0" y="37"/>
                </a:cxn>
                <a:cxn ang="0">
                  <a:pos x="28" y="46"/>
                </a:cxn>
                <a:cxn ang="0">
                  <a:pos x="24" y="42"/>
                </a:cxn>
                <a:cxn ang="0">
                  <a:pos x="47" y="10"/>
                </a:cxn>
              </a:cxnLst>
              <a:rect l="0" t="0" r="r" b="b"/>
              <a:pathLst>
                <a:path w="47" h="46">
                  <a:moveTo>
                    <a:pt x="47" y="10"/>
                  </a:moveTo>
                  <a:lnTo>
                    <a:pt x="42" y="10"/>
                  </a:lnTo>
                  <a:lnTo>
                    <a:pt x="14" y="0"/>
                  </a:lnTo>
                  <a:lnTo>
                    <a:pt x="0" y="37"/>
                  </a:lnTo>
                  <a:lnTo>
                    <a:pt x="28" y="46"/>
                  </a:lnTo>
                  <a:lnTo>
                    <a:pt x="24" y="42"/>
                  </a:lnTo>
                  <a:lnTo>
                    <a:pt x="47" y="1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auto">
            <a:xfrm>
              <a:off x="5925" y="9641"/>
              <a:ext cx="51" cy="50"/>
            </a:xfrm>
            <a:custGeom>
              <a:avLst/>
              <a:gdLst/>
              <a:ahLst/>
              <a:cxnLst>
                <a:cxn ang="0">
                  <a:pos x="51" y="23"/>
                </a:cxn>
                <a:cxn ang="0">
                  <a:pos x="46" y="18"/>
                </a:cxn>
                <a:cxn ang="0">
                  <a:pos x="23" y="0"/>
                </a:cxn>
                <a:cxn ang="0">
                  <a:pos x="0" y="32"/>
                </a:cxn>
                <a:cxn ang="0">
                  <a:pos x="23" y="50"/>
                </a:cxn>
                <a:cxn ang="0">
                  <a:pos x="18" y="46"/>
                </a:cxn>
                <a:cxn ang="0">
                  <a:pos x="51" y="23"/>
                </a:cxn>
              </a:cxnLst>
              <a:rect l="0" t="0" r="r" b="b"/>
              <a:pathLst>
                <a:path w="51" h="50">
                  <a:moveTo>
                    <a:pt x="51" y="23"/>
                  </a:moveTo>
                  <a:lnTo>
                    <a:pt x="46" y="18"/>
                  </a:lnTo>
                  <a:lnTo>
                    <a:pt x="23" y="0"/>
                  </a:lnTo>
                  <a:lnTo>
                    <a:pt x="0" y="32"/>
                  </a:lnTo>
                  <a:lnTo>
                    <a:pt x="23" y="50"/>
                  </a:lnTo>
                  <a:lnTo>
                    <a:pt x="18" y="46"/>
                  </a:lnTo>
                  <a:lnTo>
                    <a:pt x="51" y="2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auto">
            <a:xfrm>
              <a:off x="5943" y="9664"/>
              <a:ext cx="51" cy="45"/>
            </a:xfrm>
            <a:custGeom>
              <a:avLst/>
              <a:gdLst/>
              <a:ahLst/>
              <a:cxnLst>
                <a:cxn ang="0">
                  <a:pos x="51" y="32"/>
                </a:cxn>
                <a:cxn ang="0">
                  <a:pos x="46" y="27"/>
                </a:cxn>
                <a:cxn ang="0">
                  <a:pos x="33" y="0"/>
                </a:cxn>
                <a:cxn ang="0">
                  <a:pos x="0" y="23"/>
                </a:cxn>
                <a:cxn ang="0">
                  <a:pos x="14" y="45"/>
                </a:cxn>
                <a:cxn ang="0">
                  <a:pos x="14" y="41"/>
                </a:cxn>
                <a:cxn ang="0">
                  <a:pos x="51" y="32"/>
                </a:cxn>
              </a:cxnLst>
              <a:rect l="0" t="0" r="r" b="b"/>
              <a:pathLst>
                <a:path w="51" h="45">
                  <a:moveTo>
                    <a:pt x="51" y="32"/>
                  </a:moveTo>
                  <a:lnTo>
                    <a:pt x="46" y="27"/>
                  </a:lnTo>
                  <a:lnTo>
                    <a:pt x="33" y="0"/>
                  </a:lnTo>
                  <a:lnTo>
                    <a:pt x="0" y="23"/>
                  </a:lnTo>
                  <a:lnTo>
                    <a:pt x="14" y="45"/>
                  </a:lnTo>
                  <a:lnTo>
                    <a:pt x="14" y="41"/>
                  </a:lnTo>
                  <a:lnTo>
                    <a:pt x="51" y="32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5957" y="9696"/>
              <a:ext cx="46" cy="36"/>
            </a:xfrm>
            <a:custGeom>
              <a:avLst/>
              <a:gdLst/>
              <a:ahLst/>
              <a:cxnLst>
                <a:cxn ang="0">
                  <a:pos x="46" y="27"/>
                </a:cxn>
                <a:cxn ang="0">
                  <a:pos x="42" y="27"/>
                </a:cxn>
                <a:cxn ang="0">
                  <a:pos x="37" y="0"/>
                </a:cxn>
                <a:cxn ang="0">
                  <a:pos x="0" y="9"/>
                </a:cxn>
                <a:cxn ang="0">
                  <a:pos x="5" y="36"/>
                </a:cxn>
                <a:cxn ang="0">
                  <a:pos x="5" y="32"/>
                </a:cxn>
                <a:cxn ang="0">
                  <a:pos x="46" y="27"/>
                </a:cxn>
              </a:cxnLst>
              <a:rect l="0" t="0" r="r" b="b"/>
              <a:pathLst>
                <a:path w="46" h="36">
                  <a:moveTo>
                    <a:pt x="46" y="27"/>
                  </a:moveTo>
                  <a:lnTo>
                    <a:pt x="42" y="27"/>
                  </a:lnTo>
                  <a:lnTo>
                    <a:pt x="37" y="0"/>
                  </a:lnTo>
                  <a:lnTo>
                    <a:pt x="0" y="9"/>
                  </a:lnTo>
                  <a:lnTo>
                    <a:pt x="5" y="36"/>
                  </a:lnTo>
                  <a:lnTo>
                    <a:pt x="5" y="32"/>
                  </a:lnTo>
                  <a:lnTo>
                    <a:pt x="46" y="27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30" name="Freeform 30"/>
            <p:cNvSpPr>
              <a:spLocks/>
            </p:cNvSpPr>
            <p:nvPr/>
          </p:nvSpPr>
          <p:spPr bwMode="auto">
            <a:xfrm>
              <a:off x="5962" y="9723"/>
              <a:ext cx="41" cy="37"/>
            </a:xfrm>
            <a:custGeom>
              <a:avLst/>
              <a:gdLst/>
              <a:ahLst/>
              <a:cxnLst>
                <a:cxn ang="0">
                  <a:pos x="41" y="37"/>
                </a:cxn>
                <a:cxn ang="0">
                  <a:pos x="41" y="28"/>
                </a:cxn>
                <a:cxn ang="0">
                  <a:pos x="41" y="0"/>
                </a:cxn>
                <a:cxn ang="0">
                  <a:pos x="0" y="5"/>
                </a:cxn>
                <a:cxn ang="0">
                  <a:pos x="4" y="32"/>
                </a:cxn>
                <a:cxn ang="0">
                  <a:pos x="4" y="28"/>
                </a:cxn>
                <a:cxn ang="0">
                  <a:pos x="41" y="37"/>
                </a:cxn>
              </a:cxnLst>
              <a:rect l="0" t="0" r="r" b="b"/>
              <a:pathLst>
                <a:path w="41" h="37">
                  <a:moveTo>
                    <a:pt x="41" y="37"/>
                  </a:moveTo>
                  <a:lnTo>
                    <a:pt x="41" y="28"/>
                  </a:lnTo>
                  <a:lnTo>
                    <a:pt x="41" y="0"/>
                  </a:lnTo>
                  <a:lnTo>
                    <a:pt x="0" y="5"/>
                  </a:lnTo>
                  <a:lnTo>
                    <a:pt x="4" y="32"/>
                  </a:lnTo>
                  <a:lnTo>
                    <a:pt x="4" y="28"/>
                  </a:lnTo>
                  <a:lnTo>
                    <a:pt x="41" y="37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5962" y="9751"/>
              <a:ext cx="41" cy="37"/>
            </a:xfrm>
            <a:custGeom>
              <a:avLst/>
              <a:gdLst/>
              <a:ahLst/>
              <a:cxnLst>
                <a:cxn ang="0">
                  <a:pos x="37" y="37"/>
                </a:cxn>
                <a:cxn ang="0">
                  <a:pos x="37" y="32"/>
                </a:cxn>
                <a:cxn ang="0">
                  <a:pos x="41" y="9"/>
                </a:cxn>
                <a:cxn ang="0">
                  <a:pos x="4" y="0"/>
                </a:cxn>
                <a:cxn ang="0">
                  <a:pos x="0" y="27"/>
                </a:cxn>
                <a:cxn ang="0">
                  <a:pos x="0" y="23"/>
                </a:cxn>
                <a:cxn ang="0">
                  <a:pos x="37" y="37"/>
                </a:cxn>
              </a:cxnLst>
              <a:rect l="0" t="0" r="r" b="b"/>
              <a:pathLst>
                <a:path w="41" h="37">
                  <a:moveTo>
                    <a:pt x="37" y="37"/>
                  </a:moveTo>
                  <a:lnTo>
                    <a:pt x="37" y="32"/>
                  </a:lnTo>
                  <a:lnTo>
                    <a:pt x="41" y="9"/>
                  </a:lnTo>
                  <a:lnTo>
                    <a:pt x="4" y="0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37" y="37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auto">
            <a:xfrm>
              <a:off x="5837" y="9774"/>
              <a:ext cx="162" cy="414"/>
            </a:xfrm>
            <a:custGeom>
              <a:avLst/>
              <a:gdLst/>
              <a:ahLst/>
              <a:cxnLst>
                <a:cxn ang="0">
                  <a:pos x="37" y="409"/>
                </a:cxn>
                <a:cxn ang="0">
                  <a:pos x="37" y="414"/>
                </a:cxn>
                <a:cxn ang="0">
                  <a:pos x="162" y="14"/>
                </a:cxn>
                <a:cxn ang="0">
                  <a:pos x="125" y="0"/>
                </a:cxn>
                <a:cxn ang="0">
                  <a:pos x="0" y="400"/>
                </a:cxn>
                <a:cxn ang="0">
                  <a:pos x="0" y="404"/>
                </a:cxn>
                <a:cxn ang="0">
                  <a:pos x="37" y="409"/>
                </a:cxn>
              </a:cxnLst>
              <a:rect l="0" t="0" r="r" b="b"/>
              <a:pathLst>
                <a:path w="162" h="414">
                  <a:moveTo>
                    <a:pt x="37" y="409"/>
                  </a:moveTo>
                  <a:lnTo>
                    <a:pt x="37" y="414"/>
                  </a:lnTo>
                  <a:lnTo>
                    <a:pt x="162" y="14"/>
                  </a:lnTo>
                  <a:lnTo>
                    <a:pt x="125" y="0"/>
                  </a:lnTo>
                  <a:lnTo>
                    <a:pt x="0" y="400"/>
                  </a:lnTo>
                  <a:lnTo>
                    <a:pt x="0" y="404"/>
                  </a:lnTo>
                  <a:lnTo>
                    <a:pt x="37" y="40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auto">
            <a:xfrm>
              <a:off x="5827" y="10178"/>
              <a:ext cx="47" cy="42"/>
            </a:xfrm>
            <a:custGeom>
              <a:avLst/>
              <a:gdLst/>
              <a:ahLst/>
              <a:cxnLst>
                <a:cxn ang="0">
                  <a:pos x="42" y="37"/>
                </a:cxn>
                <a:cxn ang="0">
                  <a:pos x="42" y="42"/>
                </a:cxn>
                <a:cxn ang="0">
                  <a:pos x="47" y="5"/>
                </a:cxn>
                <a:cxn ang="0">
                  <a:pos x="10" y="0"/>
                </a:cxn>
                <a:cxn ang="0">
                  <a:pos x="0" y="37"/>
                </a:cxn>
                <a:cxn ang="0">
                  <a:pos x="0" y="42"/>
                </a:cxn>
                <a:cxn ang="0">
                  <a:pos x="42" y="37"/>
                </a:cxn>
              </a:cxnLst>
              <a:rect l="0" t="0" r="r" b="b"/>
              <a:pathLst>
                <a:path w="47" h="42">
                  <a:moveTo>
                    <a:pt x="42" y="37"/>
                  </a:moveTo>
                  <a:lnTo>
                    <a:pt x="42" y="42"/>
                  </a:lnTo>
                  <a:lnTo>
                    <a:pt x="47" y="5"/>
                  </a:lnTo>
                  <a:lnTo>
                    <a:pt x="10" y="0"/>
                  </a:lnTo>
                  <a:lnTo>
                    <a:pt x="0" y="37"/>
                  </a:lnTo>
                  <a:lnTo>
                    <a:pt x="0" y="42"/>
                  </a:lnTo>
                  <a:lnTo>
                    <a:pt x="42" y="37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34" name="Freeform 34"/>
            <p:cNvSpPr>
              <a:spLocks/>
            </p:cNvSpPr>
            <p:nvPr/>
          </p:nvSpPr>
          <p:spPr bwMode="auto">
            <a:xfrm>
              <a:off x="5827" y="10215"/>
              <a:ext cx="47" cy="51"/>
            </a:xfrm>
            <a:custGeom>
              <a:avLst/>
              <a:gdLst/>
              <a:ahLst/>
              <a:cxnLst>
                <a:cxn ang="0">
                  <a:pos x="47" y="32"/>
                </a:cxn>
                <a:cxn ang="0">
                  <a:pos x="47" y="37"/>
                </a:cxn>
                <a:cxn ang="0">
                  <a:pos x="42" y="0"/>
                </a:cxn>
                <a:cxn ang="0">
                  <a:pos x="0" y="5"/>
                </a:cxn>
                <a:cxn ang="0">
                  <a:pos x="10" y="46"/>
                </a:cxn>
                <a:cxn ang="0">
                  <a:pos x="10" y="51"/>
                </a:cxn>
                <a:cxn ang="0">
                  <a:pos x="47" y="32"/>
                </a:cxn>
              </a:cxnLst>
              <a:rect l="0" t="0" r="r" b="b"/>
              <a:pathLst>
                <a:path w="47" h="51">
                  <a:moveTo>
                    <a:pt x="47" y="32"/>
                  </a:moveTo>
                  <a:lnTo>
                    <a:pt x="47" y="37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0" y="46"/>
                  </a:lnTo>
                  <a:lnTo>
                    <a:pt x="10" y="51"/>
                  </a:lnTo>
                  <a:lnTo>
                    <a:pt x="47" y="32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35" name="Freeform 35"/>
            <p:cNvSpPr>
              <a:spLocks/>
            </p:cNvSpPr>
            <p:nvPr/>
          </p:nvSpPr>
          <p:spPr bwMode="auto">
            <a:xfrm>
              <a:off x="5837" y="10247"/>
              <a:ext cx="55" cy="55"/>
            </a:xfrm>
            <a:custGeom>
              <a:avLst/>
              <a:gdLst/>
              <a:ahLst/>
              <a:cxnLst>
                <a:cxn ang="0">
                  <a:pos x="51" y="28"/>
                </a:cxn>
                <a:cxn ang="0">
                  <a:pos x="55" y="32"/>
                </a:cxn>
                <a:cxn ang="0">
                  <a:pos x="37" y="0"/>
                </a:cxn>
                <a:cxn ang="0">
                  <a:pos x="0" y="19"/>
                </a:cxn>
                <a:cxn ang="0">
                  <a:pos x="18" y="51"/>
                </a:cxn>
                <a:cxn ang="0">
                  <a:pos x="23" y="55"/>
                </a:cxn>
                <a:cxn ang="0">
                  <a:pos x="51" y="28"/>
                </a:cxn>
              </a:cxnLst>
              <a:rect l="0" t="0" r="r" b="b"/>
              <a:pathLst>
                <a:path w="55" h="55">
                  <a:moveTo>
                    <a:pt x="51" y="28"/>
                  </a:moveTo>
                  <a:lnTo>
                    <a:pt x="55" y="32"/>
                  </a:lnTo>
                  <a:lnTo>
                    <a:pt x="37" y="0"/>
                  </a:lnTo>
                  <a:lnTo>
                    <a:pt x="0" y="19"/>
                  </a:lnTo>
                  <a:lnTo>
                    <a:pt x="18" y="51"/>
                  </a:lnTo>
                  <a:lnTo>
                    <a:pt x="23" y="55"/>
                  </a:lnTo>
                  <a:lnTo>
                    <a:pt x="51" y="28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36" name="Freeform 36"/>
            <p:cNvSpPr>
              <a:spLocks/>
            </p:cNvSpPr>
            <p:nvPr/>
          </p:nvSpPr>
          <p:spPr bwMode="auto">
            <a:xfrm>
              <a:off x="5860" y="10275"/>
              <a:ext cx="55" cy="55"/>
            </a:xfrm>
            <a:custGeom>
              <a:avLst/>
              <a:gdLst/>
              <a:ahLst/>
              <a:cxnLst>
                <a:cxn ang="0">
                  <a:pos x="51" y="18"/>
                </a:cxn>
                <a:cxn ang="0">
                  <a:pos x="55" y="23"/>
                </a:cxn>
                <a:cxn ang="0">
                  <a:pos x="28" y="0"/>
                </a:cxn>
                <a:cxn ang="0">
                  <a:pos x="0" y="27"/>
                </a:cxn>
                <a:cxn ang="0">
                  <a:pos x="32" y="50"/>
                </a:cxn>
                <a:cxn ang="0">
                  <a:pos x="41" y="55"/>
                </a:cxn>
                <a:cxn ang="0">
                  <a:pos x="51" y="18"/>
                </a:cxn>
              </a:cxnLst>
              <a:rect l="0" t="0" r="r" b="b"/>
              <a:pathLst>
                <a:path w="55" h="55">
                  <a:moveTo>
                    <a:pt x="51" y="18"/>
                  </a:moveTo>
                  <a:lnTo>
                    <a:pt x="55" y="23"/>
                  </a:lnTo>
                  <a:lnTo>
                    <a:pt x="28" y="0"/>
                  </a:lnTo>
                  <a:lnTo>
                    <a:pt x="0" y="27"/>
                  </a:lnTo>
                  <a:lnTo>
                    <a:pt x="32" y="50"/>
                  </a:lnTo>
                  <a:lnTo>
                    <a:pt x="41" y="55"/>
                  </a:lnTo>
                  <a:lnTo>
                    <a:pt x="51" y="18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37" name="Freeform 37"/>
            <p:cNvSpPr>
              <a:spLocks/>
            </p:cNvSpPr>
            <p:nvPr/>
          </p:nvSpPr>
          <p:spPr bwMode="auto">
            <a:xfrm>
              <a:off x="5901" y="10293"/>
              <a:ext cx="56" cy="46"/>
            </a:xfrm>
            <a:custGeom>
              <a:avLst/>
              <a:gdLst/>
              <a:ahLst/>
              <a:cxnLst>
                <a:cxn ang="0">
                  <a:pos x="51" y="9"/>
                </a:cxn>
                <a:cxn ang="0">
                  <a:pos x="56" y="9"/>
                </a:cxn>
                <a:cxn ang="0">
                  <a:pos x="10" y="0"/>
                </a:cxn>
                <a:cxn ang="0">
                  <a:pos x="0" y="37"/>
                </a:cxn>
                <a:cxn ang="0">
                  <a:pos x="47" y="46"/>
                </a:cxn>
                <a:cxn ang="0">
                  <a:pos x="51" y="46"/>
                </a:cxn>
                <a:cxn ang="0">
                  <a:pos x="51" y="9"/>
                </a:cxn>
              </a:cxnLst>
              <a:rect l="0" t="0" r="r" b="b"/>
              <a:pathLst>
                <a:path w="56" h="46">
                  <a:moveTo>
                    <a:pt x="51" y="9"/>
                  </a:moveTo>
                  <a:lnTo>
                    <a:pt x="56" y="9"/>
                  </a:lnTo>
                  <a:lnTo>
                    <a:pt x="10" y="0"/>
                  </a:lnTo>
                  <a:lnTo>
                    <a:pt x="0" y="37"/>
                  </a:lnTo>
                  <a:lnTo>
                    <a:pt x="47" y="46"/>
                  </a:lnTo>
                  <a:lnTo>
                    <a:pt x="51" y="46"/>
                  </a:lnTo>
                  <a:lnTo>
                    <a:pt x="51" y="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38" name="Freeform 38"/>
            <p:cNvSpPr>
              <a:spLocks/>
            </p:cNvSpPr>
            <p:nvPr/>
          </p:nvSpPr>
          <p:spPr bwMode="auto">
            <a:xfrm>
              <a:off x="5952" y="10302"/>
              <a:ext cx="51" cy="42"/>
            </a:xfrm>
            <a:custGeom>
              <a:avLst/>
              <a:gdLst/>
              <a:ahLst/>
              <a:cxnLst>
                <a:cxn ang="0">
                  <a:pos x="42" y="5"/>
                </a:cxn>
                <a:cxn ang="0">
                  <a:pos x="47" y="5"/>
                </a:cxn>
                <a:cxn ang="0">
                  <a:pos x="0" y="0"/>
                </a:cxn>
                <a:cxn ang="0">
                  <a:pos x="0" y="37"/>
                </a:cxn>
                <a:cxn ang="0">
                  <a:pos x="42" y="42"/>
                </a:cxn>
                <a:cxn ang="0">
                  <a:pos x="51" y="42"/>
                </a:cxn>
                <a:cxn ang="0">
                  <a:pos x="42" y="5"/>
                </a:cxn>
              </a:cxnLst>
              <a:rect l="0" t="0" r="r" b="b"/>
              <a:pathLst>
                <a:path w="51" h="42">
                  <a:moveTo>
                    <a:pt x="42" y="5"/>
                  </a:moveTo>
                  <a:lnTo>
                    <a:pt x="47" y="5"/>
                  </a:lnTo>
                  <a:lnTo>
                    <a:pt x="0" y="0"/>
                  </a:lnTo>
                  <a:lnTo>
                    <a:pt x="0" y="37"/>
                  </a:lnTo>
                  <a:lnTo>
                    <a:pt x="42" y="42"/>
                  </a:lnTo>
                  <a:lnTo>
                    <a:pt x="51" y="42"/>
                  </a:lnTo>
                  <a:lnTo>
                    <a:pt x="42" y="5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39" name="Freeform 39"/>
            <p:cNvSpPr>
              <a:spLocks/>
            </p:cNvSpPr>
            <p:nvPr/>
          </p:nvSpPr>
          <p:spPr bwMode="auto">
            <a:xfrm>
              <a:off x="5994" y="10289"/>
              <a:ext cx="74" cy="55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60" y="0"/>
                </a:cxn>
                <a:cxn ang="0">
                  <a:pos x="0" y="18"/>
                </a:cxn>
                <a:cxn ang="0">
                  <a:pos x="9" y="55"/>
                </a:cxn>
                <a:cxn ang="0">
                  <a:pos x="69" y="36"/>
                </a:cxn>
                <a:cxn ang="0">
                  <a:pos x="74" y="36"/>
                </a:cxn>
                <a:cxn ang="0">
                  <a:pos x="60" y="0"/>
                </a:cxn>
              </a:cxnLst>
              <a:rect l="0" t="0" r="r" b="b"/>
              <a:pathLst>
                <a:path w="74" h="55">
                  <a:moveTo>
                    <a:pt x="60" y="0"/>
                  </a:moveTo>
                  <a:lnTo>
                    <a:pt x="60" y="0"/>
                  </a:lnTo>
                  <a:lnTo>
                    <a:pt x="0" y="18"/>
                  </a:lnTo>
                  <a:lnTo>
                    <a:pt x="9" y="55"/>
                  </a:lnTo>
                  <a:lnTo>
                    <a:pt x="69" y="36"/>
                  </a:lnTo>
                  <a:lnTo>
                    <a:pt x="74" y="36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40" name="Freeform 40"/>
            <p:cNvSpPr>
              <a:spLocks/>
            </p:cNvSpPr>
            <p:nvPr/>
          </p:nvSpPr>
          <p:spPr bwMode="auto">
            <a:xfrm>
              <a:off x="6054" y="10266"/>
              <a:ext cx="74" cy="59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60" y="0"/>
                </a:cxn>
                <a:cxn ang="0">
                  <a:pos x="0" y="23"/>
                </a:cxn>
                <a:cxn ang="0">
                  <a:pos x="14" y="59"/>
                </a:cxn>
                <a:cxn ang="0">
                  <a:pos x="74" y="36"/>
                </a:cxn>
                <a:cxn ang="0">
                  <a:pos x="74" y="36"/>
                </a:cxn>
                <a:cxn ang="0">
                  <a:pos x="56" y="0"/>
                </a:cxn>
              </a:cxnLst>
              <a:rect l="0" t="0" r="r" b="b"/>
              <a:pathLst>
                <a:path w="74" h="59">
                  <a:moveTo>
                    <a:pt x="56" y="0"/>
                  </a:moveTo>
                  <a:lnTo>
                    <a:pt x="60" y="0"/>
                  </a:lnTo>
                  <a:lnTo>
                    <a:pt x="0" y="23"/>
                  </a:lnTo>
                  <a:lnTo>
                    <a:pt x="14" y="59"/>
                  </a:lnTo>
                  <a:lnTo>
                    <a:pt x="74" y="36"/>
                  </a:lnTo>
                  <a:lnTo>
                    <a:pt x="74" y="36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6110" y="9866"/>
              <a:ext cx="713" cy="436"/>
            </a:xfrm>
            <a:custGeom>
              <a:avLst/>
              <a:gdLst/>
              <a:ahLst/>
              <a:cxnLst>
                <a:cxn ang="0">
                  <a:pos x="703" y="18"/>
                </a:cxn>
                <a:cxn ang="0">
                  <a:pos x="694" y="0"/>
                </a:cxn>
                <a:cxn ang="0">
                  <a:pos x="0" y="400"/>
                </a:cxn>
                <a:cxn ang="0">
                  <a:pos x="18" y="436"/>
                </a:cxn>
                <a:cxn ang="0">
                  <a:pos x="713" y="32"/>
                </a:cxn>
                <a:cxn ang="0">
                  <a:pos x="703" y="18"/>
                </a:cxn>
              </a:cxnLst>
              <a:rect l="0" t="0" r="r" b="b"/>
              <a:pathLst>
                <a:path w="713" h="436">
                  <a:moveTo>
                    <a:pt x="703" y="18"/>
                  </a:moveTo>
                  <a:lnTo>
                    <a:pt x="694" y="0"/>
                  </a:lnTo>
                  <a:lnTo>
                    <a:pt x="0" y="400"/>
                  </a:lnTo>
                  <a:lnTo>
                    <a:pt x="18" y="436"/>
                  </a:lnTo>
                  <a:lnTo>
                    <a:pt x="713" y="32"/>
                  </a:lnTo>
                  <a:lnTo>
                    <a:pt x="703" y="18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42" name="Freeform 42"/>
            <p:cNvSpPr>
              <a:spLocks/>
            </p:cNvSpPr>
            <p:nvPr/>
          </p:nvSpPr>
          <p:spPr bwMode="auto">
            <a:xfrm>
              <a:off x="5397" y="9526"/>
              <a:ext cx="347" cy="211"/>
            </a:xfrm>
            <a:custGeom>
              <a:avLst/>
              <a:gdLst/>
              <a:ahLst/>
              <a:cxnLst>
                <a:cxn ang="0">
                  <a:pos x="329" y="0"/>
                </a:cxn>
                <a:cxn ang="0">
                  <a:pos x="329" y="0"/>
                </a:cxn>
                <a:cxn ang="0">
                  <a:pos x="0" y="179"/>
                </a:cxn>
                <a:cxn ang="0">
                  <a:pos x="18" y="211"/>
                </a:cxn>
                <a:cxn ang="0">
                  <a:pos x="347" y="32"/>
                </a:cxn>
                <a:cxn ang="0">
                  <a:pos x="347" y="32"/>
                </a:cxn>
                <a:cxn ang="0">
                  <a:pos x="329" y="0"/>
                </a:cxn>
              </a:cxnLst>
              <a:rect l="0" t="0" r="r" b="b"/>
              <a:pathLst>
                <a:path w="347" h="211">
                  <a:moveTo>
                    <a:pt x="329" y="0"/>
                  </a:moveTo>
                  <a:lnTo>
                    <a:pt x="329" y="0"/>
                  </a:lnTo>
                  <a:lnTo>
                    <a:pt x="0" y="179"/>
                  </a:lnTo>
                  <a:lnTo>
                    <a:pt x="18" y="211"/>
                  </a:lnTo>
                  <a:lnTo>
                    <a:pt x="347" y="32"/>
                  </a:lnTo>
                  <a:lnTo>
                    <a:pt x="347" y="32"/>
                  </a:lnTo>
                  <a:lnTo>
                    <a:pt x="329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43" name="Freeform 43"/>
            <p:cNvSpPr>
              <a:spLocks/>
            </p:cNvSpPr>
            <p:nvPr/>
          </p:nvSpPr>
          <p:spPr bwMode="auto">
            <a:xfrm>
              <a:off x="5726" y="9342"/>
              <a:ext cx="347" cy="216"/>
            </a:xfrm>
            <a:custGeom>
              <a:avLst/>
              <a:gdLst/>
              <a:ahLst/>
              <a:cxnLst>
                <a:cxn ang="0">
                  <a:pos x="328" y="0"/>
                </a:cxn>
                <a:cxn ang="0">
                  <a:pos x="328" y="4"/>
                </a:cxn>
                <a:cxn ang="0">
                  <a:pos x="0" y="184"/>
                </a:cxn>
                <a:cxn ang="0">
                  <a:pos x="18" y="216"/>
                </a:cxn>
                <a:cxn ang="0">
                  <a:pos x="347" y="37"/>
                </a:cxn>
                <a:cxn ang="0">
                  <a:pos x="347" y="37"/>
                </a:cxn>
                <a:cxn ang="0">
                  <a:pos x="328" y="0"/>
                </a:cxn>
              </a:cxnLst>
              <a:rect l="0" t="0" r="r" b="b"/>
              <a:pathLst>
                <a:path w="347" h="216">
                  <a:moveTo>
                    <a:pt x="328" y="0"/>
                  </a:moveTo>
                  <a:lnTo>
                    <a:pt x="328" y="4"/>
                  </a:lnTo>
                  <a:lnTo>
                    <a:pt x="0" y="184"/>
                  </a:lnTo>
                  <a:lnTo>
                    <a:pt x="18" y="216"/>
                  </a:lnTo>
                  <a:lnTo>
                    <a:pt x="347" y="37"/>
                  </a:lnTo>
                  <a:lnTo>
                    <a:pt x="347" y="37"/>
                  </a:lnTo>
                  <a:lnTo>
                    <a:pt x="328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6054" y="9319"/>
              <a:ext cx="74" cy="60"/>
            </a:xfrm>
            <a:custGeom>
              <a:avLst/>
              <a:gdLst/>
              <a:ahLst/>
              <a:cxnLst>
                <a:cxn ang="0">
                  <a:pos x="65" y="0"/>
                </a:cxn>
                <a:cxn ang="0">
                  <a:pos x="60" y="0"/>
                </a:cxn>
                <a:cxn ang="0">
                  <a:pos x="0" y="23"/>
                </a:cxn>
                <a:cxn ang="0">
                  <a:pos x="19" y="60"/>
                </a:cxn>
                <a:cxn ang="0">
                  <a:pos x="74" y="37"/>
                </a:cxn>
                <a:cxn ang="0">
                  <a:pos x="70" y="37"/>
                </a:cxn>
                <a:cxn ang="0">
                  <a:pos x="65" y="0"/>
                </a:cxn>
              </a:cxnLst>
              <a:rect l="0" t="0" r="r" b="b"/>
              <a:pathLst>
                <a:path w="74" h="60">
                  <a:moveTo>
                    <a:pt x="65" y="0"/>
                  </a:moveTo>
                  <a:lnTo>
                    <a:pt x="60" y="0"/>
                  </a:lnTo>
                  <a:lnTo>
                    <a:pt x="0" y="23"/>
                  </a:lnTo>
                  <a:lnTo>
                    <a:pt x="19" y="60"/>
                  </a:lnTo>
                  <a:lnTo>
                    <a:pt x="74" y="37"/>
                  </a:lnTo>
                  <a:lnTo>
                    <a:pt x="70" y="37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45" name="Freeform 45"/>
            <p:cNvSpPr>
              <a:spLocks/>
            </p:cNvSpPr>
            <p:nvPr/>
          </p:nvSpPr>
          <p:spPr bwMode="auto">
            <a:xfrm>
              <a:off x="6119" y="9310"/>
              <a:ext cx="60" cy="46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56" y="0"/>
                </a:cxn>
                <a:cxn ang="0">
                  <a:pos x="0" y="9"/>
                </a:cxn>
                <a:cxn ang="0">
                  <a:pos x="5" y="46"/>
                </a:cxn>
                <a:cxn ang="0">
                  <a:pos x="60" y="36"/>
                </a:cxn>
                <a:cxn ang="0">
                  <a:pos x="56" y="36"/>
                </a:cxn>
                <a:cxn ang="0">
                  <a:pos x="60" y="0"/>
                </a:cxn>
              </a:cxnLst>
              <a:rect l="0" t="0" r="r" b="b"/>
              <a:pathLst>
                <a:path w="60" h="46">
                  <a:moveTo>
                    <a:pt x="60" y="0"/>
                  </a:moveTo>
                  <a:lnTo>
                    <a:pt x="56" y="0"/>
                  </a:lnTo>
                  <a:lnTo>
                    <a:pt x="0" y="9"/>
                  </a:lnTo>
                  <a:lnTo>
                    <a:pt x="5" y="46"/>
                  </a:lnTo>
                  <a:lnTo>
                    <a:pt x="60" y="36"/>
                  </a:lnTo>
                  <a:lnTo>
                    <a:pt x="56" y="36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46" name="Freeform 46"/>
            <p:cNvSpPr>
              <a:spLocks/>
            </p:cNvSpPr>
            <p:nvPr/>
          </p:nvSpPr>
          <p:spPr bwMode="auto">
            <a:xfrm>
              <a:off x="6175" y="9310"/>
              <a:ext cx="55" cy="36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0" y="0"/>
                </a:cxn>
                <a:cxn ang="0">
                  <a:pos x="4" y="0"/>
                </a:cxn>
                <a:cxn ang="0">
                  <a:pos x="0" y="36"/>
                </a:cxn>
                <a:cxn ang="0">
                  <a:pos x="46" y="36"/>
                </a:cxn>
                <a:cxn ang="0">
                  <a:pos x="41" y="36"/>
                </a:cxn>
                <a:cxn ang="0">
                  <a:pos x="55" y="0"/>
                </a:cxn>
              </a:cxnLst>
              <a:rect l="0" t="0" r="r" b="b"/>
              <a:pathLst>
                <a:path w="55" h="36">
                  <a:moveTo>
                    <a:pt x="55" y="0"/>
                  </a:moveTo>
                  <a:lnTo>
                    <a:pt x="50" y="0"/>
                  </a:lnTo>
                  <a:lnTo>
                    <a:pt x="4" y="0"/>
                  </a:lnTo>
                  <a:lnTo>
                    <a:pt x="0" y="36"/>
                  </a:lnTo>
                  <a:lnTo>
                    <a:pt x="46" y="36"/>
                  </a:lnTo>
                  <a:lnTo>
                    <a:pt x="41" y="36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47" name="Freeform 47"/>
            <p:cNvSpPr>
              <a:spLocks/>
            </p:cNvSpPr>
            <p:nvPr/>
          </p:nvSpPr>
          <p:spPr bwMode="auto">
            <a:xfrm>
              <a:off x="6216" y="9310"/>
              <a:ext cx="28" cy="41"/>
            </a:xfrm>
            <a:custGeom>
              <a:avLst/>
              <a:gdLst/>
              <a:ahLst/>
              <a:cxnLst>
                <a:cxn ang="0">
                  <a:pos x="28" y="4"/>
                </a:cxn>
                <a:cxn ang="0">
                  <a:pos x="28" y="4"/>
                </a:cxn>
                <a:cxn ang="0">
                  <a:pos x="14" y="0"/>
                </a:cxn>
                <a:cxn ang="0">
                  <a:pos x="0" y="36"/>
                </a:cxn>
                <a:cxn ang="0">
                  <a:pos x="14" y="41"/>
                </a:cxn>
                <a:cxn ang="0">
                  <a:pos x="14" y="41"/>
                </a:cxn>
                <a:cxn ang="0">
                  <a:pos x="28" y="4"/>
                </a:cxn>
              </a:cxnLst>
              <a:rect l="0" t="0" r="r" b="b"/>
              <a:pathLst>
                <a:path w="28" h="41">
                  <a:moveTo>
                    <a:pt x="28" y="4"/>
                  </a:moveTo>
                  <a:lnTo>
                    <a:pt x="28" y="4"/>
                  </a:lnTo>
                  <a:lnTo>
                    <a:pt x="14" y="0"/>
                  </a:lnTo>
                  <a:lnTo>
                    <a:pt x="0" y="36"/>
                  </a:lnTo>
                  <a:lnTo>
                    <a:pt x="14" y="41"/>
                  </a:lnTo>
                  <a:lnTo>
                    <a:pt x="14" y="41"/>
                  </a:lnTo>
                  <a:lnTo>
                    <a:pt x="28" y="4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48" name="Freeform 48"/>
            <p:cNvSpPr>
              <a:spLocks/>
            </p:cNvSpPr>
            <p:nvPr/>
          </p:nvSpPr>
          <p:spPr bwMode="auto">
            <a:xfrm>
              <a:off x="6230" y="9314"/>
              <a:ext cx="33" cy="42"/>
            </a:xfrm>
            <a:custGeom>
              <a:avLst/>
              <a:gdLst/>
              <a:ahLst/>
              <a:cxnLst>
                <a:cxn ang="0">
                  <a:pos x="33" y="9"/>
                </a:cxn>
                <a:cxn ang="0">
                  <a:pos x="28" y="5"/>
                </a:cxn>
                <a:cxn ang="0">
                  <a:pos x="14" y="0"/>
                </a:cxn>
                <a:cxn ang="0">
                  <a:pos x="0" y="37"/>
                </a:cxn>
                <a:cxn ang="0">
                  <a:pos x="14" y="42"/>
                </a:cxn>
                <a:cxn ang="0">
                  <a:pos x="9" y="42"/>
                </a:cxn>
                <a:cxn ang="0">
                  <a:pos x="33" y="9"/>
                </a:cxn>
              </a:cxnLst>
              <a:rect l="0" t="0" r="r" b="b"/>
              <a:pathLst>
                <a:path w="33" h="42">
                  <a:moveTo>
                    <a:pt x="33" y="9"/>
                  </a:moveTo>
                  <a:lnTo>
                    <a:pt x="28" y="5"/>
                  </a:lnTo>
                  <a:lnTo>
                    <a:pt x="14" y="0"/>
                  </a:lnTo>
                  <a:lnTo>
                    <a:pt x="0" y="37"/>
                  </a:lnTo>
                  <a:lnTo>
                    <a:pt x="14" y="42"/>
                  </a:lnTo>
                  <a:lnTo>
                    <a:pt x="9" y="42"/>
                  </a:lnTo>
                  <a:lnTo>
                    <a:pt x="33" y="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49" name="Freeform 49"/>
            <p:cNvSpPr>
              <a:spLocks/>
            </p:cNvSpPr>
            <p:nvPr/>
          </p:nvSpPr>
          <p:spPr bwMode="auto">
            <a:xfrm>
              <a:off x="6239" y="9323"/>
              <a:ext cx="37" cy="42"/>
            </a:xfrm>
            <a:custGeom>
              <a:avLst/>
              <a:gdLst/>
              <a:ahLst/>
              <a:cxnLst>
                <a:cxn ang="0">
                  <a:pos x="37" y="10"/>
                </a:cxn>
                <a:cxn ang="0">
                  <a:pos x="37" y="10"/>
                </a:cxn>
                <a:cxn ang="0">
                  <a:pos x="24" y="0"/>
                </a:cxn>
                <a:cxn ang="0">
                  <a:pos x="0" y="33"/>
                </a:cxn>
                <a:cxn ang="0">
                  <a:pos x="14" y="42"/>
                </a:cxn>
                <a:cxn ang="0">
                  <a:pos x="14" y="42"/>
                </a:cxn>
                <a:cxn ang="0">
                  <a:pos x="37" y="10"/>
                </a:cxn>
              </a:cxnLst>
              <a:rect l="0" t="0" r="r" b="b"/>
              <a:pathLst>
                <a:path w="37" h="42">
                  <a:moveTo>
                    <a:pt x="37" y="10"/>
                  </a:moveTo>
                  <a:lnTo>
                    <a:pt x="37" y="10"/>
                  </a:lnTo>
                  <a:lnTo>
                    <a:pt x="24" y="0"/>
                  </a:lnTo>
                  <a:lnTo>
                    <a:pt x="0" y="33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37" y="1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50" name="Freeform 50"/>
            <p:cNvSpPr>
              <a:spLocks/>
            </p:cNvSpPr>
            <p:nvPr/>
          </p:nvSpPr>
          <p:spPr bwMode="auto">
            <a:xfrm>
              <a:off x="6253" y="9333"/>
              <a:ext cx="42" cy="41"/>
            </a:xfrm>
            <a:custGeom>
              <a:avLst/>
              <a:gdLst/>
              <a:ahLst/>
              <a:cxnLst>
                <a:cxn ang="0">
                  <a:pos x="42" y="18"/>
                </a:cxn>
                <a:cxn ang="0">
                  <a:pos x="33" y="9"/>
                </a:cxn>
                <a:cxn ang="0">
                  <a:pos x="23" y="0"/>
                </a:cxn>
                <a:cxn ang="0">
                  <a:pos x="0" y="32"/>
                </a:cxn>
                <a:cxn ang="0">
                  <a:pos x="10" y="41"/>
                </a:cxn>
                <a:cxn ang="0">
                  <a:pos x="5" y="32"/>
                </a:cxn>
                <a:cxn ang="0">
                  <a:pos x="42" y="18"/>
                </a:cxn>
              </a:cxnLst>
              <a:rect l="0" t="0" r="r" b="b"/>
              <a:pathLst>
                <a:path w="42" h="41">
                  <a:moveTo>
                    <a:pt x="42" y="18"/>
                  </a:moveTo>
                  <a:lnTo>
                    <a:pt x="33" y="9"/>
                  </a:lnTo>
                  <a:lnTo>
                    <a:pt x="23" y="0"/>
                  </a:lnTo>
                  <a:lnTo>
                    <a:pt x="0" y="32"/>
                  </a:lnTo>
                  <a:lnTo>
                    <a:pt x="10" y="41"/>
                  </a:lnTo>
                  <a:lnTo>
                    <a:pt x="5" y="32"/>
                  </a:lnTo>
                  <a:lnTo>
                    <a:pt x="42" y="18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51" name="Freeform 51"/>
            <p:cNvSpPr>
              <a:spLocks/>
            </p:cNvSpPr>
            <p:nvPr/>
          </p:nvSpPr>
          <p:spPr bwMode="auto">
            <a:xfrm>
              <a:off x="6258" y="9351"/>
              <a:ext cx="51" cy="41"/>
            </a:xfrm>
            <a:custGeom>
              <a:avLst/>
              <a:gdLst/>
              <a:ahLst/>
              <a:cxnLst>
                <a:cxn ang="0">
                  <a:pos x="51" y="37"/>
                </a:cxn>
                <a:cxn ang="0">
                  <a:pos x="46" y="28"/>
                </a:cxn>
                <a:cxn ang="0">
                  <a:pos x="37" y="0"/>
                </a:cxn>
                <a:cxn ang="0">
                  <a:pos x="0" y="14"/>
                </a:cxn>
                <a:cxn ang="0">
                  <a:pos x="14" y="41"/>
                </a:cxn>
                <a:cxn ang="0">
                  <a:pos x="9" y="37"/>
                </a:cxn>
                <a:cxn ang="0">
                  <a:pos x="51" y="37"/>
                </a:cxn>
              </a:cxnLst>
              <a:rect l="0" t="0" r="r" b="b"/>
              <a:pathLst>
                <a:path w="51" h="41">
                  <a:moveTo>
                    <a:pt x="51" y="37"/>
                  </a:moveTo>
                  <a:lnTo>
                    <a:pt x="46" y="28"/>
                  </a:lnTo>
                  <a:lnTo>
                    <a:pt x="37" y="0"/>
                  </a:lnTo>
                  <a:lnTo>
                    <a:pt x="0" y="14"/>
                  </a:lnTo>
                  <a:lnTo>
                    <a:pt x="14" y="41"/>
                  </a:lnTo>
                  <a:lnTo>
                    <a:pt x="9" y="37"/>
                  </a:lnTo>
                  <a:lnTo>
                    <a:pt x="51" y="37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52" name="Freeform 52"/>
            <p:cNvSpPr>
              <a:spLocks/>
            </p:cNvSpPr>
            <p:nvPr/>
          </p:nvSpPr>
          <p:spPr bwMode="auto">
            <a:xfrm>
              <a:off x="6267" y="9388"/>
              <a:ext cx="42" cy="41"/>
            </a:xfrm>
            <a:custGeom>
              <a:avLst/>
              <a:gdLst/>
              <a:ahLst/>
              <a:cxnLst>
                <a:cxn ang="0">
                  <a:pos x="37" y="41"/>
                </a:cxn>
                <a:cxn ang="0">
                  <a:pos x="42" y="37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37"/>
                </a:cxn>
                <a:cxn ang="0">
                  <a:pos x="5" y="32"/>
                </a:cxn>
                <a:cxn ang="0">
                  <a:pos x="37" y="41"/>
                </a:cxn>
              </a:cxnLst>
              <a:rect l="0" t="0" r="r" b="b"/>
              <a:pathLst>
                <a:path w="42" h="41">
                  <a:moveTo>
                    <a:pt x="37" y="41"/>
                  </a:moveTo>
                  <a:lnTo>
                    <a:pt x="42" y="37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5" y="32"/>
                  </a:lnTo>
                  <a:lnTo>
                    <a:pt x="37" y="41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53" name="Freeform 53"/>
            <p:cNvSpPr>
              <a:spLocks/>
            </p:cNvSpPr>
            <p:nvPr/>
          </p:nvSpPr>
          <p:spPr bwMode="auto">
            <a:xfrm>
              <a:off x="6147" y="9420"/>
              <a:ext cx="157" cy="363"/>
            </a:xfrm>
            <a:custGeom>
              <a:avLst/>
              <a:gdLst/>
              <a:ahLst/>
              <a:cxnLst>
                <a:cxn ang="0">
                  <a:pos x="37" y="363"/>
                </a:cxn>
                <a:cxn ang="0">
                  <a:pos x="37" y="363"/>
                </a:cxn>
                <a:cxn ang="0">
                  <a:pos x="157" y="9"/>
                </a:cxn>
                <a:cxn ang="0">
                  <a:pos x="125" y="0"/>
                </a:cxn>
                <a:cxn ang="0">
                  <a:pos x="0" y="354"/>
                </a:cxn>
                <a:cxn ang="0">
                  <a:pos x="0" y="354"/>
                </a:cxn>
                <a:cxn ang="0">
                  <a:pos x="37" y="363"/>
                </a:cxn>
              </a:cxnLst>
              <a:rect l="0" t="0" r="r" b="b"/>
              <a:pathLst>
                <a:path w="157" h="363">
                  <a:moveTo>
                    <a:pt x="37" y="363"/>
                  </a:moveTo>
                  <a:lnTo>
                    <a:pt x="37" y="363"/>
                  </a:lnTo>
                  <a:lnTo>
                    <a:pt x="157" y="9"/>
                  </a:lnTo>
                  <a:lnTo>
                    <a:pt x="125" y="0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37" y="36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54" name="Freeform 54"/>
            <p:cNvSpPr>
              <a:spLocks/>
            </p:cNvSpPr>
            <p:nvPr/>
          </p:nvSpPr>
          <p:spPr bwMode="auto">
            <a:xfrm>
              <a:off x="6133" y="9774"/>
              <a:ext cx="51" cy="46"/>
            </a:xfrm>
            <a:custGeom>
              <a:avLst/>
              <a:gdLst/>
              <a:ahLst/>
              <a:cxnLst>
                <a:cxn ang="0">
                  <a:pos x="42" y="41"/>
                </a:cxn>
                <a:cxn ang="0">
                  <a:pos x="42" y="46"/>
                </a:cxn>
                <a:cxn ang="0">
                  <a:pos x="51" y="9"/>
                </a:cxn>
                <a:cxn ang="0">
                  <a:pos x="14" y="0"/>
                </a:cxn>
                <a:cxn ang="0">
                  <a:pos x="5" y="37"/>
                </a:cxn>
                <a:cxn ang="0">
                  <a:pos x="0" y="41"/>
                </a:cxn>
                <a:cxn ang="0">
                  <a:pos x="42" y="41"/>
                </a:cxn>
              </a:cxnLst>
              <a:rect l="0" t="0" r="r" b="b"/>
              <a:pathLst>
                <a:path w="51" h="46">
                  <a:moveTo>
                    <a:pt x="42" y="41"/>
                  </a:moveTo>
                  <a:lnTo>
                    <a:pt x="42" y="46"/>
                  </a:lnTo>
                  <a:lnTo>
                    <a:pt x="51" y="9"/>
                  </a:lnTo>
                  <a:lnTo>
                    <a:pt x="14" y="0"/>
                  </a:lnTo>
                  <a:lnTo>
                    <a:pt x="5" y="37"/>
                  </a:lnTo>
                  <a:lnTo>
                    <a:pt x="0" y="41"/>
                  </a:lnTo>
                  <a:lnTo>
                    <a:pt x="42" y="41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55" name="Freeform 55"/>
            <p:cNvSpPr>
              <a:spLocks/>
            </p:cNvSpPr>
            <p:nvPr/>
          </p:nvSpPr>
          <p:spPr bwMode="auto">
            <a:xfrm>
              <a:off x="6133" y="9815"/>
              <a:ext cx="42" cy="42"/>
            </a:xfrm>
            <a:custGeom>
              <a:avLst/>
              <a:gdLst/>
              <a:ahLst/>
              <a:cxnLst>
                <a:cxn ang="0">
                  <a:pos x="42" y="32"/>
                </a:cxn>
                <a:cxn ang="0">
                  <a:pos x="42" y="37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5" y="37"/>
                </a:cxn>
                <a:cxn ang="0">
                  <a:pos x="5" y="42"/>
                </a:cxn>
                <a:cxn ang="0">
                  <a:pos x="42" y="32"/>
                </a:cxn>
              </a:cxnLst>
              <a:rect l="0" t="0" r="r" b="b"/>
              <a:pathLst>
                <a:path w="42" h="42">
                  <a:moveTo>
                    <a:pt x="42" y="32"/>
                  </a:moveTo>
                  <a:lnTo>
                    <a:pt x="42" y="37"/>
                  </a:lnTo>
                  <a:lnTo>
                    <a:pt x="42" y="0"/>
                  </a:lnTo>
                  <a:lnTo>
                    <a:pt x="0" y="0"/>
                  </a:lnTo>
                  <a:lnTo>
                    <a:pt x="5" y="37"/>
                  </a:lnTo>
                  <a:lnTo>
                    <a:pt x="5" y="42"/>
                  </a:lnTo>
                  <a:lnTo>
                    <a:pt x="42" y="32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56" name="Freeform 56"/>
            <p:cNvSpPr>
              <a:spLocks/>
            </p:cNvSpPr>
            <p:nvPr/>
          </p:nvSpPr>
          <p:spPr bwMode="auto">
            <a:xfrm>
              <a:off x="6138" y="9847"/>
              <a:ext cx="50" cy="56"/>
            </a:xfrm>
            <a:custGeom>
              <a:avLst/>
              <a:gdLst/>
              <a:ahLst/>
              <a:cxnLst>
                <a:cxn ang="0">
                  <a:pos x="46" y="37"/>
                </a:cxn>
                <a:cxn ang="0">
                  <a:pos x="50" y="42"/>
                </a:cxn>
                <a:cxn ang="0">
                  <a:pos x="37" y="0"/>
                </a:cxn>
                <a:cxn ang="0">
                  <a:pos x="0" y="10"/>
                </a:cxn>
                <a:cxn ang="0">
                  <a:pos x="13" y="51"/>
                </a:cxn>
                <a:cxn ang="0">
                  <a:pos x="13" y="56"/>
                </a:cxn>
                <a:cxn ang="0">
                  <a:pos x="46" y="37"/>
                </a:cxn>
              </a:cxnLst>
              <a:rect l="0" t="0" r="r" b="b"/>
              <a:pathLst>
                <a:path w="50" h="56">
                  <a:moveTo>
                    <a:pt x="46" y="37"/>
                  </a:moveTo>
                  <a:lnTo>
                    <a:pt x="50" y="42"/>
                  </a:lnTo>
                  <a:lnTo>
                    <a:pt x="37" y="0"/>
                  </a:lnTo>
                  <a:lnTo>
                    <a:pt x="0" y="10"/>
                  </a:lnTo>
                  <a:lnTo>
                    <a:pt x="13" y="51"/>
                  </a:lnTo>
                  <a:lnTo>
                    <a:pt x="13" y="56"/>
                  </a:lnTo>
                  <a:lnTo>
                    <a:pt x="46" y="37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57" name="Freeform 57"/>
            <p:cNvSpPr>
              <a:spLocks/>
            </p:cNvSpPr>
            <p:nvPr/>
          </p:nvSpPr>
          <p:spPr bwMode="auto">
            <a:xfrm>
              <a:off x="6151" y="9884"/>
              <a:ext cx="56" cy="60"/>
            </a:xfrm>
            <a:custGeom>
              <a:avLst/>
              <a:gdLst/>
              <a:ahLst/>
              <a:cxnLst>
                <a:cxn ang="0">
                  <a:pos x="56" y="32"/>
                </a:cxn>
                <a:cxn ang="0">
                  <a:pos x="56" y="37"/>
                </a:cxn>
                <a:cxn ang="0">
                  <a:pos x="33" y="0"/>
                </a:cxn>
                <a:cxn ang="0">
                  <a:pos x="0" y="19"/>
                </a:cxn>
                <a:cxn ang="0">
                  <a:pos x="24" y="55"/>
                </a:cxn>
                <a:cxn ang="0">
                  <a:pos x="28" y="60"/>
                </a:cxn>
                <a:cxn ang="0">
                  <a:pos x="56" y="32"/>
                </a:cxn>
              </a:cxnLst>
              <a:rect l="0" t="0" r="r" b="b"/>
              <a:pathLst>
                <a:path w="56" h="60">
                  <a:moveTo>
                    <a:pt x="56" y="32"/>
                  </a:moveTo>
                  <a:lnTo>
                    <a:pt x="56" y="37"/>
                  </a:lnTo>
                  <a:lnTo>
                    <a:pt x="33" y="0"/>
                  </a:lnTo>
                  <a:lnTo>
                    <a:pt x="0" y="19"/>
                  </a:lnTo>
                  <a:lnTo>
                    <a:pt x="24" y="55"/>
                  </a:lnTo>
                  <a:lnTo>
                    <a:pt x="28" y="60"/>
                  </a:lnTo>
                  <a:lnTo>
                    <a:pt x="56" y="32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58" name="Freeform 58"/>
            <p:cNvSpPr>
              <a:spLocks/>
            </p:cNvSpPr>
            <p:nvPr/>
          </p:nvSpPr>
          <p:spPr bwMode="auto">
            <a:xfrm>
              <a:off x="6179" y="9916"/>
              <a:ext cx="51" cy="51"/>
            </a:xfrm>
            <a:custGeom>
              <a:avLst/>
              <a:gdLst/>
              <a:ahLst/>
              <a:cxnLst>
                <a:cxn ang="0">
                  <a:pos x="51" y="23"/>
                </a:cxn>
                <a:cxn ang="0">
                  <a:pos x="51" y="23"/>
                </a:cxn>
                <a:cxn ang="0">
                  <a:pos x="28" y="0"/>
                </a:cxn>
                <a:cxn ang="0">
                  <a:pos x="0" y="28"/>
                </a:cxn>
                <a:cxn ang="0">
                  <a:pos x="23" y="51"/>
                </a:cxn>
                <a:cxn ang="0">
                  <a:pos x="23" y="51"/>
                </a:cxn>
                <a:cxn ang="0">
                  <a:pos x="51" y="23"/>
                </a:cxn>
              </a:cxnLst>
              <a:rect l="0" t="0" r="r" b="b"/>
              <a:pathLst>
                <a:path w="51" h="51">
                  <a:moveTo>
                    <a:pt x="51" y="23"/>
                  </a:moveTo>
                  <a:lnTo>
                    <a:pt x="51" y="23"/>
                  </a:lnTo>
                  <a:lnTo>
                    <a:pt x="28" y="0"/>
                  </a:lnTo>
                  <a:lnTo>
                    <a:pt x="0" y="28"/>
                  </a:lnTo>
                  <a:lnTo>
                    <a:pt x="23" y="51"/>
                  </a:lnTo>
                  <a:lnTo>
                    <a:pt x="23" y="51"/>
                  </a:lnTo>
                  <a:lnTo>
                    <a:pt x="51" y="2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59" name="Freeform 59"/>
            <p:cNvSpPr>
              <a:spLocks/>
            </p:cNvSpPr>
            <p:nvPr/>
          </p:nvSpPr>
          <p:spPr bwMode="auto">
            <a:xfrm>
              <a:off x="6202" y="9939"/>
              <a:ext cx="51" cy="55"/>
            </a:xfrm>
            <a:custGeom>
              <a:avLst/>
              <a:gdLst/>
              <a:ahLst/>
              <a:cxnLst>
                <a:cxn ang="0">
                  <a:pos x="42" y="19"/>
                </a:cxn>
                <a:cxn ang="0">
                  <a:pos x="51" y="23"/>
                </a:cxn>
                <a:cxn ang="0">
                  <a:pos x="28" y="0"/>
                </a:cxn>
                <a:cxn ang="0">
                  <a:pos x="0" y="28"/>
                </a:cxn>
                <a:cxn ang="0">
                  <a:pos x="23" y="51"/>
                </a:cxn>
                <a:cxn ang="0">
                  <a:pos x="33" y="55"/>
                </a:cxn>
                <a:cxn ang="0">
                  <a:pos x="42" y="19"/>
                </a:cxn>
              </a:cxnLst>
              <a:rect l="0" t="0" r="r" b="b"/>
              <a:pathLst>
                <a:path w="51" h="55">
                  <a:moveTo>
                    <a:pt x="42" y="19"/>
                  </a:moveTo>
                  <a:lnTo>
                    <a:pt x="51" y="23"/>
                  </a:lnTo>
                  <a:lnTo>
                    <a:pt x="28" y="0"/>
                  </a:lnTo>
                  <a:lnTo>
                    <a:pt x="0" y="28"/>
                  </a:lnTo>
                  <a:lnTo>
                    <a:pt x="23" y="51"/>
                  </a:lnTo>
                  <a:lnTo>
                    <a:pt x="33" y="55"/>
                  </a:lnTo>
                  <a:lnTo>
                    <a:pt x="42" y="1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60" name="Freeform 60"/>
            <p:cNvSpPr>
              <a:spLocks/>
            </p:cNvSpPr>
            <p:nvPr/>
          </p:nvSpPr>
          <p:spPr bwMode="auto">
            <a:xfrm>
              <a:off x="6235" y="9958"/>
              <a:ext cx="41" cy="46"/>
            </a:xfrm>
            <a:custGeom>
              <a:avLst/>
              <a:gdLst/>
              <a:ahLst/>
              <a:cxnLst>
                <a:cxn ang="0">
                  <a:pos x="37" y="9"/>
                </a:cxn>
                <a:cxn ang="0">
                  <a:pos x="41" y="9"/>
                </a:cxn>
                <a:cxn ang="0">
                  <a:pos x="9" y="0"/>
                </a:cxn>
                <a:cxn ang="0">
                  <a:pos x="0" y="36"/>
                </a:cxn>
                <a:cxn ang="0">
                  <a:pos x="32" y="46"/>
                </a:cxn>
                <a:cxn ang="0">
                  <a:pos x="37" y="46"/>
                </a:cxn>
                <a:cxn ang="0">
                  <a:pos x="37" y="9"/>
                </a:cxn>
              </a:cxnLst>
              <a:rect l="0" t="0" r="r" b="b"/>
              <a:pathLst>
                <a:path w="41" h="46">
                  <a:moveTo>
                    <a:pt x="37" y="9"/>
                  </a:moveTo>
                  <a:lnTo>
                    <a:pt x="41" y="9"/>
                  </a:lnTo>
                  <a:lnTo>
                    <a:pt x="9" y="0"/>
                  </a:lnTo>
                  <a:lnTo>
                    <a:pt x="0" y="36"/>
                  </a:lnTo>
                  <a:lnTo>
                    <a:pt x="32" y="46"/>
                  </a:lnTo>
                  <a:lnTo>
                    <a:pt x="37" y="46"/>
                  </a:lnTo>
                  <a:lnTo>
                    <a:pt x="37" y="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61" name="Freeform 61"/>
            <p:cNvSpPr>
              <a:spLocks/>
            </p:cNvSpPr>
            <p:nvPr/>
          </p:nvSpPr>
          <p:spPr bwMode="auto">
            <a:xfrm>
              <a:off x="6272" y="9967"/>
              <a:ext cx="37" cy="37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32" y="0"/>
                </a:cxn>
                <a:cxn ang="0">
                  <a:pos x="0" y="0"/>
                </a:cxn>
                <a:cxn ang="0">
                  <a:pos x="0" y="37"/>
                </a:cxn>
                <a:cxn ang="0">
                  <a:pos x="32" y="37"/>
                </a:cxn>
                <a:cxn ang="0">
                  <a:pos x="37" y="37"/>
                </a:cxn>
                <a:cxn ang="0">
                  <a:pos x="28" y="0"/>
                </a:cxn>
              </a:cxnLst>
              <a:rect l="0" t="0" r="r" b="b"/>
              <a:pathLst>
                <a:path w="37" h="37">
                  <a:moveTo>
                    <a:pt x="28" y="0"/>
                  </a:moveTo>
                  <a:lnTo>
                    <a:pt x="32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32" y="37"/>
                  </a:lnTo>
                  <a:lnTo>
                    <a:pt x="37" y="37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62" name="Freeform 62"/>
            <p:cNvSpPr>
              <a:spLocks/>
            </p:cNvSpPr>
            <p:nvPr/>
          </p:nvSpPr>
          <p:spPr bwMode="auto">
            <a:xfrm>
              <a:off x="6300" y="9903"/>
              <a:ext cx="189" cy="101"/>
            </a:xfrm>
            <a:custGeom>
              <a:avLst/>
              <a:gdLst/>
              <a:ahLst/>
              <a:cxnLst>
                <a:cxn ang="0">
                  <a:pos x="171" y="4"/>
                </a:cxn>
                <a:cxn ang="0">
                  <a:pos x="175" y="0"/>
                </a:cxn>
                <a:cxn ang="0">
                  <a:pos x="0" y="64"/>
                </a:cxn>
                <a:cxn ang="0">
                  <a:pos x="9" y="101"/>
                </a:cxn>
                <a:cxn ang="0">
                  <a:pos x="189" y="36"/>
                </a:cxn>
                <a:cxn ang="0">
                  <a:pos x="189" y="36"/>
                </a:cxn>
                <a:cxn ang="0">
                  <a:pos x="171" y="4"/>
                </a:cxn>
              </a:cxnLst>
              <a:rect l="0" t="0" r="r" b="b"/>
              <a:pathLst>
                <a:path w="189" h="101">
                  <a:moveTo>
                    <a:pt x="171" y="4"/>
                  </a:moveTo>
                  <a:lnTo>
                    <a:pt x="175" y="0"/>
                  </a:lnTo>
                  <a:lnTo>
                    <a:pt x="0" y="64"/>
                  </a:lnTo>
                  <a:lnTo>
                    <a:pt x="9" y="101"/>
                  </a:lnTo>
                  <a:lnTo>
                    <a:pt x="189" y="36"/>
                  </a:lnTo>
                  <a:lnTo>
                    <a:pt x="189" y="36"/>
                  </a:lnTo>
                  <a:lnTo>
                    <a:pt x="171" y="4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63" name="Freeform 63"/>
            <p:cNvSpPr>
              <a:spLocks/>
            </p:cNvSpPr>
            <p:nvPr/>
          </p:nvSpPr>
          <p:spPr bwMode="auto">
            <a:xfrm>
              <a:off x="6471" y="9599"/>
              <a:ext cx="602" cy="340"/>
            </a:xfrm>
            <a:custGeom>
              <a:avLst/>
              <a:gdLst/>
              <a:ahLst/>
              <a:cxnLst>
                <a:cxn ang="0">
                  <a:pos x="597" y="19"/>
                </a:cxn>
                <a:cxn ang="0">
                  <a:pos x="588" y="0"/>
                </a:cxn>
                <a:cxn ang="0">
                  <a:pos x="0" y="308"/>
                </a:cxn>
                <a:cxn ang="0">
                  <a:pos x="18" y="340"/>
                </a:cxn>
                <a:cxn ang="0">
                  <a:pos x="602" y="37"/>
                </a:cxn>
                <a:cxn ang="0">
                  <a:pos x="597" y="19"/>
                </a:cxn>
              </a:cxnLst>
              <a:rect l="0" t="0" r="r" b="b"/>
              <a:pathLst>
                <a:path w="602" h="340">
                  <a:moveTo>
                    <a:pt x="597" y="19"/>
                  </a:moveTo>
                  <a:lnTo>
                    <a:pt x="588" y="0"/>
                  </a:lnTo>
                  <a:lnTo>
                    <a:pt x="0" y="308"/>
                  </a:lnTo>
                  <a:lnTo>
                    <a:pt x="18" y="340"/>
                  </a:lnTo>
                  <a:lnTo>
                    <a:pt x="602" y="37"/>
                  </a:lnTo>
                  <a:lnTo>
                    <a:pt x="597" y="1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64" name="Freeform 64"/>
            <p:cNvSpPr>
              <a:spLocks/>
            </p:cNvSpPr>
            <p:nvPr/>
          </p:nvSpPr>
          <p:spPr bwMode="auto">
            <a:xfrm>
              <a:off x="6948" y="9296"/>
              <a:ext cx="476" cy="230"/>
            </a:xfrm>
            <a:custGeom>
              <a:avLst/>
              <a:gdLst/>
              <a:ahLst/>
              <a:cxnLst>
                <a:cxn ang="0">
                  <a:pos x="0" y="211"/>
                </a:cxn>
                <a:cxn ang="0">
                  <a:pos x="4" y="220"/>
                </a:cxn>
                <a:cxn ang="0">
                  <a:pos x="18" y="230"/>
                </a:cxn>
                <a:cxn ang="0">
                  <a:pos x="41" y="230"/>
                </a:cxn>
                <a:cxn ang="0">
                  <a:pos x="74" y="225"/>
                </a:cxn>
                <a:cxn ang="0">
                  <a:pos x="106" y="216"/>
                </a:cxn>
                <a:cxn ang="0">
                  <a:pos x="148" y="202"/>
                </a:cxn>
                <a:cxn ang="0">
                  <a:pos x="194" y="188"/>
                </a:cxn>
                <a:cxn ang="0">
                  <a:pos x="240" y="170"/>
                </a:cxn>
                <a:cxn ang="0">
                  <a:pos x="291" y="147"/>
                </a:cxn>
                <a:cxn ang="0">
                  <a:pos x="333" y="124"/>
                </a:cxn>
                <a:cxn ang="0">
                  <a:pos x="375" y="106"/>
                </a:cxn>
                <a:cxn ang="0">
                  <a:pos x="412" y="83"/>
                </a:cxn>
                <a:cxn ang="0">
                  <a:pos x="439" y="60"/>
                </a:cxn>
                <a:cxn ang="0">
                  <a:pos x="458" y="41"/>
                </a:cxn>
                <a:cxn ang="0">
                  <a:pos x="472" y="27"/>
                </a:cxn>
                <a:cxn ang="0">
                  <a:pos x="476" y="14"/>
                </a:cxn>
                <a:cxn ang="0">
                  <a:pos x="472" y="4"/>
                </a:cxn>
                <a:cxn ang="0">
                  <a:pos x="458" y="0"/>
                </a:cxn>
                <a:cxn ang="0">
                  <a:pos x="435" y="0"/>
                </a:cxn>
                <a:cxn ang="0">
                  <a:pos x="402" y="4"/>
                </a:cxn>
                <a:cxn ang="0">
                  <a:pos x="365" y="9"/>
                </a:cxn>
                <a:cxn ang="0">
                  <a:pos x="328" y="23"/>
                </a:cxn>
                <a:cxn ang="0">
                  <a:pos x="282" y="37"/>
                </a:cxn>
                <a:cxn ang="0">
                  <a:pos x="236" y="55"/>
                </a:cxn>
                <a:cxn ang="0">
                  <a:pos x="185" y="78"/>
                </a:cxn>
                <a:cxn ang="0">
                  <a:pos x="143" y="101"/>
                </a:cxn>
                <a:cxn ang="0">
                  <a:pos x="101" y="124"/>
                </a:cxn>
                <a:cxn ang="0">
                  <a:pos x="64" y="142"/>
                </a:cxn>
                <a:cxn ang="0">
                  <a:pos x="37" y="165"/>
                </a:cxn>
                <a:cxn ang="0">
                  <a:pos x="18" y="184"/>
                </a:cxn>
                <a:cxn ang="0">
                  <a:pos x="4" y="202"/>
                </a:cxn>
                <a:cxn ang="0">
                  <a:pos x="0" y="211"/>
                </a:cxn>
              </a:cxnLst>
              <a:rect l="0" t="0" r="r" b="b"/>
              <a:pathLst>
                <a:path w="476" h="230">
                  <a:moveTo>
                    <a:pt x="0" y="211"/>
                  </a:moveTo>
                  <a:lnTo>
                    <a:pt x="4" y="220"/>
                  </a:lnTo>
                  <a:lnTo>
                    <a:pt x="18" y="230"/>
                  </a:lnTo>
                  <a:lnTo>
                    <a:pt x="41" y="230"/>
                  </a:lnTo>
                  <a:lnTo>
                    <a:pt x="74" y="225"/>
                  </a:lnTo>
                  <a:lnTo>
                    <a:pt x="106" y="216"/>
                  </a:lnTo>
                  <a:lnTo>
                    <a:pt x="148" y="202"/>
                  </a:lnTo>
                  <a:lnTo>
                    <a:pt x="194" y="188"/>
                  </a:lnTo>
                  <a:lnTo>
                    <a:pt x="240" y="170"/>
                  </a:lnTo>
                  <a:lnTo>
                    <a:pt x="291" y="147"/>
                  </a:lnTo>
                  <a:lnTo>
                    <a:pt x="333" y="124"/>
                  </a:lnTo>
                  <a:lnTo>
                    <a:pt x="375" y="106"/>
                  </a:lnTo>
                  <a:lnTo>
                    <a:pt x="412" y="83"/>
                  </a:lnTo>
                  <a:lnTo>
                    <a:pt x="439" y="60"/>
                  </a:lnTo>
                  <a:lnTo>
                    <a:pt x="458" y="41"/>
                  </a:lnTo>
                  <a:lnTo>
                    <a:pt x="472" y="27"/>
                  </a:lnTo>
                  <a:lnTo>
                    <a:pt x="476" y="14"/>
                  </a:lnTo>
                  <a:lnTo>
                    <a:pt x="472" y="4"/>
                  </a:lnTo>
                  <a:lnTo>
                    <a:pt x="458" y="0"/>
                  </a:lnTo>
                  <a:lnTo>
                    <a:pt x="435" y="0"/>
                  </a:lnTo>
                  <a:lnTo>
                    <a:pt x="402" y="4"/>
                  </a:lnTo>
                  <a:lnTo>
                    <a:pt x="365" y="9"/>
                  </a:lnTo>
                  <a:lnTo>
                    <a:pt x="328" y="23"/>
                  </a:lnTo>
                  <a:lnTo>
                    <a:pt x="282" y="37"/>
                  </a:lnTo>
                  <a:lnTo>
                    <a:pt x="236" y="55"/>
                  </a:lnTo>
                  <a:lnTo>
                    <a:pt x="185" y="78"/>
                  </a:lnTo>
                  <a:lnTo>
                    <a:pt x="143" y="101"/>
                  </a:lnTo>
                  <a:lnTo>
                    <a:pt x="101" y="124"/>
                  </a:lnTo>
                  <a:lnTo>
                    <a:pt x="64" y="142"/>
                  </a:lnTo>
                  <a:lnTo>
                    <a:pt x="37" y="165"/>
                  </a:lnTo>
                  <a:lnTo>
                    <a:pt x="18" y="184"/>
                  </a:lnTo>
                  <a:lnTo>
                    <a:pt x="4" y="202"/>
                  </a:lnTo>
                  <a:lnTo>
                    <a:pt x="0" y="211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65" name="Freeform 65"/>
            <p:cNvSpPr>
              <a:spLocks/>
            </p:cNvSpPr>
            <p:nvPr/>
          </p:nvSpPr>
          <p:spPr bwMode="auto">
            <a:xfrm>
              <a:off x="6929" y="9443"/>
              <a:ext cx="264" cy="106"/>
            </a:xfrm>
            <a:custGeom>
              <a:avLst/>
              <a:gdLst/>
              <a:ahLst/>
              <a:cxnLst>
                <a:cxn ang="0">
                  <a:pos x="259" y="0"/>
                </a:cxn>
                <a:cxn ang="0">
                  <a:pos x="259" y="0"/>
                </a:cxn>
                <a:cxn ang="0">
                  <a:pos x="213" y="18"/>
                </a:cxn>
                <a:cxn ang="0">
                  <a:pos x="167" y="32"/>
                </a:cxn>
                <a:cxn ang="0">
                  <a:pos x="130" y="46"/>
                </a:cxn>
                <a:cxn ang="0">
                  <a:pos x="93" y="55"/>
                </a:cxn>
                <a:cxn ang="0">
                  <a:pos x="65" y="55"/>
                </a:cxn>
                <a:cxn ang="0">
                  <a:pos x="46" y="55"/>
                </a:cxn>
                <a:cxn ang="0">
                  <a:pos x="37" y="55"/>
                </a:cxn>
                <a:cxn ang="0">
                  <a:pos x="37" y="60"/>
                </a:cxn>
                <a:cxn ang="0">
                  <a:pos x="0" y="73"/>
                </a:cxn>
                <a:cxn ang="0">
                  <a:pos x="14" y="96"/>
                </a:cxn>
                <a:cxn ang="0">
                  <a:pos x="33" y="106"/>
                </a:cxn>
                <a:cxn ang="0">
                  <a:pos x="56" y="106"/>
                </a:cxn>
                <a:cxn ang="0">
                  <a:pos x="88" y="101"/>
                </a:cxn>
                <a:cxn ang="0">
                  <a:pos x="125" y="92"/>
                </a:cxn>
                <a:cxn ang="0">
                  <a:pos x="167" y="78"/>
                </a:cxn>
                <a:cxn ang="0">
                  <a:pos x="213" y="64"/>
                </a:cxn>
                <a:cxn ang="0">
                  <a:pos x="264" y="46"/>
                </a:cxn>
                <a:cxn ang="0">
                  <a:pos x="264" y="46"/>
                </a:cxn>
                <a:cxn ang="0">
                  <a:pos x="259" y="0"/>
                </a:cxn>
              </a:cxnLst>
              <a:rect l="0" t="0" r="r" b="b"/>
              <a:pathLst>
                <a:path w="264" h="106">
                  <a:moveTo>
                    <a:pt x="259" y="0"/>
                  </a:moveTo>
                  <a:lnTo>
                    <a:pt x="259" y="0"/>
                  </a:lnTo>
                  <a:lnTo>
                    <a:pt x="213" y="18"/>
                  </a:lnTo>
                  <a:lnTo>
                    <a:pt x="167" y="32"/>
                  </a:lnTo>
                  <a:lnTo>
                    <a:pt x="130" y="46"/>
                  </a:lnTo>
                  <a:lnTo>
                    <a:pt x="93" y="55"/>
                  </a:lnTo>
                  <a:lnTo>
                    <a:pt x="65" y="55"/>
                  </a:lnTo>
                  <a:lnTo>
                    <a:pt x="46" y="55"/>
                  </a:lnTo>
                  <a:lnTo>
                    <a:pt x="37" y="55"/>
                  </a:lnTo>
                  <a:lnTo>
                    <a:pt x="37" y="60"/>
                  </a:lnTo>
                  <a:lnTo>
                    <a:pt x="0" y="73"/>
                  </a:lnTo>
                  <a:lnTo>
                    <a:pt x="14" y="96"/>
                  </a:lnTo>
                  <a:lnTo>
                    <a:pt x="33" y="106"/>
                  </a:lnTo>
                  <a:lnTo>
                    <a:pt x="56" y="106"/>
                  </a:lnTo>
                  <a:lnTo>
                    <a:pt x="88" y="101"/>
                  </a:lnTo>
                  <a:lnTo>
                    <a:pt x="125" y="92"/>
                  </a:lnTo>
                  <a:lnTo>
                    <a:pt x="167" y="78"/>
                  </a:lnTo>
                  <a:lnTo>
                    <a:pt x="213" y="64"/>
                  </a:lnTo>
                  <a:lnTo>
                    <a:pt x="264" y="46"/>
                  </a:lnTo>
                  <a:lnTo>
                    <a:pt x="264" y="46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66" name="Freeform 66"/>
            <p:cNvSpPr>
              <a:spLocks/>
            </p:cNvSpPr>
            <p:nvPr/>
          </p:nvSpPr>
          <p:spPr bwMode="auto">
            <a:xfrm>
              <a:off x="7188" y="9300"/>
              <a:ext cx="255" cy="189"/>
            </a:xfrm>
            <a:custGeom>
              <a:avLst/>
              <a:gdLst/>
              <a:ahLst/>
              <a:cxnLst>
                <a:cxn ang="0">
                  <a:pos x="218" y="19"/>
                </a:cxn>
                <a:cxn ang="0">
                  <a:pos x="218" y="19"/>
                </a:cxn>
                <a:cxn ang="0">
                  <a:pos x="218" y="10"/>
                </a:cxn>
                <a:cxn ang="0">
                  <a:pos x="209" y="23"/>
                </a:cxn>
                <a:cxn ang="0">
                  <a:pos x="190" y="37"/>
                </a:cxn>
                <a:cxn ang="0">
                  <a:pos x="162" y="56"/>
                </a:cxn>
                <a:cxn ang="0">
                  <a:pos x="130" y="79"/>
                </a:cxn>
                <a:cxn ang="0">
                  <a:pos x="93" y="102"/>
                </a:cxn>
                <a:cxn ang="0">
                  <a:pos x="47" y="120"/>
                </a:cxn>
                <a:cxn ang="0">
                  <a:pos x="0" y="143"/>
                </a:cxn>
                <a:cxn ang="0">
                  <a:pos x="5" y="189"/>
                </a:cxn>
                <a:cxn ang="0">
                  <a:pos x="51" y="166"/>
                </a:cxn>
                <a:cxn ang="0">
                  <a:pos x="98" y="143"/>
                </a:cxn>
                <a:cxn ang="0">
                  <a:pos x="139" y="120"/>
                </a:cxn>
                <a:cxn ang="0">
                  <a:pos x="176" y="97"/>
                </a:cxn>
                <a:cxn ang="0">
                  <a:pos x="204" y="79"/>
                </a:cxn>
                <a:cxn ang="0">
                  <a:pos x="227" y="56"/>
                </a:cxn>
                <a:cxn ang="0">
                  <a:pos x="246" y="33"/>
                </a:cxn>
                <a:cxn ang="0">
                  <a:pos x="255" y="0"/>
                </a:cxn>
                <a:cxn ang="0">
                  <a:pos x="255" y="0"/>
                </a:cxn>
                <a:cxn ang="0">
                  <a:pos x="218" y="19"/>
                </a:cxn>
              </a:cxnLst>
              <a:rect l="0" t="0" r="r" b="b"/>
              <a:pathLst>
                <a:path w="255" h="189">
                  <a:moveTo>
                    <a:pt x="218" y="19"/>
                  </a:moveTo>
                  <a:lnTo>
                    <a:pt x="218" y="19"/>
                  </a:lnTo>
                  <a:lnTo>
                    <a:pt x="218" y="10"/>
                  </a:lnTo>
                  <a:lnTo>
                    <a:pt x="209" y="23"/>
                  </a:lnTo>
                  <a:lnTo>
                    <a:pt x="190" y="37"/>
                  </a:lnTo>
                  <a:lnTo>
                    <a:pt x="162" y="56"/>
                  </a:lnTo>
                  <a:lnTo>
                    <a:pt x="130" y="79"/>
                  </a:lnTo>
                  <a:lnTo>
                    <a:pt x="93" y="102"/>
                  </a:lnTo>
                  <a:lnTo>
                    <a:pt x="47" y="120"/>
                  </a:lnTo>
                  <a:lnTo>
                    <a:pt x="0" y="143"/>
                  </a:lnTo>
                  <a:lnTo>
                    <a:pt x="5" y="189"/>
                  </a:lnTo>
                  <a:lnTo>
                    <a:pt x="51" y="166"/>
                  </a:lnTo>
                  <a:lnTo>
                    <a:pt x="98" y="143"/>
                  </a:lnTo>
                  <a:lnTo>
                    <a:pt x="139" y="120"/>
                  </a:lnTo>
                  <a:lnTo>
                    <a:pt x="176" y="97"/>
                  </a:lnTo>
                  <a:lnTo>
                    <a:pt x="204" y="79"/>
                  </a:lnTo>
                  <a:lnTo>
                    <a:pt x="227" y="56"/>
                  </a:lnTo>
                  <a:lnTo>
                    <a:pt x="246" y="33"/>
                  </a:lnTo>
                  <a:lnTo>
                    <a:pt x="255" y="0"/>
                  </a:lnTo>
                  <a:lnTo>
                    <a:pt x="255" y="0"/>
                  </a:lnTo>
                  <a:lnTo>
                    <a:pt x="218" y="1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67" name="Freeform 67"/>
            <p:cNvSpPr>
              <a:spLocks/>
            </p:cNvSpPr>
            <p:nvPr/>
          </p:nvSpPr>
          <p:spPr bwMode="auto">
            <a:xfrm>
              <a:off x="7179" y="9273"/>
              <a:ext cx="264" cy="101"/>
            </a:xfrm>
            <a:custGeom>
              <a:avLst/>
              <a:gdLst/>
              <a:ahLst/>
              <a:cxnLst>
                <a:cxn ang="0">
                  <a:pos x="5" y="101"/>
                </a:cxn>
                <a:cxn ang="0">
                  <a:pos x="5" y="101"/>
                </a:cxn>
                <a:cxn ang="0">
                  <a:pos x="51" y="83"/>
                </a:cxn>
                <a:cxn ang="0">
                  <a:pos x="97" y="69"/>
                </a:cxn>
                <a:cxn ang="0">
                  <a:pos x="134" y="60"/>
                </a:cxn>
                <a:cxn ang="0">
                  <a:pos x="171" y="50"/>
                </a:cxn>
                <a:cxn ang="0">
                  <a:pos x="199" y="46"/>
                </a:cxn>
                <a:cxn ang="0">
                  <a:pos x="218" y="46"/>
                </a:cxn>
                <a:cxn ang="0">
                  <a:pos x="227" y="50"/>
                </a:cxn>
                <a:cxn ang="0">
                  <a:pos x="227" y="46"/>
                </a:cxn>
                <a:cxn ang="0">
                  <a:pos x="264" y="27"/>
                </a:cxn>
                <a:cxn ang="0">
                  <a:pos x="250" y="4"/>
                </a:cxn>
                <a:cxn ang="0">
                  <a:pos x="232" y="0"/>
                </a:cxn>
                <a:cxn ang="0">
                  <a:pos x="204" y="0"/>
                </a:cxn>
                <a:cxn ang="0">
                  <a:pos x="176" y="0"/>
                </a:cxn>
                <a:cxn ang="0">
                  <a:pos x="139" y="9"/>
                </a:cxn>
                <a:cxn ang="0">
                  <a:pos x="97" y="23"/>
                </a:cxn>
                <a:cxn ang="0">
                  <a:pos x="51" y="37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5" y="101"/>
                </a:cxn>
              </a:cxnLst>
              <a:rect l="0" t="0" r="r" b="b"/>
              <a:pathLst>
                <a:path w="264" h="101">
                  <a:moveTo>
                    <a:pt x="5" y="101"/>
                  </a:moveTo>
                  <a:lnTo>
                    <a:pt x="5" y="101"/>
                  </a:lnTo>
                  <a:lnTo>
                    <a:pt x="51" y="83"/>
                  </a:lnTo>
                  <a:lnTo>
                    <a:pt x="97" y="69"/>
                  </a:lnTo>
                  <a:lnTo>
                    <a:pt x="134" y="60"/>
                  </a:lnTo>
                  <a:lnTo>
                    <a:pt x="171" y="50"/>
                  </a:lnTo>
                  <a:lnTo>
                    <a:pt x="199" y="46"/>
                  </a:lnTo>
                  <a:lnTo>
                    <a:pt x="218" y="46"/>
                  </a:lnTo>
                  <a:lnTo>
                    <a:pt x="227" y="50"/>
                  </a:lnTo>
                  <a:lnTo>
                    <a:pt x="227" y="46"/>
                  </a:lnTo>
                  <a:lnTo>
                    <a:pt x="264" y="27"/>
                  </a:lnTo>
                  <a:lnTo>
                    <a:pt x="250" y="4"/>
                  </a:lnTo>
                  <a:lnTo>
                    <a:pt x="232" y="0"/>
                  </a:lnTo>
                  <a:lnTo>
                    <a:pt x="204" y="0"/>
                  </a:lnTo>
                  <a:lnTo>
                    <a:pt x="176" y="0"/>
                  </a:lnTo>
                  <a:lnTo>
                    <a:pt x="139" y="9"/>
                  </a:lnTo>
                  <a:lnTo>
                    <a:pt x="97" y="23"/>
                  </a:lnTo>
                  <a:lnTo>
                    <a:pt x="51" y="37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5" y="101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68" name="Freeform 68"/>
            <p:cNvSpPr>
              <a:spLocks/>
            </p:cNvSpPr>
            <p:nvPr/>
          </p:nvSpPr>
          <p:spPr bwMode="auto">
            <a:xfrm>
              <a:off x="6929" y="9333"/>
              <a:ext cx="255" cy="183"/>
            </a:xfrm>
            <a:custGeom>
              <a:avLst/>
              <a:gdLst/>
              <a:ahLst/>
              <a:cxnLst>
                <a:cxn ang="0">
                  <a:pos x="37" y="170"/>
                </a:cxn>
                <a:cxn ang="0">
                  <a:pos x="37" y="170"/>
                </a:cxn>
                <a:cxn ang="0">
                  <a:pos x="37" y="174"/>
                </a:cxn>
                <a:cxn ang="0">
                  <a:pos x="46" y="165"/>
                </a:cxn>
                <a:cxn ang="0">
                  <a:pos x="65" y="147"/>
                </a:cxn>
                <a:cxn ang="0">
                  <a:pos x="93" y="128"/>
                </a:cxn>
                <a:cxn ang="0">
                  <a:pos x="125" y="105"/>
                </a:cxn>
                <a:cxn ang="0">
                  <a:pos x="162" y="87"/>
                </a:cxn>
                <a:cxn ang="0">
                  <a:pos x="208" y="64"/>
                </a:cxn>
                <a:cxn ang="0">
                  <a:pos x="255" y="41"/>
                </a:cxn>
                <a:cxn ang="0">
                  <a:pos x="250" y="0"/>
                </a:cxn>
                <a:cxn ang="0">
                  <a:pos x="204" y="18"/>
                </a:cxn>
                <a:cxn ang="0">
                  <a:pos x="157" y="41"/>
                </a:cxn>
                <a:cxn ang="0">
                  <a:pos x="116" y="64"/>
                </a:cxn>
                <a:cxn ang="0">
                  <a:pos x="79" y="87"/>
                </a:cxn>
                <a:cxn ang="0">
                  <a:pos x="51" y="110"/>
                </a:cxn>
                <a:cxn ang="0">
                  <a:pos x="23" y="128"/>
                </a:cxn>
                <a:cxn ang="0">
                  <a:pos x="9" y="151"/>
                </a:cxn>
                <a:cxn ang="0">
                  <a:pos x="0" y="183"/>
                </a:cxn>
                <a:cxn ang="0">
                  <a:pos x="0" y="183"/>
                </a:cxn>
                <a:cxn ang="0">
                  <a:pos x="37" y="170"/>
                </a:cxn>
              </a:cxnLst>
              <a:rect l="0" t="0" r="r" b="b"/>
              <a:pathLst>
                <a:path w="255" h="183">
                  <a:moveTo>
                    <a:pt x="37" y="170"/>
                  </a:moveTo>
                  <a:lnTo>
                    <a:pt x="37" y="170"/>
                  </a:lnTo>
                  <a:lnTo>
                    <a:pt x="37" y="174"/>
                  </a:lnTo>
                  <a:lnTo>
                    <a:pt x="46" y="165"/>
                  </a:lnTo>
                  <a:lnTo>
                    <a:pt x="65" y="147"/>
                  </a:lnTo>
                  <a:lnTo>
                    <a:pt x="93" y="128"/>
                  </a:lnTo>
                  <a:lnTo>
                    <a:pt x="125" y="105"/>
                  </a:lnTo>
                  <a:lnTo>
                    <a:pt x="162" y="87"/>
                  </a:lnTo>
                  <a:lnTo>
                    <a:pt x="208" y="64"/>
                  </a:lnTo>
                  <a:lnTo>
                    <a:pt x="255" y="41"/>
                  </a:lnTo>
                  <a:lnTo>
                    <a:pt x="250" y="0"/>
                  </a:lnTo>
                  <a:lnTo>
                    <a:pt x="204" y="18"/>
                  </a:lnTo>
                  <a:lnTo>
                    <a:pt x="157" y="41"/>
                  </a:lnTo>
                  <a:lnTo>
                    <a:pt x="116" y="64"/>
                  </a:lnTo>
                  <a:lnTo>
                    <a:pt x="79" y="87"/>
                  </a:lnTo>
                  <a:lnTo>
                    <a:pt x="51" y="110"/>
                  </a:lnTo>
                  <a:lnTo>
                    <a:pt x="23" y="128"/>
                  </a:lnTo>
                  <a:lnTo>
                    <a:pt x="9" y="151"/>
                  </a:lnTo>
                  <a:lnTo>
                    <a:pt x="0" y="183"/>
                  </a:lnTo>
                  <a:lnTo>
                    <a:pt x="0" y="183"/>
                  </a:lnTo>
                  <a:lnTo>
                    <a:pt x="37" y="17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69" name="Freeform 69"/>
            <p:cNvSpPr>
              <a:spLocks/>
            </p:cNvSpPr>
            <p:nvPr/>
          </p:nvSpPr>
          <p:spPr bwMode="auto">
            <a:xfrm>
              <a:off x="7323" y="9149"/>
              <a:ext cx="263" cy="161"/>
            </a:xfrm>
            <a:custGeom>
              <a:avLst/>
              <a:gdLst/>
              <a:ahLst/>
              <a:cxnLst>
                <a:cxn ang="0">
                  <a:pos x="254" y="0"/>
                </a:cxn>
                <a:cxn ang="0">
                  <a:pos x="254" y="0"/>
                </a:cxn>
                <a:cxn ang="0">
                  <a:pos x="208" y="32"/>
                </a:cxn>
                <a:cxn ang="0">
                  <a:pos x="166" y="55"/>
                </a:cxn>
                <a:cxn ang="0">
                  <a:pos x="125" y="78"/>
                </a:cxn>
                <a:cxn ang="0">
                  <a:pos x="92" y="96"/>
                </a:cxn>
                <a:cxn ang="0">
                  <a:pos x="64" y="105"/>
                </a:cxn>
                <a:cxn ang="0">
                  <a:pos x="41" y="110"/>
                </a:cxn>
                <a:cxn ang="0">
                  <a:pos x="37" y="110"/>
                </a:cxn>
                <a:cxn ang="0">
                  <a:pos x="32" y="110"/>
                </a:cxn>
                <a:cxn ang="0">
                  <a:pos x="32" y="110"/>
                </a:cxn>
                <a:cxn ang="0">
                  <a:pos x="32" y="115"/>
                </a:cxn>
                <a:cxn ang="0">
                  <a:pos x="0" y="138"/>
                </a:cxn>
                <a:cxn ang="0">
                  <a:pos x="4" y="151"/>
                </a:cxn>
                <a:cxn ang="0">
                  <a:pos x="13" y="161"/>
                </a:cxn>
                <a:cxn ang="0">
                  <a:pos x="23" y="161"/>
                </a:cxn>
                <a:cxn ang="0">
                  <a:pos x="37" y="161"/>
                </a:cxn>
                <a:cxn ang="0">
                  <a:pos x="60" y="156"/>
                </a:cxn>
                <a:cxn ang="0">
                  <a:pos x="92" y="142"/>
                </a:cxn>
                <a:cxn ang="0">
                  <a:pos x="129" y="124"/>
                </a:cxn>
                <a:cxn ang="0">
                  <a:pos x="171" y="105"/>
                </a:cxn>
                <a:cxn ang="0">
                  <a:pos x="217" y="78"/>
                </a:cxn>
                <a:cxn ang="0">
                  <a:pos x="263" y="46"/>
                </a:cxn>
                <a:cxn ang="0">
                  <a:pos x="263" y="46"/>
                </a:cxn>
                <a:cxn ang="0">
                  <a:pos x="254" y="0"/>
                </a:cxn>
              </a:cxnLst>
              <a:rect l="0" t="0" r="r" b="b"/>
              <a:pathLst>
                <a:path w="263" h="161">
                  <a:moveTo>
                    <a:pt x="254" y="0"/>
                  </a:moveTo>
                  <a:lnTo>
                    <a:pt x="254" y="0"/>
                  </a:lnTo>
                  <a:lnTo>
                    <a:pt x="208" y="32"/>
                  </a:lnTo>
                  <a:lnTo>
                    <a:pt x="166" y="55"/>
                  </a:lnTo>
                  <a:lnTo>
                    <a:pt x="125" y="78"/>
                  </a:lnTo>
                  <a:lnTo>
                    <a:pt x="92" y="96"/>
                  </a:lnTo>
                  <a:lnTo>
                    <a:pt x="64" y="105"/>
                  </a:lnTo>
                  <a:lnTo>
                    <a:pt x="41" y="110"/>
                  </a:lnTo>
                  <a:lnTo>
                    <a:pt x="37" y="110"/>
                  </a:lnTo>
                  <a:lnTo>
                    <a:pt x="32" y="110"/>
                  </a:lnTo>
                  <a:lnTo>
                    <a:pt x="32" y="110"/>
                  </a:lnTo>
                  <a:lnTo>
                    <a:pt x="32" y="115"/>
                  </a:lnTo>
                  <a:lnTo>
                    <a:pt x="0" y="138"/>
                  </a:lnTo>
                  <a:lnTo>
                    <a:pt x="4" y="151"/>
                  </a:lnTo>
                  <a:lnTo>
                    <a:pt x="13" y="161"/>
                  </a:lnTo>
                  <a:lnTo>
                    <a:pt x="23" y="161"/>
                  </a:lnTo>
                  <a:lnTo>
                    <a:pt x="37" y="161"/>
                  </a:lnTo>
                  <a:lnTo>
                    <a:pt x="60" y="156"/>
                  </a:lnTo>
                  <a:lnTo>
                    <a:pt x="92" y="142"/>
                  </a:lnTo>
                  <a:lnTo>
                    <a:pt x="129" y="124"/>
                  </a:lnTo>
                  <a:lnTo>
                    <a:pt x="171" y="105"/>
                  </a:lnTo>
                  <a:lnTo>
                    <a:pt x="217" y="78"/>
                  </a:lnTo>
                  <a:lnTo>
                    <a:pt x="263" y="46"/>
                  </a:lnTo>
                  <a:lnTo>
                    <a:pt x="263" y="46"/>
                  </a:lnTo>
                  <a:lnTo>
                    <a:pt x="254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70" name="Freeform 70"/>
            <p:cNvSpPr>
              <a:spLocks/>
            </p:cNvSpPr>
            <p:nvPr/>
          </p:nvSpPr>
          <p:spPr bwMode="auto">
            <a:xfrm>
              <a:off x="7577" y="8937"/>
              <a:ext cx="241" cy="258"/>
            </a:xfrm>
            <a:custGeom>
              <a:avLst/>
              <a:gdLst/>
              <a:ahLst/>
              <a:cxnLst>
                <a:cxn ang="0">
                  <a:pos x="208" y="28"/>
                </a:cxn>
                <a:cxn ang="0">
                  <a:pos x="208" y="28"/>
                </a:cxn>
                <a:cxn ang="0">
                  <a:pos x="208" y="23"/>
                </a:cxn>
                <a:cxn ang="0">
                  <a:pos x="199" y="32"/>
                </a:cxn>
                <a:cxn ang="0">
                  <a:pos x="181" y="55"/>
                </a:cxn>
                <a:cxn ang="0">
                  <a:pos x="158" y="83"/>
                </a:cxn>
                <a:cxn ang="0">
                  <a:pos x="125" y="111"/>
                </a:cxn>
                <a:cxn ang="0">
                  <a:pos x="88" y="143"/>
                </a:cxn>
                <a:cxn ang="0">
                  <a:pos x="46" y="180"/>
                </a:cxn>
                <a:cxn ang="0">
                  <a:pos x="0" y="212"/>
                </a:cxn>
                <a:cxn ang="0">
                  <a:pos x="9" y="258"/>
                </a:cxn>
                <a:cxn ang="0">
                  <a:pos x="56" y="221"/>
                </a:cxn>
                <a:cxn ang="0">
                  <a:pos x="97" y="189"/>
                </a:cxn>
                <a:cxn ang="0">
                  <a:pos x="139" y="152"/>
                </a:cxn>
                <a:cxn ang="0">
                  <a:pos x="171" y="124"/>
                </a:cxn>
                <a:cxn ang="0">
                  <a:pos x="199" y="92"/>
                </a:cxn>
                <a:cxn ang="0">
                  <a:pos x="222" y="65"/>
                </a:cxn>
                <a:cxn ang="0">
                  <a:pos x="236" y="37"/>
                </a:cxn>
                <a:cxn ang="0">
                  <a:pos x="241" y="0"/>
                </a:cxn>
                <a:cxn ang="0">
                  <a:pos x="241" y="0"/>
                </a:cxn>
                <a:cxn ang="0">
                  <a:pos x="208" y="28"/>
                </a:cxn>
              </a:cxnLst>
              <a:rect l="0" t="0" r="r" b="b"/>
              <a:pathLst>
                <a:path w="241" h="258">
                  <a:moveTo>
                    <a:pt x="208" y="28"/>
                  </a:moveTo>
                  <a:lnTo>
                    <a:pt x="208" y="28"/>
                  </a:lnTo>
                  <a:lnTo>
                    <a:pt x="208" y="23"/>
                  </a:lnTo>
                  <a:lnTo>
                    <a:pt x="199" y="32"/>
                  </a:lnTo>
                  <a:lnTo>
                    <a:pt x="181" y="55"/>
                  </a:lnTo>
                  <a:lnTo>
                    <a:pt x="158" y="83"/>
                  </a:lnTo>
                  <a:lnTo>
                    <a:pt x="125" y="111"/>
                  </a:lnTo>
                  <a:lnTo>
                    <a:pt x="88" y="143"/>
                  </a:lnTo>
                  <a:lnTo>
                    <a:pt x="46" y="180"/>
                  </a:lnTo>
                  <a:lnTo>
                    <a:pt x="0" y="212"/>
                  </a:lnTo>
                  <a:lnTo>
                    <a:pt x="9" y="258"/>
                  </a:lnTo>
                  <a:lnTo>
                    <a:pt x="56" y="221"/>
                  </a:lnTo>
                  <a:lnTo>
                    <a:pt x="97" y="189"/>
                  </a:lnTo>
                  <a:lnTo>
                    <a:pt x="139" y="152"/>
                  </a:lnTo>
                  <a:lnTo>
                    <a:pt x="171" y="124"/>
                  </a:lnTo>
                  <a:lnTo>
                    <a:pt x="199" y="92"/>
                  </a:lnTo>
                  <a:lnTo>
                    <a:pt x="222" y="65"/>
                  </a:lnTo>
                  <a:lnTo>
                    <a:pt x="236" y="37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08" y="28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71" name="Freeform 71"/>
            <p:cNvSpPr>
              <a:spLocks/>
            </p:cNvSpPr>
            <p:nvPr/>
          </p:nvSpPr>
          <p:spPr bwMode="auto">
            <a:xfrm>
              <a:off x="7554" y="8914"/>
              <a:ext cx="264" cy="166"/>
            </a:xfrm>
            <a:custGeom>
              <a:avLst/>
              <a:gdLst/>
              <a:ahLst/>
              <a:cxnLst>
                <a:cxn ang="0">
                  <a:pos x="9" y="166"/>
                </a:cxn>
                <a:cxn ang="0">
                  <a:pos x="9" y="166"/>
                </a:cxn>
                <a:cxn ang="0">
                  <a:pos x="56" y="134"/>
                </a:cxn>
                <a:cxn ang="0">
                  <a:pos x="97" y="106"/>
                </a:cxn>
                <a:cxn ang="0">
                  <a:pos x="139" y="88"/>
                </a:cxn>
                <a:cxn ang="0">
                  <a:pos x="171" y="69"/>
                </a:cxn>
                <a:cxn ang="0">
                  <a:pos x="199" y="60"/>
                </a:cxn>
                <a:cxn ang="0">
                  <a:pos x="222" y="55"/>
                </a:cxn>
                <a:cxn ang="0">
                  <a:pos x="227" y="55"/>
                </a:cxn>
                <a:cxn ang="0">
                  <a:pos x="231" y="55"/>
                </a:cxn>
                <a:cxn ang="0">
                  <a:pos x="231" y="55"/>
                </a:cxn>
                <a:cxn ang="0">
                  <a:pos x="231" y="51"/>
                </a:cxn>
                <a:cxn ang="0">
                  <a:pos x="264" y="23"/>
                </a:cxn>
                <a:cxn ang="0">
                  <a:pos x="259" y="9"/>
                </a:cxn>
                <a:cxn ang="0">
                  <a:pos x="250" y="5"/>
                </a:cxn>
                <a:cxn ang="0">
                  <a:pos x="241" y="0"/>
                </a:cxn>
                <a:cxn ang="0">
                  <a:pos x="227" y="5"/>
                </a:cxn>
                <a:cxn ang="0">
                  <a:pos x="204" y="9"/>
                </a:cxn>
                <a:cxn ang="0">
                  <a:pos x="171" y="19"/>
                </a:cxn>
                <a:cxn ang="0">
                  <a:pos x="134" y="37"/>
                </a:cxn>
                <a:cxn ang="0">
                  <a:pos x="93" y="60"/>
                </a:cxn>
                <a:cxn ang="0">
                  <a:pos x="46" y="88"/>
                </a:cxn>
                <a:cxn ang="0">
                  <a:pos x="0" y="120"/>
                </a:cxn>
                <a:cxn ang="0">
                  <a:pos x="0" y="120"/>
                </a:cxn>
                <a:cxn ang="0">
                  <a:pos x="9" y="166"/>
                </a:cxn>
              </a:cxnLst>
              <a:rect l="0" t="0" r="r" b="b"/>
              <a:pathLst>
                <a:path w="264" h="166">
                  <a:moveTo>
                    <a:pt x="9" y="166"/>
                  </a:moveTo>
                  <a:lnTo>
                    <a:pt x="9" y="166"/>
                  </a:lnTo>
                  <a:lnTo>
                    <a:pt x="56" y="134"/>
                  </a:lnTo>
                  <a:lnTo>
                    <a:pt x="97" y="106"/>
                  </a:lnTo>
                  <a:lnTo>
                    <a:pt x="139" y="88"/>
                  </a:lnTo>
                  <a:lnTo>
                    <a:pt x="171" y="69"/>
                  </a:lnTo>
                  <a:lnTo>
                    <a:pt x="199" y="60"/>
                  </a:lnTo>
                  <a:lnTo>
                    <a:pt x="222" y="55"/>
                  </a:lnTo>
                  <a:lnTo>
                    <a:pt x="227" y="55"/>
                  </a:lnTo>
                  <a:lnTo>
                    <a:pt x="231" y="55"/>
                  </a:lnTo>
                  <a:lnTo>
                    <a:pt x="231" y="55"/>
                  </a:lnTo>
                  <a:lnTo>
                    <a:pt x="231" y="51"/>
                  </a:lnTo>
                  <a:lnTo>
                    <a:pt x="264" y="23"/>
                  </a:lnTo>
                  <a:lnTo>
                    <a:pt x="259" y="9"/>
                  </a:lnTo>
                  <a:lnTo>
                    <a:pt x="250" y="5"/>
                  </a:lnTo>
                  <a:lnTo>
                    <a:pt x="241" y="0"/>
                  </a:lnTo>
                  <a:lnTo>
                    <a:pt x="227" y="5"/>
                  </a:lnTo>
                  <a:lnTo>
                    <a:pt x="204" y="9"/>
                  </a:lnTo>
                  <a:lnTo>
                    <a:pt x="171" y="19"/>
                  </a:lnTo>
                  <a:lnTo>
                    <a:pt x="134" y="37"/>
                  </a:lnTo>
                  <a:lnTo>
                    <a:pt x="93" y="60"/>
                  </a:lnTo>
                  <a:lnTo>
                    <a:pt x="46" y="88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9" y="166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72" name="Freeform 72"/>
            <p:cNvSpPr>
              <a:spLocks/>
            </p:cNvSpPr>
            <p:nvPr/>
          </p:nvSpPr>
          <p:spPr bwMode="auto">
            <a:xfrm>
              <a:off x="7323" y="9034"/>
              <a:ext cx="240" cy="253"/>
            </a:xfrm>
            <a:custGeom>
              <a:avLst/>
              <a:gdLst/>
              <a:ahLst/>
              <a:cxnLst>
                <a:cxn ang="0">
                  <a:pos x="32" y="230"/>
                </a:cxn>
                <a:cxn ang="0">
                  <a:pos x="32" y="230"/>
                </a:cxn>
                <a:cxn ang="0">
                  <a:pos x="32" y="234"/>
                </a:cxn>
                <a:cxn ang="0">
                  <a:pos x="41" y="220"/>
                </a:cxn>
                <a:cxn ang="0">
                  <a:pos x="60" y="202"/>
                </a:cxn>
                <a:cxn ang="0">
                  <a:pos x="83" y="174"/>
                </a:cxn>
                <a:cxn ang="0">
                  <a:pos x="115" y="142"/>
                </a:cxn>
                <a:cxn ang="0">
                  <a:pos x="152" y="110"/>
                </a:cxn>
                <a:cxn ang="0">
                  <a:pos x="194" y="78"/>
                </a:cxn>
                <a:cxn ang="0">
                  <a:pos x="240" y="46"/>
                </a:cxn>
                <a:cxn ang="0">
                  <a:pos x="231" y="0"/>
                </a:cxn>
                <a:cxn ang="0">
                  <a:pos x="185" y="37"/>
                </a:cxn>
                <a:cxn ang="0">
                  <a:pos x="138" y="69"/>
                </a:cxn>
                <a:cxn ang="0">
                  <a:pos x="101" y="101"/>
                </a:cxn>
                <a:cxn ang="0">
                  <a:pos x="69" y="133"/>
                </a:cxn>
                <a:cxn ang="0">
                  <a:pos x="41" y="165"/>
                </a:cxn>
                <a:cxn ang="0">
                  <a:pos x="18" y="193"/>
                </a:cxn>
                <a:cxn ang="0">
                  <a:pos x="4" y="220"/>
                </a:cxn>
                <a:cxn ang="0">
                  <a:pos x="0" y="253"/>
                </a:cxn>
                <a:cxn ang="0">
                  <a:pos x="0" y="253"/>
                </a:cxn>
                <a:cxn ang="0">
                  <a:pos x="32" y="230"/>
                </a:cxn>
              </a:cxnLst>
              <a:rect l="0" t="0" r="r" b="b"/>
              <a:pathLst>
                <a:path w="240" h="253">
                  <a:moveTo>
                    <a:pt x="32" y="230"/>
                  </a:moveTo>
                  <a:lnTo>
                    <a:pt x="32" y="230"/>
                  </a:lnTo>
                  <a:lnTo>
                    <a:pt x="32" y="234"/>
                  </a:lnTo>
                  <a:lnTo>
                    <a:pt x="41" y="220"/>
                  </a:lnTo>
                  <a:lnTo>
                    <a:pt x="60" y="202"/>
                  </a:lnTo>
                  <a:lnTo>
                    <a:pt x="83" y="174"/>
                  </a:lnTo>
                  <a:lnTo>
                    <a:pt x="115" y="142"/>
                  </a:lnTo>
                  <a:lnTo>
                    <a:pt x="152" y="110"/>
                  </a:lnTo>
                  <a:lnTo>
                    <a:pt x="194" y="78"/>
                  </a:lnTo>
                  <a:lnTo>
                    <a:pt x="240" y="46"/>
                  </a:lnTo>
                  <a:lnTo>
                    <a:pt x="231" y="0"/>
                  </a:lnTo>
                  <a:lnTo>
                    <a:pt x="185" y="37"/>
                  </a:lnTo>
                  <a:lnTo>
                    <a:pt x="138" y="69"/>
                  </a:lnTo>
                  <a:lnTo>
                    <a:pt x="101" y="101"/>
                  </a:lnTo>
                  <a:lnTo>
                    <a:pt x="69" y="133"/>
                  </a:lnTo>
                  <a:lnTo>
                    <a:pt x="41" y="165"/>
                  </a:lnTo>
                  <a:lnTo>
                    <a:pt x="18" y="193"/>
                  </a:lnTo>
                  <a:lnTo>
                    <a:pt x="4" y="220"/>
                  </a:lnTo>
                  <a:lnTo>
                    <a:pt x="0" y="253"/>
                  </a:lnTo>
                  <a:lnTo>
                    <a:pt x="0" y="253"/>
                  </a:lnTo>
                  <a:lnTo>
                    <a:pt x="32" y="23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73" name="Freeform 73"/>
            <p:cNvSpPr>
              <a:spLocks/>
            </p:cNvSpPr>
            <p:nvPr/>
          </p:nvSpPr>
          <p:spPr bwMode="auto">
            <a:xfrm>
              <a:off x="7170" y="8956"/>
              <a:ext cx="421" cy="418"/>
            </a:xfrm>
            <a:custGeom>
              <a:avLst/>
              <a:gdLst/>
              <a:ahLst/>
              <a:cxnLst>
                <a:cxn ang="0">
                  <a:pos x="0" y="413"/>
                </a:cxn>
                <a:cxn ang="0">
                  <a:pos x="9" y="418"/>
                </a:cxn>
                <a:cxn ang="0">
                  <a:pos x="23" y="413"/>
                </a:cxn>
                <a:cxn ang="0">
                  <a:pos x="46" y="404"/>
                </a:cxn>
                <a:cxn ang="0">
                  <a:pos x="79" y="386"/>
                </a:cxn>
                <a:cxn ang="0">
                  <a:pos x="111" y="358"/>
                </a:cxn>
                <a:cxn ang="0">
                  <a:pos x="148" y="331"/>
                </a:cxn>
                <a:cxn ang="0">
                  <a:pos x="190" y="294"/>
                </a:cxn>
                <a:cxn ang="0">
                  <a:pos x="231" y="252"/>
                </a:cxn>
                <a:cxn ang="0">
                  <a:pos x="278" y="211"/>
                </a:cxn>
                <a:cxn ang="0">
                  <a:pos x="315" y="170"/>
                </a:cxn>
                <a:cxn ang="0">
                  <a:pos x="347" y="133"/>
                </a:cxn>
                <a:cxn ang="0">
                  <a:pos x="375" y="96"/>
                </a:cxn>
                <a:cxn ang="0">
                  <a:pos x="398" y="64"/>
                </a:cxn>
                <a:cxn ang="0">
                  <a:pos x="416" y="41"/>
                </a:cxn>
                <a:cxn ang="0">
                  <a:pos x="421" y="18"/>
                </a:cxn>
                <a:cxn ang="0">
                  <a:pos x="421" y="4"/>
                </a:cxn>
                <a:cxn ang="0">
                  <a:pos x="416" y="0"/>
                </a:cxn>
                <a:cxn ang="0">
                  <a:pos x="398" y="4"/>
                </a:cxn>
                <a:cxn ang="0">
                  <a:pos x="375" y="18"/>
                </a:cxn>
                <a:cxn ang="0">
                  <a:pos x="347" y="36"/>
                </a:cxn>
                <a:cxn ang="0">
                  <a:pos x="310" y="59"/>
                </a:cxn>
                <a:cxn ang="0">
                  <a:pos x="273" y="92"/>
                </a:cxn>
                <a:cxn ang="0">
                  <a:pos x="231" y="124"/>
                </a:cxn>
                <a:cxn ang="0">
                  <a:pos x="190" y="165"/>
                </a:cxn>
                <a:cxn ang="0">
                  <a:pos x="148" y="207"/>
                </a:cxn>
                <a:cxn ang="0">
                  <a:pos x="111" y="248"/>
                </a:cxn>
                <a:cxn ang="0">
                  <a:pos x="74" y="285"/>
                </a:cxn>
                <a:cxn ang="0">
                  <a:pos x="46" y="321"/>
                </a:cxn>
                <a:cxn ang="0">
                  <a:pos x="23" y="354"/>
                </a:cxn>
                <a:cxn ang="0">
                  <a:pos x="9" y="381"/>
                </a:cxn>
                <a:cxn ang="0">
                  <a:pos x="0" y="400"/>
                </a:cxn>
                <a:cxn ang="0">
                  <a:pos x="0" y="413"/>
                </a:cxn>
              </a:cxnLst>
              <a:rect l="0" t="0" r="r" b="b"/>
              <a:pathLst>
                <a:path w="421" h="418">
                  <a:moveTo>
                    <a:pt x="0" y="413"/>
                  </a:moveTo>
                  <a:lnTo>
                    <a:pt x="9" y="418"/>
                  </a:lnTo>
                  <a:lnTo>
                    <a:pt x="23" y="413"/>
                  </a:lnTo>
                  <a:lnTo>
                    <a:pt x="46" y="404"/>
                  </a:lnTo>
                  <a:lnTo>
                    <a:pt x="79" y="386"/>
                  </a:lnTo>
                  <a:lnTo>
                    <a:pt x="111" y="358"/>
                  </a:lnTo>
                  <a:lnTo>
                    <a:pt x="148" y="331"/>
                  </a:lnTo>
                  <a:lnTo>
                    <a:pt x="190" y="294"/>
                  </a:lnTo>
                  <a:lnTo>
                    <a:pt x="231" y="252"/>
                  </a:lnTo>
                  <a:lnTo>
                    <a:pt x="278" y="211"/>
                  </a:lnTo>
                  <a:lnTo>
                    <a:pt x="315" y="170"/>
                  </a:lnTo>
                  <a:lnTo>
                    <a:pt x="347" y="133"/>
                  </a:lnTo>
                  <a:lnTo>
                    <a:pt x="375" y="96"/>
                  </a:lnTo>
                  <a:lnTo>
                    <a:pt x="398" y="64"/>
                  </a:lnTo>
                  <a:lnTo>
                    <a:pt x="416" y="41"/>
                  </a:lnTo>
                  <a:lnTo>
                    <a:pt x="421" y="18"/>
                  </a:lnTo>
                  <a:lnTo>
                    <a:pt x="421" y="4"/>
                  </a:lnTo>
                  <a:lnTo>
                    <a:pt x="416" y="0"/>
                  </a:lnTo>
                  <a:lnTo>
                    <a:pt x="398" y="4"/>
                  </a:lnTo>
                  <a:lnTo>
                    <a:pt x="375" y="18"/>
                  </a:lnTo>
                  <a:lnTo>
                    <a:pt x="347" y="36"/>
                  </a:lnTo>
                  <a:lnTo>
                    <a:pt x="310" y="59"/>
                  </a:lnTo>
                  <a:lnTo>
                    <a:pt x="273" y="92"/>
                  </a:lnTo>
                  <a:lnTo>
                    <a:pt x="231" y="124"/>
                  </a:lnTo>
                  <a:lnTo>
                    <a:pt x="190" y="165"/>
                  </a:lnTo>
                  <a:lnTo>
                    <a:pt x="148" y="207"/>
                  </a:lnTo>
                  <a:lnTo>
                    <a:pt x="111" y="248"/>
                  </a:lnTo>
                  <a:lnTo>
                    <a:pt x="74" y="285"/>
                  </a:lnTo>
                  <a:lnTo>
                    <a:pt x="46" y="321"/>
                  </a:lnTo>
                  <a:lnTo>
                    <a:pt x="23" y="354"/>
                  </a:lnTo>
                  <a:lnTo>
                    <a:pt x="9" y="381"/>
                  </a:lnTo>
                  <a:lnTo>
                    <a:pt x="0" y="400"/>
                  </a:lnTo>
                  <a:lnTo>
                    <a:pt x="0" y="41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74" name="Freeform 74"/>
            <p:cNvSpPr>
              <a:spLocks/>
            </p:cNvSpPr>
            <p:nvPr/>
          </p:nvSpPr>
          <p:spPr bwMode="auto">
            <a:xfrm>
              <a:off x="7151" y="9190"/>
              <a:ext cx="260" cy="207"/>
            </a:xfrm>
            <a:custGeom>
              <a:avLst/>
              <a:gdLst/>
              <a:ahLst/>
              <a:cxnLst>
                <a:cxn ang="0">
                  <a:pos x="246" y="0"/>
                </a:cxn>
                <a:cxn ang="0">
                  <a:pos x="246" y="0"/>
                </a:cxn>
                <a:cxn ang="0">
                  <a:pos x="199" y="41"/>
                </a:cxn>
                <a:cxn ang="0">
                  <a:pos x="162" y="78"/>
                </a:cxn>
                <a:cxn ang="0">
                  <a:pos x="125" y="106"/>
                </a:cxn>
                <a:cxn ang="0">
                  <a:pos x="93" y="129"/>
                </a:cxn>
                <a:cxn ang="0">
                  <a:pos x="65" y="147"/>
                </a:cxn>
                <a:cxn ang="0">
                  <a:pos x="42" y="156"/>
                </a:cxn>
                <a:cxn ang="0">
                  <a:pos x="33" y="161"/>
                </a:cxn>
                <a:cxn ang="0">
                  <a:pos x="37" y="166"/>
                </a:cxn>
                <a:cxn ang="0">
                  <a:pos x="0" y="193"/>
                </a:cxn>
                <a:cxn ang="0">
                  <a:pos x="23" y="207"/>
                </a:cxn>
                <a:cxn ang="0">
                  <a:pos x="47" y="202"/>
                </a:cxn>
                <a:cxn ang="0">
                  <a:pos x="70" y="193"/>
                </a:cxn>
                <a:cxn ang="0">
                  <a:pos x="102" y="170"/>
                </a:cxn>
                <a:cxn ang="0">
                  <a:pos x="139" y="147"/>
                </a:cxn>
                <a:cxn ang="0">
                  <a:pos x="176" y="115"/>
                </a:cxn>
                <a:cxn ang="0">
                  <a:pos x="218" y="78"/>
                </a:cxn>
                <a:cxn ang="0">
                  <a:pos x="260" y="37"/>
                </a:cxn>
                <a:cxn ang="0">
                  <a:pos x="260" y="37"/>
                </a:cxn>
                <a:cxn ang="0">
                  <a:pos x="246" y="0"/>
                </a:cxn>
              </a:cxnLst>
              <a:rect l="0" t="0" r="r" b="b"/>
              <a:pathLst>
                <a:path w="260" h="207">
                  <a:moveTo>
                    <a:pt x="246" y="0"/>
                  </a:moveTo>
                  <a:lnTo>
                    <a:pt x="246" y="0"/>
                  </a:lnTo>
                  <a:lnTo>
                    <a:pt x="199" y="41"/>
                  </a:lnTo>
                  <a:lnTo>
                    <a:pt x="162" y="78"/>
                  </a:lnTo>
                  <a:lnTo>
                    <a:pt x="125" y="106"/>
                  </a:lnTo>
                  <a:lnTo>
                    <a:pt x="93" y="129"/>
                  </a:lnTo>
                  <a:lnTo>
                    <a:pt x="65" y="147"/>
                  </a:lnTo>
                  <a:lnTo>
                    <a:pt x="42" y="156"/>
                  </a:lnTo>
                  <a:lnTo>
                    <a:pt x="33" y="161"/>
                  </a:lnTo>
                  <a:lnTo>
                    <a:pt x="37" y="166"/>
                  </a:lnTo>
                  <a:lnTo>
                    <a:pt x="0" y="193"/>
                  </a:lnTo>
                  <a:lnTo>
                    <a:pt x="23" y="207"/>
                  </a:lnTo>
                  <a:lnTo>
                    <a:pt x="47" y="202"/>
                  </a:lnTo>
                  <a:lnTo>
                    <a:pt x="70" y="193"/>
                  </a:lnTo>
                  <a:lnTo>
                    <a:pt x="102" y="170"/>
                  </a:lnTo>
                  <a:lnTo>
                    <a:pt x="139" y="147"/>
                  </a:lnTo>
                  <a:lnTo>
                    <a:pt x="176" y="115"/>
                  </a:lnTo>
                  <a:lnTo>
                    <a:pt x="218" y="78"/>
                  </a:lnTo>
                  <a:lnTo>
                    <a:pt x="260" y="37"/>
                  </a:lnTo>
                  <a:lnTo>
                    <a:pt x="260" y="37"/>
                  </a:lnTo>
                  <a:lnTo>
                    <a:pt x="246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75" name="Freeform 75"/>
            <p:cNvSpPr>
              <a:spLocks/>
            </p:cNvSpPr>
            <p:nvPr/>
          </p:nvSpPr>
          <p:spPr bwMode="auto">
            <a:xfrm>
              <a:off x="7397" y="8946"/>
              <a:ext cx="213" cy="281"/>
            </a:xfrm>
            <a:custGeom>
              <a:avLst/>
              <a:gdLst/>
              <a:ahLst/>
              <a:cxnLst>
                <a:cxn ang="0">
                  <a:pos x="180" y="33"/>
                </a:cxn>
                <a:cxn ang="0">
                  <a:pos x="180" y="33"/>
                </a:cxn>
                <a:cxn ang="0">
                  <a:pos x="180" y="28"/>
                </a:cxn>
                <a:cxn ang="0">
                  <a:pos x="171" y="42"/>
                </a:cxn>
                <a:cxn ang="0">
                  <a:pos x="157" y="65"/>
                </a:cxn>
                <a:cxn ang="0">
                  <a:pos x="139" y="92"/>
                </a:cxn>
                <a:cxn ang="0">
                  <a:pos x="111" y="129"/>
                </a:cxn>
                <a:cxn ang="0">
                  <a:pos x="78" y="166"/>
                </a:cxn>
                <a:cxn ang="0">
                  <a:pos x="37" y="207"/>
                </a:cxn>
                <a:cxn ang="0">
                  <a:pos x="0" y="244"/>
                </a:cxn>
                <a:cxn ang="0">
                  <a:pos x="14" y="281"/>
                </a:cxn>
                <a:cxn ang="0">
                  <a:pos x="60" y="239"/>
                </a:cxn>
                <a:cxn ang="0">
                  <a:pos x="97" y="198"/>
                </a:cxn>
                <a:cxn ang="0">
                  <a:pos x="134" y="157"/>
                </a:cxn>
                <a:cxn ang="0">
                  <a:pos x="162" y="120"/>
                </a:cxn>
                <a:cxn ang="0">
                  <a:pos x="185" y="88"/>
                </a:cxn>
                <a:cxn ang="0">
                  <a:pos x="203" y="60"/>
                </a:cxn>
                <a:cxn ang="0">
                  <a:pos x="213" y="33"/>
                </a:cxn>
                <a:cxn ang="0">
                  <a:pos x="213" y="0"/>
                </a:cxn>
                <a:cxn ang="0">
                  <a:pos x="213" y="0"/>
                </a:cxn>
                <a:cxn ang="0">
                  <a:pos x="180" y="33"/>
                </a:cxn>
              </a:cxnLst>
              <a:rect l="0" t="0" r="r" b="b"/>
              <a:pathLst>
                <a:path w="213" h="281">
                  <a:moveTo>
                    <a:pt x="180" y="33"/>
                  </a:moveTo>
                  <a:lnTo>
                    <a:pt x="180" y="33"/>
                  </a:lnTo>
                  <a:lnTo>
                    <a:pt x="180" y="28"/>
                  </a:lnTo>
                  <a:lnTo>
                    <a:pt x="171" y="42"/>
                  </a:lnTo>
                  <a:lnTo>
                    <a:pt x="157" y="65"/>
                  </a:lnTo>
                  <a:lnTo>
                    <a:pt x="139" y="92"/>
                  </a:lnTo>
                  <a:lnTo>
                    <a:pt x="111" y="129"/>
                  </a:lnTo>
                  <a:lnTo>
                    <a:pt x="78" y="166"/>
                  </a:lnTo>
                  <a:lnTo>
                    <a:pt x="37" y="207"/>
                  </a:lnTo>
                  <a:lnTo>
                    <a:pt x="0" y="244"/>
                  </a:lnTo>
                  <a:lnTo>
                    <a:pt x="14" y="281"/>
                  </a:lnTo>
                  <a:lnTo>
                    <a:pt x="60" y="239"/>
                  </a:lnTo>
                  <a:lnTo>
                    <a:pt x="97" y="198"/>
                  </a:lnTo>
                  <a:lnTo>
                    <a:pt x="134" y="157"/>
                  </a:lnTo>
                  <a:lnTo>
                    <a:pt x="162" y="120"/>
                  </a:lnTo>
                  <a:lnTo>
                    <a:pt x="185" y="88"/>
                  </a:lnTo>
                  <a:lnTo>
                    <a:pt x="203" y="60"/>
                  </a:lnTo>
                  <a:lnTo>
                    <a:pt x="213" y="33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180" y="3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76" name="Freeform 76"/>
            <p:cNvSpPr>
              <a:spLocks/>
            </p:cNvSpPr>
            <p:nvPr/>
          </p:nvSpPr>
          <p:spPr bwMode="auto">
            <a:xfrm>
              <a:off x="7350" y="8933"/>
              <a:ext cx="260" cy="207"/>
            </a:xfrm>
            <a:custGeom>
              <a:avLst/>
              <a:gdLst/>
              <a:ahLst/>
              <a:cxnLst>
                <a:cxn ang="0">
                  <a:pos x="19" y="207"/>
                </a:cxn>
                <a:cxn ang="0">
                  <a:pos x="19" y="207"/>
                </a:cxn>
                <a:cxn ang="0">
                  <a:pos x="61" y="165"/>
                </a:cxn>
                <a:cxn ang="0">
                  <a:pos x="102" y="133"/>
                </a:cxn>
                <a:cxn ang="0">
                  <a:pos x="139" y="101"/>
                </a:cxn>
                <a:cxn ang="0">
                  <a:pos x="172" y="78"/>
                </a:cxn>
                <a:cxn ang="0">
                  <a:pos x="199" y="59"/>
                </a:cxn>
                <a:cxn ang="0">
                  <a:pos x="218" y="50"/>
                </a:cxn>
                <a:cxn ang="0">
                  <a:pos x="227" y="50"/>
                </a:cxn>
                <a:cxn ang="0">
                  <a:pos x="227" y="46"/>
                </a:cxn>
                <a:cxn ang="0">
                  <a:pos x="260" y="13"/>
                </a:cxn>
                <a:cxn ang="0">
                  <a:pos x="241" y="0"/>
                </a:cxn>
                <a:cxn ang="0">
                  <a:pos x="218" y="4"/>
                </a:cxn>
                <a:cxn ang="0">
                  <a:pos x="190" y="18"/>
                </a:cxn>
                <a:cxn ang="0">
                  <a:pos x="158" y="36"/>
                </a:cxn>
                <a:cxn ang="0">
                  <a:pos x="125" y="64"/>
                </a:cxn>
                <a:cxn ang="0">
                  <a:pos x="88" y="92"/>
                </a:cxn>
                <a:cxn ang="0">
                  <a:pos x="47" y="128"/>
                </a:cxn>
                <a:cxn ang="0">
                  <a:pos x="0" y="170"/>
                </a:cxn>
                <a:cxn ang="0">
                  <a:pos x="0" y="170"/>
                </a:cxn>
                <a:cxn ang="0">
                  <a:pos x="19" y="207"/>
                </a:cxn>
              </a:cxnLst>
              <a:rect l="0" t="0" r="r" b="b"/>
              <a:pathLst>
                <a:path w="260" h="207">
                  <a:moveTo>
                    <a:pt x="19" y="207"/>
                  </a:moveTo>
                  <a:lnTo>
                    <a:pt x="19" y="207"/>
                  </a:lnTo>
                  <a:lnTo>
                    <a:pt x="61" y="165"/>
                  </a:lnTo>
                  <a:lnTo>
                    <a:pt x="102" y="133"/>
                  </a:lnTo>
                  <a:lnTo>
                    <a:pt x="139" y="101"/>
                  </a:lnTo>
                  <a:lnTo>
                    <a:pt x="172" y="78"/>
                  </a:lnTo>
                  <a:lnTo>
                    <a:pt x="199" y="59"/>
                  </a:lnTo>
                  <a:lnTo>
                    <a:pt x="218" y="50"/>
                  </a:lnTo>
                  <a:lnTo>
                    <a:pt x="227" y="50"/>
                  </a:lnTo>
                  <a:lnTo>
                    <a:pt x="227" y="46"/>
                  </a:lnTo>
                  <a:lnTo>
                    <a:pt x="260" y="13"/>
                  </a:lnTo>
                  <a:lnTo>
                    <a:pt x="241" y="0"/>
                  </a:lnTo>
                  <a:lnTo>
                    <a:pt x="218" y="4"/>
                  </a:lnTo>
                  <a:lnTo>
                    <a:pt x="190" y="18"/>
                  </a:lnTo>
                  <a:lnTo>
                    <a:pt x="158" y="36"/>
                  </a:lnTo>
                  <a:lnTo>
                    <a:pt x="125" y="64"/>
                  </a:lnTo>
                  <a:lnTo>
                    <a:pt x="88" y="92"/>
                  </a:lnTo>
                  <a:lnTo>
                    <a:pt x="47" y="128"/>
                  </a:lnTo>
                  <a:lnTo>
                    <a:pt x="0" y="170"/>
                  </a:lnTo>
                  <a:lnTo>
                    <a:pt x="0" y="170"/>
                  </a:lnTo>
                  <a:lnTo>
                    <a:pt x="19" y="207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77" name="Freeform 77"/>
            <p:cNvSpPr>
              <a:spLocks/>
            </p:cNvSpPr>
            <p:nvPr/>
          </p:nvSpPr>
          <p:spPr bwMode="auto">
            <a:xfrm>
              <a:off x="7151" y="9103"/>
              <a:ext cx="218" cy="280"/>
            </a:xfrm>
            <a:custGeom>
              <a:avLst/>
              <a:gdLst/>
              <a:ahLst/>
              <a:cxnLst>
                <a:cxn ang="0">
                  <a:pos x="37" y="253"/>
                </a:cxn>
                <a:cxn ang="0">
                  <a:pos x="37" y="253"/>
                </a:cxn>
                <a:cxn ang="0">
                  <a:pos x="37" y="257"/>
                </a:cxn>
                <a:cxn ang="0">
                  <a:pos x="42" y="243"/>
                </a:cxn>
                <a:cxn ang="0">
                  <a:pos x="56" y="220"/>
                </a:cxn>
                <a:cxn ang="0">
                  <a:pos x="79" y="188"/>
                </a:cxn>
                <a:cxn ang="0">
                  <a:pos x="107" y="156"/>
                </a:cxn>
                <a:cxn ang="0">
                  <a:pos x="139" y="119"/>
                </a:cxn>
                <a:cxn ang="0">
                  <a:pos x="176" y="78"/>
                </a:cxn>
                <a:cxn ang="0">
                  <a:pos x="218" y="37"/>
                </a:cxn>
                <a:cxn ang="0">
                  <a:pos x="199" y="0"/>
                </a:cxn>
                <a:cxn ang="0">
                  <a:pos x="158" y="41"/>
                </a:cxn>
                <a:cxn ang="0">
                  <a:pos x="116" y="82"/>
                </a:cxn>
                <a:cxn ang="0">
                  <a:pos x="84" y="124"/>
                </a:cxn>
                <a:cxn ang="0">
                  <a:pos x="51" y="161"/>
                </a:cxn>
                <a:cxn ang="0">
                  <a:pos x="28" y="193"/>
                </a:cxn>
                <a:cxn ang="0">
                  <a:pos x="14" y="225"/>
                </a:cxn>
                <a:cxn ang="0">
                  <a:pos x="0" y="253"/>
                </a:cxn>
                <a:cxn ang="0">
                  <a:pos x="0" y="280"/>
                </a:cxn>
                <a:cxn ang="0">
                  <a:pos x="0" y="280"/>
                </a:cxn>
                <a:cxn ang="0">
                  <a:pos x="37" y="253"/>
                </a:cxn>
              </a:cxnLst>
              <a:rect l="0" t="0" r="r" b="b"/>
              <a:pathLst>
                <a:path w="218" h="280">
                  <a:moveTo>
                    <a:pt x="37" y="253"/>
                  </a:moveTo>
                  <a:lnTo>
                    <a:pt x="37" y="253"/>
                  </a:lnTo>
                  <a:lnTo>
                    <a:pt x="37" y="257"/>
                  </a:lnTo>
                  <a:lnTo>
                    <a:pt x="42" y="243"/>
                  </a:lnTo>
                  <a:lnTo>
                    <a:pt x="56" y="220"/>
                  </a:lnTo>
                  <a:lnTo>
                    <a:pt x="79" y="188"/>
                  </a:lnTo>
                  <a:lnTo>
                    <a:pt x="107" y="156"/>
                  </a:lnTo>
                  <a:lnTo>
                    <a:pt x="139" y="119"/>
                  </a:lnTo>
                  <a:lnTo>
                    <a:pt x="176" y="78"/>
                  </a:lnTo>
                  <a:lnTo>
                    <a:pt x="218" y="37"/>
                  </a:lnTo>
                  <a:lnTo>
                    <a:pt x="199" y="0"/>
                  </a:lnTo>
                  <a:lnTo>
                    <a:pt x="158" y="41"/>
                  </a:lnTo>
                  <a:lnTo>
                    <a:pt x="116" y="82"/>
                  </a:lnTo>
                  <a:lnTo>
                    <a:pt x="84" y="124"/>
                  </a:lnTo>
                  <a:lnTo>
                    <a:pt x="51" y="161"/>
                  </a:lnTo>
                  <a:lnTo>
                    <a:pt x="28" y="193"/>
                  </a:lnTo>
                  <a:lnTo>
                    <a:pt x="14" y="225"/>
                  </a:lnTo>
                  <a:lnTo>
                    <a:pt x="0" y="253"/>
                  </a:lnTo>
                  <a:lnTo>
                    <a:pt x="0" y="280"/>
                  </a:lnTo>
                  <a:lnTo>
                    <a:pt x="0" y="280"/>
                  </a:lnTo>
                  <a:lnTo>
                    <a:pt x="37" y="25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78" name="Freeform 78"/>
            <p:cNvSpPr>
              <a:spLocks/>
            </p:cNvSpPr>
            <p:nvPr/>
          </p:nvSpPr>
          <p:spPr bwMode="auto">
            <a:xfrm>
              <a:off x="6994" y="9071"/>
              <a:ext cx="403" cy="386"/>
            </a:xfrm>
            <a:custGeom>
              <a:avLst/>
              <a:gdLst/>
              <a:ahLst/>
              <a:cxnLst>
                <a:cxn ang="0">
                  <a:pos x="0" y="381"/>
                </a:cxn>
                <a:cxn ang="0">
                  <a:pos x="5" y="386"/>
                </a:cxn>
                <a:cxn ang="0">
                  <a:pos x="23" y="386"/>
                </a:cxn>
                <a:cxn ang="0">
                  <a:pos x="46" y="372"/>
                </a:cxn>
                <a:cxn ang="0">
                  <a:pos x="69" y="358"/>
                </a:cxn>
                <a:cxn ang="0">
                  <a:pos x="102" y="335"/>
                </a:cxn>
                <a:cxn ang="0">
                  <a:pos x="139" y="308"/>
                </a:cxn>
                <a:cxn ang="0">
                  <a:pos x="180" y="275"/>
                </a:cxn>
                <a:cxn ang="0">
                  <a:pos x="217" y="234"/>
                </a:cxn>
                <a:cxn ang="0">
                  <a:pos x="259" y="197"/>
                </a:cxn>
                <a:cxn ang="0">
                  <a:pos x="296" y="160"/>
                </a:cxn>
                <a:cxn ang="0">
                  <a:pos x="329" y="124"/>
                </a:cxn>
                <a:cxn ang="0">
                  <a:pos x="356" y="92"/>
                </a:cxn>
                <a:cxn ang="0">
                  <a:pos x="379" y="59"/>
                </a:cxn>
                <a:cxn ang="0">
                  <a:pos x="393" y="36"/>
                </a:cxn>
                <a:cxn ang="0">
                  <a:pos x="403" y="18"/>
                </a:cxn>
                <a:cxn ang="0">
                  <a:pos x="403" y="4"/>
                </a:cxn>
                <a:cxn ang="0">
                  <a:pos x="393" y="0"/>
                </a:cxn>
                <a:cxn ang="0">
                  <a:pos x="375" y="4"/>
                </a:cxn>
                <a:cxn ang="0">
                  <a:pos x="356" y="13"/>
                </a:cxn>
                <a:cxn ang="0">
                  <a:pos x="329" y="32"/>
                </a:cxn>
                <a:cxn ang="0">
                  <a:pos x="296" y="55"/>
                </a:cxn>
                <a:cxn ang="0">
                  <a:pos x="259" y="82"/>
                </a:cxn>
                <a:cxn ang="0">
                  <a:pos x="222" y="114"/>
                </a:cxn>
                <a:cxn ang="0">
                  <a:pos x="180" y="151"/>
                </a:cxn>
                <a:cxn ang="0">
                  <a:pos x="139" y="188"/>
                </a:cxn>
                <a:cxn ang="0">
                  <a:pos x="102" y="229"/>
                </a:cxn>
                <a:cxn ang="0">
                  <a:pos x="69" y="262"/>
                </a:cxn>
                <a:cxn ang="0">
                  <a:pos x="42" y="298"/>
                </a:cxn>
                <a:cxn ang="0">
                  <a:pos x="23" y="326"/>
                </a:cxn>
                <a:cxn ang="0">
                  <a:pos x="5" y="349"/>
                </a:cxn>
                <a:cxn ang="0">
                  <a:pos x="0" y="372"/>
                </a:cxn>
                <a:cxn ang="0">
                  <a:pos x="0" y="381"/>
                </a:cxn>
              </a:cxnLst>
              <a:rect l="0" t="0" r="r" b="b"/>
              <a:pathLst>
                <a:path w="403" h="386">
                  <a:moveTo>
                    <a:pt x="0" y="381"/>
                  </a:moveTo>
                  <a:lnTo>
                    <a:pt x="5" y="386"/>
                  </a:lnTo>
                  <a:lnTo>
                    <a:pt x="23" y="386"/>
                  </a:lnTo>
                  <a:lnTo>
                    <a:pt x="46" y="372"/>
                  </a:lnTo>
                  <a:lnTo>
                    <a:pt x="69" y="358"/>
                  </a:lnTo>
                  <a:lnTo>
                    <a:pt x="102" y="335"/>
                  </a:lnTo>
                  <a:lnTo>
                    <a:pt x="139" y="308"/>
                  </a:lnTo>
                  <a:lnTo>
                    <a:pt x="180" y="275"/>
                  </a:lnTo>
                  <a:lnTo>
                    <a:pt x="217" y="234"/>
                  </a:lnTo>
                  <a:lnTo>
                    <a:pt x="259" y="197"/>
                  </a:lnTo>
                  <a:lnTo>
                    <a:pt x="296" y="160"/>
                  </a:lnTo>
                  <a:lnTo>
                    <a:pt x="329" y="124"/>
                  </a:lnTo>
                  <a:lnTo>
                    <a:pt x="356" y="92"/>
                  </a:lnTo>
                  <a:lnTo>
                    <a:pt x="379" y="59"/>
                  </a:lnTo>
                  <a:lnTo>
                    <a:pt x="393" y="36"/>
                  </a:lnTo>
                  <a:lnTo>
                    <a:pt x="403" y="18"/>
                  </a:lnTo>
                  <a:lnTo>
                    <a:pt x="403" y="4"/>
                  </a:lnTo>
                  <a:lnTo>
                    <a:pt x="393" y="0"/>
                  </a:lnTo>
                  <a:lnTo>
                    <a:pt x="375" y="4"/>
                  </a:lnTo>
                  <a:lnTo>
                    <a:pt x="356" y="13"/>
                  </a:lnTo>
                  <a:lnTo>
                    <a:pt x="329" y="32"/>
                  </a:lnTo>
                  <a:lnTo>
                    <a:pt x="296" y="55"/>
                  </a:lnTo>
                  <a:lnTo>
                    <a:pt x="259" y="82"/>
                  </a:lnTo>
                  <a:lnTo>
                    <a:pt x="222" y="114"/>
                  </a:lnTo>
                  <a:lnTo>
                    <a:pt x="180" y="151"/>
                  </a:lnTo>
                  <a:lnTo>
                    <a:pt x="139" y="188"/>
                  </a:lnTo>
                  <a:lnTo>
                    <a:pt x="102" y="229"/>
                  </a:lnTo>
                  <a:lnTo>
                    <a:pt x="69" y="262"/>
                  </a:lnTo>
                  <a:lnTo>
                    <a:pt x="42" y="298"/>
                  </a:lnTo>
                  <a:lnTo>
                    <a:pt x="23" y="326"/>
                  </a:lnTo>
                  <a:lnTo>
                    <a:pt x="5" y="349"/>
                  </a:lnTo>
                  <a:lnTo>
                    <a:pt x="0" y="372"/>
                  </a:lnTo>
                  <a:lnTo>
                    <a:pt x="0" y="381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79" name="Freeform 79"/>
            <p:cNvSpPr>
              <a:spLocks/>
            </p:cNvSpPr>
            <p:nvPr/>
          </p:nvSpPr>
          <p:spPr bwMode="auto">
            <a:xfrm>
              <a:off x="6975" y="9291"/>
              <a:ext cx="246" cy="189"/>
            </a:xfrm>
            <a:custGeom>
              <a:avLst/>
              <a:gdLst/>
              <a:ahLst/>
              <a:cxnLst>
                <a:cxn ang="0">
                  <a:pos x="232" y="0"/>
                </a:cxn>
                <a:cxn ang="0">
                  <a:pos x="232" y="0"/>
                </a:cxn>
                <a:cxn ang="0">
                  <a:pos x="190" y="32"/>
                </a:cxn>
                <a:cxn ang="0">
                  <a:pos x="153" y="65"/>
                </a:cxn>
                <a:cxn ang="0">
                  <a:pos x="116" y="92"/>
                </a:cxn>
                <a:cxn ang="0">
                  <a:pos x="84" y="115"/>
                </a:cxn>
                <a:cxn ang="0">
                  <a:pos x="61" y="134"/>
                </a:cxn>
                <a:cxn ang="0">
                  <a:pos x="42" y="143"/>
                </a:cxn>
                <a:cxn ang="0">
                  <a:pos x="33" y="143"/>
                </a:cxn>
                <a:cxn ang="0">
                  <a:pos x="33" y="147"/>
                </a:cxn>
                <a:cxn ang="0">
                  <a:pos x="0" y="179"/>
                </a:cxn>
                <a:cxn ang="0">
                  <a:pos x="19" y="189"/>
                </a:cxn>
                <a:cxn ang="0">
                  <a:pos x="42" y="189"/>
                </a:cxn>
                <a:cxn ang="0">
                  <a:pos x="65" y="175"/>
                </a:cxn>
                <a:cxn ang="0">
                  <a:pos x="98" y="156"/>
                </a:cxn>
                <a:cxn ang="0">
                  <a:pos x="130" y="134"/>
                </a:cxn>
                <a:cxn ang="0">
                  <a:pos x="167" y="106"/>
                </a:cxn>
                <a:cxn ang="0">
                  <a:pos x="204" y="74"/>
                </a:cxn>
                <a:cxn ang="0">
                  <a:pos x="246" y="32"/>
                </a:cxn>
                <a:cxn ang="0">
                  <a:pos x="246" y="32"/>
                </a:cxn>
                <a:cxn ang="0">
                  <a:pos x="232" y="0"/>
                </a:cxn>
              </a:cxnLst>
              <a:rect l="0" t="0" r="r" b="b"/>
              <a:pathLst>
                <a:path w="246" h="189">
                  <a:moveTo>
                    <a:pt x="232" y="0"/>
                  </a:moveTo>
                  <a:lnTo>
                    <a:pt x="232" y="0"/>
                  </a:lnTo>
                  <a:lnTo>
                    <a:pt x="190" y="32"/>
                  </a:lnTo>
                  <a:lnTo>
                    <a:pt x="153" y="65"/>
                  </a:lnTo>
                  <a:lnTo>
                    <a:pt x="116" y="92"/>
                  </a:lnTo>
                  <a:lnTo>
                    <a:pt x="84" y="115"/>
                  </a:lnTo>
                  <a:lnTo>
                    <a:pt x="61" y="134"/>
                  </a:lnTo>
                  <a:lnTo>
                    <a:pt x="42" y="143"/>
                  </a:lnTo>
                  <a:lnTo>
                    <a:pt x="33" y="143"/>
                  </a:lnTo>
                  <a:lnTo>
                    <a:pt x="33" y="147"/>
                  </a:lnTo>
                  <a:lnTo>
                    <a:pt x="0" y="179"/>
                  </a:lnTo>
                  <a:lnTo>
                    <a:pt x="19" y="189"/>
                  </a:lnTo>
                  <a:lnTo>
                    <a:pt x="42" y="189"/>
                  </a:lnTo>
                  <a:lnTo>
                    <a:pt x="65" y="175"/>
                  </a:lnTo>
                  <a:lnTo>
                    <a:pt x="98" y="156"/>
                  </a:lnTo>
                  <a:lnTo>
                    <a:pt x="130" y="134"/>
                  </a:lnTo>
                  <a:lnTo>
                    <a:pt x="167" y="106"/>
                  </a:lnTo>
                  <a:lnTo>
                    <a:pt x="204" y="74"/>
                  </a:lnTo>
                  <a:lnTo>
                    <a:pt x="246" y="32"/>
                  </a:lnTo>
                  <a:lnTo>
                    <a:pt x="246" y="32"/>
                  </a:lnTo>
                  <a:lnTo>
                    <a:pt x="232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0" name="Freeform 80"/>
            <p:cNvSpPr>
              <a:spLocks/>
            </p:cNvSpPr>
            <p:nvPr/>
          </p:nvSpPr>
          <p:spPr bwMode="auto">
            <a:xfrm>
              <a:off x="7207" y="9061"/>
              <a:ext cx="204" cy="262"/>
            </a:xfrm>
            <a:custGeom>
              <a:avLst/>
              <a:gdLst/>
              <a:ahLst/>
              <a:cxnLst>
                <a:cxn ang="0">
                  <a:pos x="171" y="33"/>
                </a:cxn>
                <a:cxn ang="0">
                  <a:pos x="171" y="33"/>
                </a:cxn>
                <a:cxn ang="0">
                  <a:pos x="171" y="28"/>
                </a:cxn>
                <a:cxn ang="0">
                  <a:pos x="166" y="37"/>
                </a:cxn>
                <a:cxn ang="0">
                  <a:pos x="153" y="60"/>
                </a:cxn>
                <a:cxn ang="0">
                  <a:pos x="129" y="88"/>
                </a:cxn>
                <a:cxn ang="0">
                  <a:pos x="106" y="120"/>
                </a:cxn>
                <a:cxn ang="0">
                  <a:pos x="74" y="152"/>
                </a:cxn>
                <a:cxn ang="0">
                  <a:pos x="37" y="189"/>
                </a:cxn>
                <a:cxn ang="0">
                  <a:pos x="0" y="230"/>
                </a:cxn>
                <a:cxn ang="0">
                  <a:pos x="14" y="262"/>
                </a:cxn>
                <a:cxn ang="0">
                  <a:pos x="55" y="226"/>
                </a:cxn>
                <a:cxn ang="0">
                  <a:pos x="92" y="189"/>
                </a:cxn>
                <a:cxn ang="0">
                  <a:pos x="125" y="152"/>
                </a:cxn>
                <a:cxn ang="0">
                  <a:pos x="153" y="115"/>
                </a:cxn>
                <a:cxn ang="0">
                  <a:pos x="176" y="83"/>
                </a:cxn>
                <a:cxn ang="0">
                  <a:pos x="194" y="56"/>
                </a:cxn>
                <a:cxn ang="0">
                  <a:pos x="204" y="33"/>
                </a:cxn>
                <a:cxn ang="0">
                  <a:pos x="204" y="0"/>
                </a:cxn>
                <a:cxn ang="0">
                  <a:pos x="204" y="0"/>
                </a:cxn>
                <a:cxn ang="0">
                  <a:pos x="171" y="33"/>
                </a:cxn>
              </a:cxnLst>
              <a:rect l="0" t="0" r="r" b="b"/>
              <a:pathLst>
                <a:path w="204" h="262">
                  <a:moveTo>
                    <a:pt x="171" y="33"/>
                  </a:moveTo>
                  <a:lnTo>
                    <a:pt x="171" y="33"/>
                  </a:lnTo>
                  <a:lnTo>
                    <a:pt x="171" y="28"/>
                  </a:lnTo>
                  <a:lnTo>
                    <a:pt x="166" y="37"/>
                  </a:lnTo>
                  <a:lnTo>
                    <a:pt x="153" y="60"/>
                  </a:lnTo>
                  <a:lnTo>
                    <a:pt x="129" y="88"/>
                  </a:lnTo>
                  <a:lnTo>
                    <a:pt x="106" y="120"/>
                  </a:lnTo>
                  <a:lnTo>
                    <a:pt x="74" y="152"/>
                  </a:lnTo>
                  <a:lnTo>
                    <a:pt x="37" y="189"/>
                  </a:lnTo>
                  <a:lnTo>
                    <a:pt x="0" y="230"/>
                  </a:lnTo>
                  <a:lnTo>
                    <a:pt x="14" y="262"/>
                  </a:lnTo>
                  <a:lnTo>
                    <a:pt x="55" y="226"/>
                  </a:lnTo>
                  <a:lnTo>
                    <a:pt x="92" y="189"/>
                  </a:lnTo>
                  <a:lnTo>
                    <a:pt x="125" y="152"/>
                  </a:lnTo>
                  <a:lnTo>
                    <a:pt x="153" y="115"/>
                  </a:lnTo>
                  <a:lnTo>
                    <a:pt x="176" y="83"/>
                  </a:lnTo>
                  <a:lnTo>
                    <a:pt x="194" y="56"/>
                  </a:lnTo>
                  <a:lnTo>
                    <a:pt x="204" y="33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71" y="3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1" name="Freeform 81"/>
            <p:cNvSpPr>
              <a:spLocks/>
            </p:cNvSpPr>
            <p:nvPr/>
          </p:nvSpPr>
          <p:spPr bwMode="auto">
            <a:xfrm>
              <a:off x="7165" y="9048"/>
              <a:ext cx="246" cy="193"/>
            </a:xfrm>
            <a:custGeom>
              <a:avLst/>
              <a:gdLst/>
              <a:ahLst/>
              <a:cxnLst>
                <a:cxn ang="0">
                  <a:pos x="19" y="193"/>
                </a:cxn>
                <a:cxn ang="0">
                  <a:pos x="19" y="193"/>
                </a:cxn>
                <a:cxn ang="0">
                  <a:pos x="56" y="156"/>
                </a:cxn>
                <a:cxn ang="0">
                  <a:pos x="97" y="124"/>
                </a:cxn>
                <a:cxn ang="0">
                  <a:pos x="130" y="96"/>
                </a:cxn>
                <a:cxn ang="0">
                  <a:pos x="162" y="73"/>
                </a:cxn>
                <a:cxn ang="0">
                  <a:pos x="190" y="59"/>
                </a:cxn>
                <a:cxn ang="0">
                  <a:pos x="208" y="50"/>
                </a:cxn>
                <a:cxn ang="0">
                  <a:pos x="218" y="50"/>
                </a:cxn>
                <a:cxn ang="0">
                  <a:pos x="213" y="46"/>
                </a:cxn>
                <a:cxn ang="0">
                  <a:pos x="246" y="13"/>
                </a:cxn>
                <a:cxn ang="0">
                  <a:pos x="227" y="0"/>
                </a:cxn>
                <a:cxn ang="0">
                  <a:pos x="204" y="4"/>
                </a:cxn>
                <a:cxn ang="0">
                  <a:pos x="181" y="13"/>
                </a:cxn>
                <a:cxn ang="0">
                  <a:pos x="153" y="32"/>
                </a:cxn>
                <a:cxn ang="0">
                  <a:pos x="116" y="55"/>
                </a:cxn>
                <a:cxn ang="0">
                  <a:pos x="79" y="87"/>
                </a:cxn>
                <a:cxn ang="0">
                  <a:pos x="42" y="119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19" y="193"/>
                </a:cxn>
              </a:cxnLst>
              <a:rect l="0" t="0" r="r" b="b"/>
              <a:pathLst>
                <a:path w="246" h="193">
                  <a:moveTo>
                    <a:pt x="19" y="193"/>
                  </a:moveTo>
                  <a:lnTo>
                    <a:pt x="19" y="193"/>
                  </a:lnTo>
                  <a:lnTo>
                    <a:pt x="56" y="156"/>
                  </a:lnTo>
                  <a:lnTo>
                    <a:pt x="97" y="124"/>
                  </a:lnTo>
                  <a:lnTo>
                    <a:pt x="130" y="96"/>
                  </a:lnTo>
                  <a:lnTo>
                    <a:pt x="162" y="73"/>
                  </a:lnTo>
                  <a:lnTo>
                    <a:pt x="190" y="59"/>
                  </a:lnTo>
                  <a:lnTo>
                    <a:pt x="208" y="50"/>
                  </a:lnTo>
                  <a:lnTo>
                    <a:pt x="218" y="50"/>
                  </a:lnTo>
                  <a:lnTo>
                    <a:pt x="213" y="46"/>
                  </a:lnTo>
                  <a:lnTo>
                    <a:pt x="246" y="13"/>
                  </a:lnTo>
                  <a:lnTo>
                    <a:pt x="227" y="0"/>
                  </a:lnTo>
                  <a:lnTo>
                    <a:pt x="204" y="4"/>
                  </a:lnTo>
                  <a:lnTo>
                    <a:pt x="181" y="13"/>
                  </a:lnTo>
                  <a:lnTo>
                    <a:pt x="153" y="32"/>
                  </a:lnTo>
                  <a:lnTo>
                    <a:pt x="116" y="55"/>
                  </a:lnTo>
                  <a:lnTo>
                    <a:pt x="79" y="87"/>
                  </a:lnTo>
                  <a:lnTo>
                    <a:pt x="42" y="119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9" y="19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2" name="Freeform 82"/>
            <p:cNvSpPr>
              <a:spLocks/>
            </p:cNvSpPr>
            <p:nvPr/>
          </p:nvSpPr>
          <p:spPr bwMode="auto">
            <a:xfrm>
              <a:off x="6975" y="9204"/>
              <a:ext cx="209" cy="266"/>
            </a:xfrm>
            <a:custGeom>
              <a:avLst/>
              <a:gdLst/>
              <a:ahLst/>
              <a:cxnLst>
                <a:cxn ang="0">
                  <a:pos x="33" y="234"/>
                </a:cxn>
                <a:cxn ang="0">
                  <a:pos x="33" y="234"/>
                </a:cxn>
                <a:cxn ang="0">
                  <a:pos x="37" y="239"/>
                </a:cxn>
                <a:cxn ang="0">
                  <a:pos x="42" y="230"/>
                </a:cxn>
                <a:cxn ang="0">
                  <a:pos x="56" y="207"/>
                </a:cxn>
                <a:cxn ang="0">
                  <a:pos x="74" y="179"/>
                </a:cxn>
                <a:cxn ang="0">
                  <a:pos x="102" y="147"/>
                </a:cxn>
                <a:cxn ang="0">
                  <a:pos x="130" y="110"/>
                </a:cxn>
                <a:cxn ang="0">
                  <a:pos x="167" y="73"/>
                </a:cxn>
                <a:cxn ang="0">
                  <a:pos x="209" y="37"/>
                </a:cxn>
                <a:cxn ang="0">
                  <a:pos x="190" y="0"/>
                </a:cxn>
                <a:cxn ang="0">
                  <a:pos x="149" y="41"/>
                </a:cxn>
                <a:cxn ang="0">
                  <a:pos x="111" y="78"/>
                </a:cxn>
                <a:cxn ang="0">
                  <a:pos x="79" y="115"/>
                </a:cxn>
                <a:cxn ang="0">
                  <a:pos x="51" y="147"/>
                </a:cxn>
                <a:cxn ang="0">
                  <a:pos x="28" y="179"/>
                </a:cxn>
                <a:cxn ang="0">
                  <a:pos x="10" y="207"/>
                </a:cxn>
                <a:cxn ang="0">
                  <a:pos x="0" y="234"/>
                </a:cxn>
                <a:cxn ang="0">
                  <a:pos x="0" y="266"/>
                </a:cxn>
                <a:cxn ang="0">
                  <a:pos x="0" y="266"/>
                </a:cxn>
                <a:cxn ang="0">
                  <a:pos x="33" y="234"/>
                </a:cxn>
              </a:cxnLst>
              <a:rect l="0" t="0" r="r" b="b"/>
              <a:pathLst>
                <a:path w="209" h="266">
                  <a:moveTo>
                    <a:pt x="33" y="234"/>
                  </a:moveTo>
                  <a:lnTo>
                    <a:pt x="33" y="234"/>
                  </a:lnTo>
                  <a:lnTo>
                    <a:pt x="37" y="239"/>
                  </a:lnTo>
                  <a:lnTo>
                    <a:pt x="42" y="230"/>
                  </a:lnTo>
                  <a:lnTo>
                    <a:pt x="56" y="207"/>
                  </a:lnTo>
                  <a:lnTo>
                    <a:pt x="74" y="179"/>
                  </a:lnTo>
                  <a:lnTo>
                    <a:pt x="102" y="147"/>
                  </a:lnTo>
                  <a:lnTo>
                    <a:pt x="130" y="110"/>
                  </a:lnTo>
                  <a:lnTo>
                    <a:pt x="167" y="73"/>
                  </a:lnTo>
                  <a:lnTo>
                    <a:pt x="209" y="37"/>
                  </a:lnTo>
                  <a:lnTo>
                    <a:pt x="190" y="0"/>
                  </a:lnTo>
                  <a:lnTo>
                    <a:pt x="149" y="41"/>
                  </a:lnTo>
                  <a:lnTo>
                    <a:pt x="111" y="78"/>
                  </a:lnTo>
                  <a:lnTo>
                    <a:pt x="79" y="115"/>
                  </a:lnTo>
                  <a:lnTo>
                    <a:pt x="51" y="147"/>
                  </a:lnTo>
                  <a:lnTo>
                    <a:pt x="28" y="179"/>
                  </a:lnTo>
                  <a:lnTo>
                    <a:pt x="10" y="207"/>
                  </a:lnTo>
                  <a:lnTo>
                    <a:pt x="0" y="234"/>
                  </a:lnTo>
                  <a:lnTo>
                    <a:pt x="0" y="266"/>
                  </a:lnTo>
                  <a:lnTo>
                    <a:pt x="0" y="266"/>
                  </a:lnTo>
                  <a:lnTo>
                    <a:pt x="33" y="234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3" name="Freeform 83"/>
            <p:cNvSpPr>
              <a:spLocks/>
            </p:cNvSpPr>
            <p:nvPr/>
          </p:nvSpPr>
          <p:spPr bwMode="auto">
            <a:xfrm>
              <a:off x="7174" y="9153"/>
              <a:ext cx="459" cy="230"/>
            </a:xfrm>
            <a:custGeom>
              <a:avLst/>
              <a:gdLst/>
              <a:ahLst/>
              <a:cxnLst>
                <a:cxn ang="0">
                  <a:pos x="0" y="216"/>
                </a:cxn>
                <a:cxn ang="0">
                  <a:pos x="5" y="226"/>
                </a:cxn>
                <a:cxn ang="0">
                  <a:pos x="19" y="230"/>
                </a:cxn>
                <a:cxn ang="0">
                  <a:pos x="37" y="230"/>
                </a:cxn>
                <a:cxn ang="0">
                  <a:pos x="70" y="226"/>
                </a:cxn>
                <a:cxn ang="0">
                  <a:pos x="102" y="221"/>
                </a:cxn>
                <a:cxn ang="0">
                  <a:pos x="144" y="207"/>
                </a:cxn>
                <a:cxn ang="0">
                  <a:pos x="186" y="193"/>
                </a:cxn>
                <a:cxn ang="0">
                  <a:pos x="232" y="170"/>
                </a:cxn>
                <a:cxn ang="0">
                  <a:pos x="278" y="152"/>
                </a:cxn>
                <a:cxn ang="0">
                  <a:pos x="320" y="129"/>
                </a:cxn>
                <a:cxn ang="0">
                  <a:pos x="357" y="106"/>
                </a:cxn>
                <a:cxn ang="0">
                  <a:pos x="394" y="83"/>
                </a:cxn>
                <a:cxn ang="0">
                  <a:pos x="422" y="65"/>
                </a:cxn>
                <a:cxn ang="0">
                  <a:pos x="440" y="46"/>
                </a:cxn>
                <a:cxn ang="0">
                  <a:pos x="454" y="28"/>
                </a:cxn>
                <a:cxn ang="0">
                  <a:pos x="459" y="14"/>
                </a:cxn>
                <a:cxn ang="0">
                  <a:pos x="449" y="5"/>
                </a:cxn>
                <a:cxn ang="0">
                  <a:pos x="436" y="0"/>
                </a:cxn>
                <a:cxn ang="0">
                  <a:pos x="417" y="0"/>
                </a:cxn>
                <a:cxn ang="0">
                  <a:pos x="385" y="5"/>
                </a:cxn>
                <a:cxn ang="0">
                  <a:pos x="352" y="14"/>
                </a:cxn>
                <a:cxn ang="0">
                  <a:pos x="311" y="23"/>
                </a:cxn>
                <a:cxn ang="0">
                  <a:pos x="269" y="42"/>
                </a:cxn>
                <a:cxn ang="0">
                  <a:pos x="223" y="60"/>
                </a:cxn>
                <a:cxn ang="0">
                  <a:pos x="176" y="83"/>
                </a:cxn>
                <a:cxn ang="0">
                  <a:pos x="135" y="101"/>
                </a:cxn>
                <a:cxn ang="0">
                  <a:pos x="98" y="124"/>
                </a:cxn>
                <a:cxn ang="0">
                  <a:pos x="61" y="147"/>
                </a:cxn>
                <a:cxn ang="0">
                  <a:pos x="37" y="170"/>
                </a:cxn>
                <a:cxn ang="0">
                  <a:pos x="14" y="189"/>
                </a:cxn>
                <a:cxn ang="0">
                  <a:pos x="0" y="203"/>
                </a:cxn>
                <a:cxn ang="0">
                  <a:pos x="0" y="216"/>
                </a:cxn>
              </a:cxnLst>
              <a:rect l="0" t="0" r="r" b="b"/>
              <a:pathLst>
                <a:path w="459" h="230">
                  <a:moveTo>
                    <a:pt x="0" y="216"/>
                  </a:moveTo>
                  <a:lnTo>
                    <a:pt x="5" y="226"/>
                  </a:lnTo>
                  <a:lnTo>
                    <a:pt x="19" y="230"/>
                  </a:lnTo>
                  <a:lnTo>
                    <a:pt x="37" y="230"/>
                  </a:lnTo>
                  <a:lnTo>
                    <a:pt x="70" y="226"/>
                  </a:lnTo>
                  <a:lnTo>
                    <a:pt x="102" y="221"/>
                  </a:lnTo>
                  <a:lnTo>
                    <a:pt x="144" y="207"/>
                  </a:lnTo>
                  <a:lnTo>
                    <a:pt x="186" y="193"/>
                  </a:lnTo>
                  <a:lnTo>
                    <a:pt x="232" y="170"/>
                  </a:lnTo>
                  <a:lnTo>
                    <a:pt x="278" y="152"/>
                  </a:lnTo>
                  <a:lnTo>
                    <a:pt x="320" y="129"/>
                  </a:lnTo>
                  <a:lnTo>
                    <a:pt x="357" y="106"/>
                  </a:lnTo>
                  <a:lnTo>
                    <a:pt x="394" y="83"/>
                  </a:lnTo>
                  <a:lnTo>
                    <a:pt x="422" y="65"/>
                  </a:lnTo>
                  <a:lnTo>
                    <a:pt x="440" y="46"/>
                  </a:lnTo>
                  <a:lnTo>
                    <a:pt x="454" y="28"/>
                  </a:lnTo>
                  <a:lnTo>
                    <a:pt x="459" y="14"/>
                  </a:lnTo>
                  <a:lnTo>
                    <a:pt x="449" y="5"/>
                  </a:lnTo>
                  <a:lnTo>
                    <a:pt x="436" y="0"/>
                  </a:lnTo>
                  <a:lnTo>
                    <a:pt x="417" y="0"/>
                  </a:lnTo>
                  <a:lnTo>
                    <a:pt x="385" y="5"/>
                  </a:lnTo>
                  <a:lnTo>
                    <a:pt x="352" y="14"/>
                  </a:lnTo>
                  <a:lnTo>
                    <a:pt x="311" y="23"/>
                  </a:lnTo>
                  <a:lnTo>
                    <a:pt x="269" y="42"/>
                  </a:lnTo>
                  <a:lnTo>
                    <a:pt x="223" y="60"/>
                  </a:lnTo>
                  <a:lnTo>
                    <a:pt x="176" y="83"/>
                  </a:lnTo>
                  <a:lnTo>
                    <a:pt x="135" y="101"/>
                  </a:lnTo>
                  <a:lnTo>
                    <a:pt x="98" y="124"/>
                  </a:lnTo>
                  <a:lnTo>
                    <a:pt x="61" y="147"/>
                  </a:lnTo>
                  <a:lnTo>
                    <a:pt x="37" y="170"/>
                  </a:lnTo>
                  <a:lnTo>
                    <a:pt x="14" y="189"/>
                  </a:lnTo>
                  <a:lnTo>
                    <a:pt x="0" y="203"/>
                  </a:lnTo>
                  <a:lnTo>
                    <a:pt x="0" y="216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4" name="Freeform 84"/>
            <p:cNvSpPr>
              <a:spLocks/>
            </p:cNvSpPr>
            <p:nvPr/>
          </p:nvSpPr>
          <p:spPr bwMode="auto">
            <a:xfrm>
              <a:off x="7156" y="9300"/>
              <a:ext cx="250" cy="106"/>
            </a:xfrm>
            <a:custGeom>
              <a:avLst/>
              <a:gdLst/>
              <a:ahLst/>
              <a:cxnLst>
                <a:cxn ang="0">
                  <a:pos x="250" y="0"/>
                </a:cxn>
                <a:cxn ang="0">
                  <a:pos x="250" y="0"/>
                </a:cxn>
                <a:cxn ang="0">
                  <a:pos x="204" y="23"/>
                </a:cxn>
                <a:cxn ang="0">
                  <a:pos x="162" y="37"/>
                </a:cxn>
                <a:cxn ang="0">
                  <a:pos x="120" y="46"/>
                </a:cxn>
                <a:cxn ang="0">
                  <a:pos x="88" y="56"/>
                </a:cxn>
                <a:cxn ang="0">
                  <a:pos x="60" y="60"/>
                </a:cxn>
                <a:cxn ang="0">
                  <a:pos x="42" y="60"/>
                </a:cxn>
                <a:cxn ang="0">
                  <a:pos x="32" y="56"/>
                </a:cxn>
                <a:cxn ang="0">
                  <a:pos x="32" y="60"/>
                </a:cxn>
                <a:cxn ang="0">
                  <a:pos x="0" y="79"/>
                </a:cxn>
                <a:cxn ang="0">
                  <a:pos x="9" y="102"/>
                </a:cxn>
                <a:cxn ang="0">
                  <a:pos x="28" y="106"/>
                </a:cxn>
                <a:cxn ang="0">
                  <a:pos x="55" y="106"/>
                </a:cxn>
                <a:cxn ang="0">
                  <a:pos x="83" y="106"/>
                </a:cxn>
                <a:cxn ang="0">
                  <a:pos x="120" y="97"/>
                </a:cxn>
                <a:cxn ang="0">
                  <a:pos x="162" y="83"/>
                </a:cxn>
                <a:cxn ang="0">
                  <a:pos x="204" y="69"/>
                </a:cxn>
                <a:cxn ang="0">
                  <a:pos x="250" y="46"/>
                </a:cxn>
                <a:cxn ang="0">
                  <a:pos x="250" y="46"/>
                </a:cxn>
                <a:cxn ang="0">
                  <a:pos x="250" y="0"/>
                </a:cxn>
              </a:cxnLst>
              <a:rect l="0" t="0" r="r" b="b"/>
              <a:pathLst>
                <a:path w="250" h="106">
                  <a:moveTo>
                    <a:pt x="250" y="0"/>
                  </a:moveTo>
                  <a:lnTo>
                    <a:pt x="250" y="0"/>
                  </a:lnTo>
                  <a:lnTo>
                    <a:pt x="204" y="23"/>
                  </a:lnTo>
                  <a:lnTo>
                    <a:pt x="162" y="37"/>
                  </a:lnTo>
                  <a:lnTo>
                    <a:pt x="120" y="46"/>
                  </a:lnTo>
                  <a:lnTo>
                    <a:pt x="88" y="56"/>
                  </a:lnTo>
                  <a:lnTo>
                    <a:pt x="60" y="60"/>
                  </a:lnTo>
                  <a:lnTo>
                    <a:pt x="42" y="60"/>
                  </a:lnTo>
                  <a:lnTo>
                    <a:pt x="32" y="56"/>
                  </a:lnTo>
                  <a:lnTo>
                    <a:pt x="32" y="60"/>
                  </a:lnTo>
                  <a:lnTo>
                    <a:pt x="0" y="79"/>
                  </a:lnTo>
                  <a:lnTo>
                    <a:pt x="9" y="102"/>
                  </a:lnTo>
                  <a:lnTo>
                    <a:pt x="28" y="106"/>
                  </a:lnTo>
                  <a:lnTo>
                    <a:pt x="55" y="106"/>
                  </a:lnTo>
                  <a:lnTo>
                    <a:pt x="83" y="106"/>
                  </a:lnTo>
                  <a:lnTo>
                    <a:pt x="120" y="97"/>
                  </a:lnTo>
                  <a:lnTo>
                    <a:pt x="162" y="83"/>
                  </a:lnTo>
                  <a:lnTo>
                    <a:pt x="204" y="69"/>
                  </a:lnTo>
                  <a:lnTo>
                    <a:pt x="250" y="46"/>
                  </a:lnTo>
                  <a:lnTo>
                    <a:pt x="250" y="46"/>
                  </a:lnTo>
                  <a:lnTo>
                    <a:pt x="250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5" name="Freeform 85"/>
            <p:cNvSpPr>
              <a:spLocks/>
            </p:cNvSpPr>
            <p:nvPr/>
          </p:nvSpPr>
          <p:spPr bwMode="auto">
            <a:xfrm>
              <a:off x="7406" y="9163"/>
              <a:ext cx="241" cy="183"/>
            </a:xfrm>
            <a:custGeom>
              <a:avLst/>
              <a:gdLst/>
              <a:ahLst/>
              <a:cxnLst>
                <a:cxn ang="0">
                  <a:pos x="208" y="13"/>
                </a:cxn>
                <a:cxn ang="0">
                  <a:pos x="208" y="13"/>
                </a:cxn>
                <a:cxn ang="0">
                  <a:pos x="208" y="9"/>
                </a:cxn>
                <a:cxn ang="0">
                  <a:pos x="199" y="18"/>
                </a:cxn>
                <a:cxn ang="0">
                  <a:pos x="180" y="36"/>
                </a:cxn>
                <a:cxn ang="0">
                  <a:pos x="153" y="55"/>
                </a:cxn>
                <a:cxn ang="0">
                  <a:pos x="120" y="73"/>
                </a:cxn>
                <a:cxn ang="0">
                  <a:pos x="83" y="96"/>
                </a:cxn>
                <a:cxn ang="0">
                  <a:pos x="42" y="119"/>
                </a:cxn>
                <a:cxn ang="0">
                  <a:pos x="0" y="137"/>
                </a:cxn>
                <a:cxn ang="0">
                  <a:pos x="0" y="183"/>
                </a:cxn>
                <a:cxn ang="0">
                  <a:pos x="46" y="165"/>
                </a:cxn>
                <a:cxn ang="0">
                  <a:pos x="92" y="142"/>
                </a:cxn>
                <a:cxn ang="0">
                  <a:pos x="130" y="119"/>
                </a:cxn>
                <a:cxn ang="0">
                  <a:pos x="167" y="96"/>
                </a:cxn>
                <a:cxn ang="0">
                  <a:pos x="194" y="73"/>
                </a:cxn>
                <a:cxn ang="0">
                  <a:pos x="217" y="50"/>
                </a:cxn>
                <a:cxn ang="0">
                  <a:pos x="236" y="32"/>
                </a:cxn>
                <a:cxn ang="0">
                  <a:pos x="241" y="0"/>
                </a:cxn>
                <a:cxn ang="0">
                  <a:pos x="241" y="0"/>
                </a:cxn>
                <a:cxn ang="0">
                  <a:pos x="208" y="13"/>
                </a:cxn>
              </a:cxnLst>
              <a:rect l="0" t="0" r="r" b="b"/>
              <a:pathLst>
                <a:path w="241" h="183">
                  <a:moveTo>
                    <a:pt x="208" y="13"/>
                  </a:moveTo>
                  <a:lnTo>
                    <a:pt x="208" y="13"/>
                  </a:lnTo>
                  <a:lnTo>
                    <a:pt x="208" y="9"/>
                  </a:lnTo>
                  <a:lnTo>
                    <a:pt x="199" y="18"/>
                  </a:lnTo>
                  <a:lnTo>
                    <a:pt x="180" y="36"/>
                  </a:lnTo>
                  <a:lnTo>
                    <a:pt x="153" y="55"/>
                  </a:lnTo>
                  <a:lnTo>
                    <a:pt x="120" y="73"/>
                  </a:lnTo>
                  <a:lnTo>
                    <a:pt x="83" y="96"/>
                  </a:lnTo>
                  <a:lnTo>
                    <a:pt x="42" y="119"/>
                  </a:lnTo>
                  <a:lnTo>
                    <a:pt x="0" y="137"/>
                  </a:lnTo>
                  <a:lnTo>
                    <a:pt x="0" y="183"/>
                  </a:lnTo>
                  <a:lnTo>
                    <a:pt x="46" y="165"/>
                  </a:lnTo>
                  <a:lnTo>
                    <a:pt x="92" y="142"/>
                  </a:lnTo>
                  <a:lnTo>
                    <a:pt x="130" y="119"/>
                  </a:lnTo>
                  <a:lnTo>
                    <a:pt x="167" y="96"/>
                  </a:lnTo>
                  <a:lnTo>
                    <a:pt x="194" y="73"/>
                  </a:lnTo>
                  <a:lnTo>
                    <a:pt x="217" y="50"/>
                  </a:lnTo>
                  <a:lnTo>
                    <a:pt x="236" y="32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08" y="13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6" name="Freeform 86"/>
            <p:cNvSpPr>
              <a:spLocks/>
            </p:cNvSpPr>
            <p:nvPr/>
          </p:nvSpPr>
          <p:spPr bwMode="auto">
            <a:xfrm>
              <a:off x="7397" y="9130"/>
              <a:ext cx="250" cy="106"/>
            </a:xfrm>
            <a:custGeom>
              <a:avLst/>
              <a:gdLst/>
              <a:ahLst/>
              <a:cxnLst>
                <a:cxn ang="0">
                  <a:pos x="4" y="106"/>
                </a:cxn>
                <a:cxn ang="0">
                  <a:pos x="4" y="106"/>
                </a:cxn>
                <a:cxn ang="0">
                  <a:pos x="46" y="88"/>
                </a:cxn>
                <a:cxn ang="0">
                  <a:pos x="92" y="69"/>
                </a:cxn>
                <a:cxn ang="0">
                  <a:pos x="129" y="60"/>
                </a:cxn>
                <a:cxn ang="0">
                  <a:pos x="162" y="51"/>
                </a:cxn>
                <a:cxn ang="0">
                  <a:pos x="189" y="46"/>
                </a:cxn>
                <a:cxn ang="0">
                  <a:pos x="208" y="46"/>
                </a:cxn>
                <a:cxn ang="0">
                  <a:pos x="217" y="51"/>
                </a:cxn>
                <a:cxn ang="0">
                  <a:pos x="217" y="46"/>
                </a:cxn>
                <a:cxn ang="0">
                  <a:pos x="250" y="33"/>
                </a:cxn>
                <a:cxn ang="0">
                  <a:pos x="240" y="5"/>
                </a:cxn>
                <a:cxn ang="0">
                  <a:pos x="222" y="0"/>
                </a:cxn>
                <a:cxn ang="0">
                  <a:pos x="194" y="0"/>
                </a:cxn>
                <a:cxn ang="0">
                  <a:pos x="166" y="5"/>
                </a:cxn>
                <a:cxn ang="0">
                  <a:pos x="129" y="14"/>
                </a:cxn>
                <a:cxn ang="0">
                  <a:pos x="88" y="23"/>
                </a:cxn>
                <a:cxn ang="0">
                  <a:pos x="46" y="42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4" y="106"/>
                </a:cxn>
              </a:cxnLst>
              <a:rect l="0" t="0" r="r" b="b"/>
              <a:pathLst>
                <a:path w="250" h="106">
                  <a:moveTo>
                    <a:pt x="4" y="106"/>
                  </a:moveTo>
                  <a:lnTo>
                    <a:pt x="4" y="106"/>
                  </a:lnTo>
                  <a:lnTo>
                    <a:pt x="46" y="88"/>
                  </a:lnTo>
                  <a:lnTo>
                    <a:pt x="92" y="69"/>
                  </a:lnTo>
                  <a:lnTo>
                    <a:pt x="129" y="60"/>
                  </a:lnTo>
                  <a:lnTo>
                    <a:pt x="162" y="51"/>
                  </a:lnTo>
                  <a:lnTo>
                    <a:pt x="189" y="46"/>
                  </a:lnTo>
                  <a:lnTo>
                    <a:pt x="208" y="46"/>
                  </a:lnTo>
                  <a:lnTo>
                    <a:pt x="217" y="51"/>
                  </a:lnTo>
                  <a:lnTo>
                    <a:pt x="217" y="46"/>
                  </a:lnTo>
                  <a:lnTo>
                    <a:pt x="250" y="33"/>
                  </a:lnTo>
                  <a:lnTo>
                    <a:pt x="240" y="5"/>
                  </a:lnTo>
                  <a:lnTo>
                    <a:pt x="222" y="0"/>
                  </a:lnTo>
                  <a:lnTo>
                    <a:pt x="194" y="0"/>
                  </a:lnTo>
                  <a:lnTo>
                    <a:pt x="166" y="5"/>
                  </a:lnTo>
                  <a:lnTo>
                    <a:pt x="129" y="14"/>
                  </a:lnTo>
                  <a:lnTo>
                    <a:pt x="88" y="23"/>
                  </a:lnTo>
                  <a:lnTo>
                    <a:pt x="46" y="42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4" y="106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7" name="Freeform 87"/>
            <p:cNvSpPr>
              <a:spLocks/>
            </p:cNvSpPr>
            <p:nvPr/>
          </p:nvSpPr>
          <p:spPr bwMode="auto">
            <a:xfrm>
              <a:off x="7156" y="9190"/>
              <a:ext cx="245" cy="189"/>
            </a:xfrm>
            <a:custGeom>
              <a:avLst/>
              <a:gdLst/>
              <a:ahLst/>
              <a:cxnLst>
                <a:cxn ang="0">
                  <a:pos x="32" y="170"/>
                </a:cxn>
                <a:cxn ang="0">
                  <a:pos x="32" y="170"/>
                </a:cxn>
                <a:cxn ang="0">
                  <a:pos x="32" y="179"/>
                </a:cxn>
                <a:cxn ang="0">
                  <a:pos x="42" y="166"/>
                </a:cxn>
                <a:cxn ang="0">
                  <a:pos x="60" y="152"/>
                </a:cxn>
                <a:cxn ang="0">
                  <a:pos x="88" y="133"/>
                </a:cxn>
                <a:cxn ang="0">
                  <a:pos x="120" y="110"/>
                </a:cxn>
                <a:cxn ang="0">
                  <a:pos x="157" y="87"/>
                </a:cxn>
                <a:cxn ang="0">
                  <a:pos x="199" y="69"/>
                </a:cxn>
                <a:cxn ang="0">
                  <a:pos x="245" y="46"/>
                </a:cxn>
                <a:cxn ang="0">
                  <a:pos x="241" y="0"/>
                </a:cxn>
                <a:cxn ang="0">
                  <a:pos x="194" y="23"/>
                </a:cxn>
                <a:cxn ang="0">
                  <a:pos x="148" y="46"/>
                </a:cxn>
                <a:cxn ang="0">
                  <a:pos x="111" y="69"/>
                </a:cxn>
                <a:cxn ang="0">
                  <a:pos x="74" y="92"/>
                </a:cxn>
                <a:cxn ang="0">
                  <a:pos x="46" y="110"/>
                </a:cxn>
                <a:cxn ang="0">
                  <a:pos x="23" y="133"/>
                </a:cxn>
                <a:cxn ang="0">
                  <a:pos x="5" y="156"/>
                </a:cxn>
                <a:cxn ang="0">
                  <a:pos x="0" y="189"/>
                </a:cxn>
                <a:cxn ang="0">
                  <a:pos x="0" y="189"/>
                </a:cxn>
                <a:cxn ang="0">
                  <a:pos x="32" y="170"/>
                </a:cxn>
              </a:cxnLst>
              <a:rect l="0" t="0" r="r" b="b"/>
              <a:pathLst>
                <a:path w="245" h="189">
                  <a:moveTo>
                    <a:pt x="32" y="170"/>
                  </a:moveTo>
                  <a:lnTo>
                    <a:pt x="32" y="170"/>
                  </a:lnTo>
                  <a:lnTo>
                    <a:pt x="32" y="179"/>
                  </a:lnTo>
                  <a:lnTo>
                    <a:pt x="42" y="166"/>
                  </a:lnTo>
                  <a:lnTo>
                    <a:pt x="60" y="152"/>
                  </a:lnTo>
                  <a:lnTo>
                    <a:pt x="88" y="133"/>
                  </a:lnTo>
                  <a:lnTo>
                    <a:pt x="120" y="110"/>
                  </a:lnTo>
                  <a:lnTo>
                    <a:pt x="157" y="87"/>
                  </a:lnTo>
                  <a:lnTo>
                    <a:pt x="199" y="69"/>
                  </a:lnTo>
                  <a:lnTo>
                    <a:pt x="245" y="46"/>
                  </a:lnTo>
                  <a:lnTo>
                    <a:pt x="241" y="0"/>
                  </a:lnTo>
                  <a:lnTo>
                    <a:pt x="194" y="23"/>
                  </a:lnTo>
                  <a:lnTo>
                    <a:pt x="148" y="46"/>
                  </a:lnTo>
                  <a:lnTo>
                    <a:pt x="111" y="69"/>
                  </a:lnTo>
                  <a:lnTo>
                    <a:pt x="74" y="92"/>
                  </a:lnTo>
                  <a:lnTo>
                    <a:pt x="46" y="110"/>
                  </a:lnTo>
                  <a:lnTo>
                    <a:pt x="23" y="133"/>
                  </a:lnTo>
                  <a:lnTo>
                    <a:pt x="5" y="156"/>
                  </a:lnTo>
                  <a:lnTo>
                    <a:pt x="0" y="189"/>
                  </a:lnTo>
                  <a:lnTo>
                    <a:pt x="0" y="189"/>
                  </a:lnTo>
                  <a:lnTo>
                    <a:pt x="32" y="17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8" name="Freeform 88"/>
            <p:cNvSpPr>
              <a:spLocks/>
            </p:cNvSpPr>
            <p:nvPr/>
          </p:nvSpPr>
          <p:spPr bwMode="auto">
            <a:xfrm>
              <a:off x="7795" y="8822"/>
              <a:ext cx="185" cy="143"/>
            </a:xfrm>
            <a:custGeom>
              <a:avLst/>
              <a:gdLst/>
              <a:ahLst/>
              <a:cxnLst>
                <a:cxn ang="0">
                  <a:pos x="180" y="19"/>
                </a:cxn>
                <a:cxn ang="0">
                  <a:pos x="176" y="0"/>
                </a:cxn>
                <a:cxn ang="0">
                  <a:pos x="0" y="97"/>
                </a:cxn>
                <a:cxn ang="0">
                  <a:pos x="9" y="143"/>
                </a:cxn>
                <a:cxn ang="0">
                  <a:pos x="185" y="42"/>
                </a:cxn>
                <a:cxn ang="0">
                  <a:pos x="180" y="19"/>
                </a:cxn>
              </a:cxnLst>
              <a:rect l="0" t="0" r="r" b="b"/>
              <a:pathLst>
                <a:path w="185" h="143">
                  <a:moveTo>
                    <a:pt x="180" y="19"/>
                  </a:moveTo>
                  <a:lnTo>
                    <a:pt x="176" y="0"/>
                  </a:lnTo>
                  <a:lnTo>
                    <a:pt x="0" y="97"/>
                  </a:lnTo>
                  <a:lnTo>
                    <a:pt x="9" y="143"/>
                  </a:lnTo>
                  <a:lnTo>
                    <a:pt x="185" y="42"/>
                  </a:lnTo>
                  <a:lnTo>
                    <a:pt x="180" y="1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89" name="Freeform 89"/>
            <p:cNvSpPr>
              <a:spLocks/>
            </p:cNvSpPr>
            <p:nvPr/>
          </p:nvSpPr>
          <p:spPr bwMode="auto">
            <a:xfrm>
              <a:off x="7406" y="9282"/>
              <a:ext cx="116" cy="69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11" y="0"/>
                </a:cxn>
                <a:cxn ang="0">
                  <a:pos x="0" y="23"/>
                </a:cxn>
                <a:cxn ang="0">
                  <a:pos x="5" y="69"/>
                </a:cxn>
                <a:cxn ang="0">
                  <a:pos x="116" y="51"/>
                </a:cxn>
                <a:cxn ang="0">
                  <a:pos x="111" y="51"/>
                </a:cxn>
                <a:cxn ang="0">
                  <a:pos x="116" y="0"/>
                </a:cxn>
              </a:cxnLst>
              <a:rect l="0" t="0" r="r" b="b"/>
              <a:pathLst>
                <a:path w="116" h="69">
                  <a:moveTo>
                    <a:pt x="116" y="0"/>
                  </a:moveTo>
                  <a:lnTo>
                    <a:pt x="111" y="0"/>
                  </a:lnTo>
                  <a:lnTo>
                    <a:pt x="0" y="23"/>
                  </a:lnTo>
                  <a:lnTo>
                    <a:pt x="5" y="69"/>
                  </a:lnTo>
                  <a:lnTo>
                    <a:pt x="116" y="51"/>
                  </a:lnTo>
                  <a:lnTo>
                    <a:pt x="111" y="51"/>
                  </a:lnTo>
                  <a:lnTo>
                    <a:pt x="116" y="0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0" name="Freeform 90"/>
            <p:cNvSpPr>
              <a:spLocks/>
            </p:cNvSpPr>
            <p:nvPr/>
          </p:nvSpPr>
          <p:spPr bwMode="auto">
            <a:xfrm>
              <a:off x="7517" y="9282"/>
              <a:ext cx="116" cy="55"/>
            </a:xfrm>
            <a:custGeom>
              <a:avLst/>
              <a:gdLst/>
              <a:ahLst/>
              <a:cxnLst>
                <a:cxn ang="0">
                  <a:pos x="111" y="32"/>
                </a:cxn>
                <a:cxn ang="0">
                  <a:pos x="116" y="5"/>
                </a:cxn>
                <a:cxn ang="0">
                  <a:pos x="5" y="0"/>
                </a:cxn>
                <a:cxn ang="0">
                  <a:pos x="0" y="51"/>
                </a:cxn>
                <a:cxn ang="0">
                  <a:pos x="111" y="55"/>
                </a:cxn>
                <a:cxn ang="0">
                  <a:pos x="111" y="32"/>
                </a:cxn>
              </a:cxnLst>
              <a:rect l="0" t="0" r="r" b="b"/>
              <a:pathLst>
                <a:path w="116" h="55">
                  <a:moveTo>
                    <a:pt x="111" y="32"/>
                  </a:moveTo>
                  <a:lnTo>
                    <a:pt x="116" y="5"/>
                  </a:lnTo>
                  <a:lnTo>
                    <a:pt x="5" y="0"/>
                  </a:lnTo>
                  <a:lnTo>
                    <a:pt x="0" y="51"/>
                  </a:lnTo>
                  <a:lnTo>
                    <a:pt x="111" y="55"/>
                  </a:lnTo>
                  <a:lnTo>
                    <a:pt x="111" y="32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1" name="Freeform 91"/>
            <p:cNvSpPr>
              <a:spLocks/>
            </p:cNvSpPr>
            <p:nvPr/>
          </p:nvSpPr>
          <p:spPr bwMode="auto">
            <a:xfrm>
              <a:off x="7647" y="8804"/>
              <a:ext cx="97" cy="119"/>
            </a:xfrm>
            <a:custGeom>
              <a:avLst/>
              <a:gdLst/>
              <a:ahLst/>
              <a:cxnLst>
                <a:cxn ang="0">
                  <a:pos x="18" y="119"/>
                </a:cxn>
                <a:cxn ang="0">
                  <a:pos x="23" y="119"/>
                </a:cxn>
                <a:cxn ang="0">
                  <a:pos x="97" y="37"/>
                </a:cxn>
                <a:cxn ang="0">
                  <a:pos x="78" y="0"/>
                </a:cxn>
                <a:cxn ang="0">
                  <a:pos x="0" y="83"/>
                </a:cxn>
                <a:cxn ang="0">
                  <a:pos x="4" y="83"/>
                </a:cxn>
                <a:cxn ang="0">
                  <a:pos x="18" y="119"/>
                </a:cxn>
              </a:cxnLst>
              <a:rect l="0" t="0" r="r" b="b"/>
              <a:pathLst>
                <a:path w="97" h="119">
                  <a:moveTo>
                    <a:pt x="18" y="119"/>
                  </a:moveTo>
                  <a:lnTo>
                    <a:pt x="23" y="119"/>
                  </a:lnTo>
                  <a:lnTo>
                    <a:pt x="97" y="37"/>
                  </a:lnTo>
                  <a:lnTo>
                    <a:pt x="78" y="0"/>
                  </a:lnTo>
                  <a:lnTo>
                    <a:pt x="0" y="83"/>
                  </a:lnTo>
                  <a:lnTo>
                    <a:pt x="4" y="83"/>
                  </a:lnTo>
                  <a:lnTo>
                    <a:pt x="18" y="11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2" name="Freeform 92"/>
            <p:cNvSpPr>
              <a:spLocks/>
            </p:cNvSpPr>
            <p:nvPr/>
          </p:nvSpPr>
          <p:spPr bwMode="auto">
            <a:xfrm>
              <a:off x="7568" y="8887"/>
              <a:ext cx="97" cy="110"/>
            </a:xfrm>
            <a:custGeom>
              <a:avLst/>
              <a:gdLst/>
              <a:ahLst/>
              <a:cxnLst>
                <a:cxn ang="0">
                  <a:pos x="9" y="92"/>
                </a:cxn>
                <a:cxn ang="0">
                  <a:pos x="14" y="110"/>
                </a:cxn>
                <a:cxn ang="0">
                  <a:pos x="97" y="36"/>
                </a:cxn>
                <a:cxn ang="0">
                  <a:pos x="83" y="0"/>
                </a:cxn>
                <a:cxn ang="0">
                  <a:pos x="0" y="73"/>
                </a:cxn>
                <a:cxn ang="0">
                  <a:pos x="9" y="92"/>
                </a:cxn>
              </a:cxnLst>
              <a:rect l="0" t="0" r="r" b="b"/>
              <a:pathLst>
                <a:path w="97" h="110">
                  <a:moveTo>
                    <a:pt x="9" y="92"/>
                  </a:moveTo>
                  <a:lnTo>
                    <a:pt x="14" y="110"/>
                  </a:lnTo>
                  <a:lnTo>
                    <a:pt x="97" y="36"/>
                  </a:lnTo>
                  <a:lnTo>
                    <a:pt x="83" y="0"/>
                  </a:lnTo>
                  <a:lnTo>
                    <a:pt x="0" y="73"/>
                  </a:lnTo>
                  <a:lnTo>
                    <a:pt x="9" y="92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3" name="Freeform 93"/>
            <p:cNvSpPr>
              <a:spLocks/>
            </p:cNvSpPr>
            <p:nvPr/>
          </p:nvSpPr>
          <p:spPr bwMode="auto">
            <a:xfrm>
              <a:off x="7429" y="8896"/>
              <a:ext cx="83" cy="124"/>
            </a:xfrm>
            <a:custGeom>
              <a:avLst/>
              <a:gdLst/>
              <a:ahLst/>
              <a:cxnLst>
                <a:cxn ang="0">
                  <a:pos x="28" y="124"/>
                </a:cxn>
                <a:cxn ang="0">
                  <a:pos x="32" y="119"/>
                </a:cxn>
                <a:cxn ang="0">
                  <a:pos x="83" y="23"/>
                </a:cxn>
                <a:cxn ang="0">
                  <a:pos x="56" y="0"/>
                </a:cxn>
                <a:cxn ang="0">
                  <a:pos x="0" y="96"/>
                </a:cxn>
                <a:cxn ang="0">
                  <a:pos x="5" y="96"/>
                </a:cxn>
                <a:cxn ang="0">
                  <a:pos x="28" y="124"/>
                </a:cxn>
              </a:cxnLst>
              <a:rect l="0" t="0" r="r" b="b"/>
              <a:pathLst>
                <a:path w="83" h="124">
                  <a:moveTo>
                    <a:pt x="28" y="124"/>
                  </a:moveTo>
                  <a:lnTo>
                    <a:pt x="32" y="119"/>
                  </a:lnTo>
                  <a:lnTo>
                    <a:pt x="83" y="23"/>
                  </a:lnTo>
                  <a:lnTo>
                    <a:pt x="56" y="0"/>
                  </a:lnTo>
                  <a:lnTo>
                    <a:pt x="0" y="96"/>
                  </a:lnTo>
                  <a:lnTo>
                    <a:pt x="5" y="96"/>
                  </a:lnTo>
                  <a:lnTo>
                    <a:pt x="28" y="124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4" name="Freeform 94"/>
            <p:cNvSpPr>
              <a:spLocks/>
            </p:cNvSpPr>
            <p:nvPr/>
          </p:nvSpPr>
          <p:spPr bwMode="auto">
            <a:xfrm>
              <a:off x="7378" y="8992"/>
              <a:ext cx="79" cy="106"/>
            </a:xfrm>
            <a:custGeom>
              <a:avLst/>
              <a:gdLst/>
              <a:ahLst/>
              <a:cxnLst>
                <a:cxn ang="0">
                  <a:pos x="14" y="92"/>
                </a:cxn>
                <a:cxn ang="0">
                  <a:pos x="28" y="106"/>
                </a:cxn>
                <a:cxn ang="0">
                  <a:pos x="79" y="28"/>
                </a:cxn>
                <a:cxn ang="0">
                  <a:pos x="56" y="0"/>
                </a:cxn>
                <a:cxn ang="0">
                  <a:pos x="0" y="79"/>
                </a:cxn>
                <a:cxn ang="0">
                  <a:pos x="14" y="92"/>
                </a:cxn>
              </a:cxnLst>
              <a:rect l="0" t="0" r="r" b="b"/>
              <a:pathLst>
                <a:path w="79" h="106">
                  <a:moveTo>
                    <a:pt x="14" y="92"/>
                  </a:moveTo>
                  <a:lnTo>
                    <a:pt x="28" y="106"/>
                  </a:lnTo>
                  <a:lnTo>
                    <a:pt x="79" y="28"/>
                  </a:lnTo>
                  <a:lnTo>
                    <a:pt x="56" y="0"/>
                  </a:lnTo>
                  <a:lnTo>
                    <a:pt x="0" y="79"/>
                  </a:lnTo>
                  <a:lnTo>
                    <a:pt x="14" y="92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5" name="Freeform 95"/>
            <p:cNvSpPr>
              <a:spLocks/>
            </p:cNvSpPr>
            <p:nvPr/>
          </p:nvSpPr>
          <p:spPr bwMode="auto">
            <a:xfrm>
              <a:off x="7614" y="9135"/>
              <a:ext cx="195" cy="60"/>
            </a:xfrm>
            <a:custGeom>
              <a:avLst/>
              <a:gdLst/>
              <a:ahLst/>
              <a:cxnLst>
                <a:cxn ang="0">
                  <a:pos x="195" y="9"/>
                </a:cxn>
                <a:cxn ang="0">
                  <a:pos x="167" y="5"/>
                </a:cxn>
                <a:cxn ang="0">
                  <a:pos x="139" y="0"/>
                </a:cxn>
                <a:cxn ang="0">
                  <a:pos x="116" y="0"/>
                </a:cxn>
                <a:cxn ang="0">
                  <a:pos x="93" y="0"/>
                </a:cxn>
                <a:cxn ang="0">
                  <a:pos x="74" y="0"/>
                </a:cxn>
                <a:cxn ang="0">
                  <a:pos x="51" y="0"/>
                </a:cxn>
                <a:cxn ang="0">
                  <a:pos x="28" y="0"/>
                </a:cxn>
                <a:cxn ang="0">
                  <a:pos x="0" y="5"/>
                </a:cxn>
                <a:cxn ang="0">
                  <a:pos x="5" y="55"/>
                </a:cxn>
                <a:cxn ang="0">
                  <a:pos x="33" y="50"/>
                </a:cxn>
                <a:cxn ang="0">
                  <a:pos x="56" y="50"/>
                </a:cxn>
                <a:cxn ang="0">
                  <a:pos x="74" y="46"/>
                </a:cxn>
                <a:cxn ang="0">
                  <a:pos x="93" y="46"/>
                </a:cxn>
                <a:cxn ang="0">
                  <a:pos x="116" y="46"/>
                </a:cxn>
                <a:cxn ang="0">
                  <a:pos x="134" y="50"/>
                </a:cxn>
                <a:cxn ang="0">
                  <a:pos x="158" y="55"/>
                </a:cxn>
                <a:cxn ang="0">
                  <a:pos x="181" y="60"/>
                </a:cxn>
                <a:cxn ang="0">
                  <a:pos x="195" y="9"/>
                </a:cxn>
              </a:cxnLst>
              <a:rect l="0" t="0" r="r" b="b"/>
              <a:pathLst>
                <a:path w="195" h="60">
                  <a:moveTo>
                    <a:pt x="195" y="9"/>
                  </a:moveTo>
                  <a:lnTo>
                    <a:pt x="167" y="5"/>
                  </a:lnTo>
                  <a:lnTo>
                    <a:pt x="139" y="0"/>
                  </a:lnTo>
                  <a:lnTo>
                    <a:pt x="116" y="0"/>
                  </a:lnTo>
                  <a:lnTo>
                    <a:pt x="93" y="0"/>
                  </a:lnTo>
                  <a:lnTo>
                    <a:pt x="74" y="0"/>
                  </a:lnTo>
                  <a:lnTo>
                    <a:pt x="51" y="0"/>
                  </a:lnTo>
                  <a:lnTo>
                    <a:pt x="28" y="0"/>
                  </a:lnTo>
                  <a:lnTo>
                    <a:pt x="0" y="5"/>
                  </a:lnTo>
                  <a:lnTo>
                    <a:pt x="5" y="55"/>
                  </a:lnTo>
                  <a:lnTo>
                    <a:pt x="33" y="50"/>
                  </a:lnTo>
                  <a:lnTo>
                    <a:pt x="56" y="50"/>
                  </a:lnTo>
                  <a:lnTo>
                    <a:pt x="74" y="46"/>
                  </a:lnTo>
                  <a:lnTo>
                    <a:pt x="93" y="46"/>
                  </a:lnTo>
                  <a:lnTo>
                    <a:pt x="116" y="46"/>
                  </a:lnTo>
                  <a:lnTo>
                    <a:pt x="134" y="50"/>
                  </a:lnTo>
                  <a:lnTo>
                    <a:pt x="158" y="55"/>
                  </a:lnTo>
                  <a:lnTo>
                    <a:pt x="181" y="60"/>
                  </a:lnTo>
                  <a:lnTo>
                    <a:pt x="195" y="9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6" name="Freeform 96"/>
            <p:cNvSpPr>
              <a:spLocks/>
            </p:cNvSpPr>
            <p:nvPr/>
          </p:nvSpPr>
          <p:spPr bwMode="auto">
            <a:xfrm>
              <a:off x="5119" y="10491"/>
              <a:ext cx="2282" cy="41"/>
            </a:xfrm>
            <a:custGeom>
              <a:avLst/>
              <a:gdLst/>
              <a:ahLst/>
              <a:cxnLst>
                <a:cxn ang="0">
                  <a:pos x="2282" y="18"/>
                </a:cxn>
                <a:cxn ang="0">
                  <a:pos x="2282" y="0"/>
                </a:cxn>
                <a:cxn ang="0">
                  <a:pos x="0" y="0"/>
                </a:cxn>
                <a:cxn ang="0">
                  <a:pos x="0" y="41"/>
                </a:cxn>
                <a:cxn ang="0">
                  <a:pos x="2282" y="41"/>
                </a:cxn>
                <a:cxn ang="0">
                  <a:pos x="2282" y="18"/>
                </a:cxn>
              </a:cxnLst>
              <a:rect l="0" t="0" r="r" b="b"/>
              <a:pathLst>
                <a:path w="2282" h="41">
                  <a:moveTo>
                    <a:pt x="2282" y="18"/>
                  </a:moveTo>
                  <a:lnTo>
                    <a:pt x="2282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2282" y="41"/>
                  </a:lnTo>
                  <a:lnTo>
                    <a:pt x="2282" y="18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7" name="Freeform 97"/>
            <p:cNvSpPr>
              <a:spLocks noEditPoints="1"/>
            </p:cNvSpPr>
            <p:nvPr/>
          </p:nvSpPr>
          <p:spPr bwMode="auto">
            <a:xfrm>
              <a:off x="5267" y="10702"/>
              <a:ext cx="1898" cy="258"/>
            </a:xfrm>
            <a:custGeom>
              <a:avLst/>
              <a:gdLst/>
              <a:ahLst/>
              <a:cxnLst>
                <a:cxn ang="0">
                  <a:pos x="23" y="19"/>
                </a:cxn>
                <a:cxn ang="0">
                  <a:pos x="135" y="5"/>
                </a:cxn>
                <a:cxn ang="0">
                  <a:pos x="195" y="46"/>
                </a:cxn>
                <a:cxn ang="0">
                  <a:pos x="185" y="101"/>
                </a:cxn>
                <a:cxn ang="0">
                  <a:pos x="167" y="129"/>
                </a:cxn>
                <a:cxn ang="0">
                  <a:pos x="209" y="175"/>
                </a:cxn>
                <a:cxn ang="0">
                  <a:pos x="176" y="239"/>
                </a:cxn>
                <a:cxn ang="0">
                  <a:pos x="10" y="249"/>
                </a:cxn>
                <a:cxn ang="0">
                  <a:pos x="28" y="226"/>
                </a:cxn>
                <a:cxn ang="0">
                  <a:pos x="116" y="115"/>
                </a:cxn>
                <a:cxn ang="0">
                  <a:pos x="144" y="69"/>
                </a:cxn>
                <a:cxn ang="0">
                  <a:pos x="116" y="23"/>
                </a:cxn>
                <a:cxn ang="0">
                  <a:pos x="84" y="226"/>
                </a:cxn>
                <a:cxn ang="0">
                  <a:pos x="102" y="239"/>
                </a:cxn>
                <a:cxn ang="0">
                  <a:pos x="139" y="221"/>
                </a:cxn>
                <a:cxn ang="0">
                  <a:pos x="148" y="161"/>
                </a:cxn>
                <a:cxn ang="0">
                  <a:pos x="97" y="134"/>
                </a:cxn>
                <a:cxn ang="0">
                  <a:pos x="477" y="239"/>
                </a:cxn>
                <a:cxn ang="0">
                  <a:pos x="384" y="258"/>
                </a:cxn>
                <a:cxn ang="0">
                  <a:pos x="417" y="235"/>
                </a:cxn>
                <a:cxn ang="0">
                  <a:pos x="417" y="32"/>
                </a:cxn>
                <a:cxn ang="0">
                  <a:pos x="394" y="14"/>
                </a:cxn>
                <a:cxn ang="0">
                  <a:pos x="477" y="19"/>
                </a:cxn>
                <a:cxn ang="0">
                  <a:pos x="560" y="32"/>
                </a:cxn>
                <a:cxn ang="0">
                  <a:pos x="546" y="14"/>
                </a:cxn>
                <a:cxn ang="0">
                  <a:pos x="630" y="14"/>
                </a:cxn>
                <a:cxn ang="0">
                  <a:pos x="616" y="42"/>
                </a:cxn>
                <a:cxn ang="0">
                  <a:pos x="616" y="239"/>
                </a:cxn>
                <a:cxn ang="0">
                  <a:pos x="528" y="249"/>
                </a:cxn>
                <a:cxn ang="0">
                  <a:pos x="560" y="235"/>
                </a:cxn>
                <a:cxn ang="0">
                  <a:pos x="1028" y="226"/>
                </a:cxn>
                <a:cxn ang="0">
                  <a:pos x="954" y="249"/>
                </a:cxn>
                <a:cxn ang="0">
                  <a:pos x="963" y="221"/>
                </a:cxn>
                <a:cxn ang="0">
                  <a:pos x="861" y="216"/>
                </a:cxn>
                <a:cxn ang="0">
                  <a:pos x="861" y="230"/>
                </a:cxn>
                <a:cxn ang="0">
                  <a:pos x="810" y="249"/>
                </a:cxn>
                <a:cxn ang="0">
                  <a:pos x="838" y="230"/>
                </a:cxn>
                <a:cxn ang="0">
                  <a:pos x="1218" y="5"/>
                </a:cxn>
                <a:cxn ang="0">
                  <a:pos x="1435" y="23"/>
                </a:cxn>
                <a:cxn ang="0">
                  <a:pos x="1435" y="226"/>
                </a:cxn>
                <a:cxn ang="0">
                  <a:pos x="1454" y="249"/>
                </a:cxn>
                <a:cxn ang="0">
                  <a:pos x="1375" y="244"/>
                </a:cxn>
                <a:cxn ang="0">
                  <a:pos x="1380" y="23"/>
                </a:cxn>
                <a:cxn ang="0">
                  <a:pos x="1310" y="244"/>
                </a:cxn>
                <a:cxn ang="0">
                  <a:pos x="1227" y="249"/>
                </a:cxn>
                <a:cxn ang="0">
                  <a:pos x="1250" y="230"/>
                </a:cxn>
                <a:cxn ang="0">
                  <a:pos x="1250" y="28"/>
                </a:cxn>
                <a:cxn ang="0">
                  <a:pos x="1218" y="5"/>
                </a:cxn>
                <a:cxn ang="0">
                  <a:pos x="1732" y="244"/>
                </a:cxn>
                <a:cxn ang="0">
                  <a:pos x="1644" y="249"/>
                </a:cxn>
                <a:cxn ang="0">
                  <a:pos x="1671" y="230"/>
                </a:cxn>
                <a:cxn ang="0">
                  <a:pos x="1667" y="28"/>
                </a:cxn>
                <a:cxn ang="0">
                  <a:pos x="1639" y="5"/>
                </a:cxn>
                <a:cxn ang="0">
                  <a:pos x="1727" y="23"/>
                </a:cxn>
                <a:cxn ang="0">
                  <a:pos x="1815" y="28"/>
                </a:cxn>
                <a:cxn ang="0">
                  <a:pos x="1796" y="14"/>
                </a:cxn>
                <a:cxn ang="0">
                  <a:pos x="1875" y="14"/>
                </a:cxn>
                <a:cxn ang="0">
                  <a:pos x="1866" y="51"/>
                </a:cxn>
                <a:cxn ang="0">
                  <a:pos x="1875" y="244"/>
                </a:cxn>
                <a:cxn ang="0">
                  <a:pos x="1792" y="249"/>
                </a:cxn>
                <a:cxn ang="0">
                  <a:pos x="1815" y="226"/>
                </a:cxn>
              </a:cxnLst>
              <a:rect l="0" t="0" r="r" b="b"/>
              <a:pathLst>
                <a:path w="1898" h="258">
                  <a:moveTo>
                    <a:pt x="33" y="212"/>
                  </a:moveTo>
                  <a:lnTo>
                    <a:pt x="33" y="51"/>
                  </a:lnTo>
                  <a:lnTo>
                    <a:pt x="33" y="46"/>
                  </a:lnTo>
                  <a:lnTo>
                    <a:pt x="33" y="42"/>
                  </a:lnTo>
                  <a:lnTo>
                    <a:pt x="28" y="37"/>
                  </a:lnTo>
                  <a:lnTo>
                    <a:pt x="28" y="32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8" y="23"/>
                  </a:lnTo>
                  <a:lnTo>
                    <a:pt x="28" y="23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4" y="14"/>
                  </a:lnTo>
                  <a:lnTo>
                    <a:pt x="10" y="14"/>
                  </a:lnTo>
                  <a:lnTo>
                    <a:pt x="5" y="14"/>
                  </a:lnTo>
                  <a:lnTo>
                    <a:pt x="0" y="14"/>
                  </a:lnTo>
                  <a:lnTo>
                    <a:pt x="0" y="5"/>
                  </a:lnTo>
                  <a:lnTo>
                    <a:pt x="116" y="5"/>
                  </a:lnTo>
                  <a:lnTo>
                    <a:pt x="125" y="5"/>
                  </a:lnTo>
                  <a:lnTo>
                    <a:pt x="135" y="5"/>
                  </a:lnTo>
                  <a:lnTo>
                    <a:pt x="144" y="10"/>
                  </a:lnTo>
                  <a:lnTo>
                    <a:pt x="148" y="10"/>
                  </a:lnTo>
                  <a:lnTo>
                    <a:pt x="158" y="10"/>
                  </a:lnTo>
                  <a:lnTo>
                    <a:pt x="162" y="14"/>
                  </a:lnTo>
                  <a:lnTo>
                    <a:pt x="167" y="19"/>
                  </a:lnTo>
                  <a:lnTo>
                    <a:pt x="176" y="19"/>
                  </a:lnTo>
                  <a:lnTo>
                    <a:pt x="181" y="23"/>
                  </a:lnTo>
                  <a:lnTo>
                    <a:pt x="185" y="28"/>
                  </a:lnTo>
                  <a:lnTo>
                    <a:pt x="190" y="32"/>
                  </a:lnTo>
                  <a:lnTo>
                    <a:pt x="195" y="42"/>
                  </a:lnTo>
                  <a:lnTo>
                    <a:pt x="195" y="46"/>
                  </a:lnTo>
                  <a:lnTo>
                    <a:pt x="199" y="51"/>
                  </a:lnTo>
                  <a:lnTo>
                    <a:pt x="199" y="60"/>
                  </a:lnTo>
                  <a:lnTo>
                    <a:pt x="199" y="69"/>
                  </a:lnTo>
                  <a:lnTo>
                    <a:pt x="199" y="74"/>
                  </a:lnTo>
                  <a:lnTo>
                    <a:pt x="199" y="78"/>
                  </a:lnTo>
                  <a:lnTo>
                    <a:pt x="199" y="83"/>
                  </a:lnTo>
                  <a:lnTo>
                    <a:pt x="195" y="88"/>
                  </a:lnTo>
                  <a:lnTo>
                    <a:pt x="195" y="92"/>
                  </a:lnTo>
                  <a:lnTo>
                    <a:pt x="190" y="97"/>
                  </a:lnTo>
                  <a:lnTo>
                    <a:pt x="185" y="97"/>
                  </a:lnTo>
                  <a:lnTo>
                    <a:pt x="185" y="101"/>
                  </a:lnTo>
                  <a:lnTo>
                    <a:pt x="181" y="106"/>
                  </a:lnTo>
                  <a:lnTo>
                    <a:pt x="176" y="111"/>
                  </a:lnTo>
                  <a:lnTo>
                    <a:pt x="172" y="115"/>
                  </a:lnTo>
                  <a:lnTo>
                    <a:pt x="167" y="115"/>
                  </a:lnTo>
                  <a:lnTo>
                    <a:pt x="162" y="120"/>
                  </a:lnTo>
                  <a:lnTo>
                    <a:pt x="158" y="120"/>
                  </a:lnTo>
                  <a:lnTo>
                    <a:pt x="153" y="120"/>
                  </a:lnTo>
                  <a:lnTo>
                    <a:pt x="148" y="124"/>
                  </a:lnTo>
                  <a:lnTo>
                    <a:pt x="153" y="124"/>
                  </a:lnTo>
                  <a:lnTo>
                    <a:pt x="158" y="124"/>
                  </a:lnTo>
                  <a:lnTo>
                    <a:pt x="167" y="129"/>
                  </a:lnTo>
                  <a:lnTo>
                    <a:pt x="172" y="129"/>
                  </a:lnTo>
                  <a:lnTo>
                    <a:pt x="176" y="134"/>
                  </a:lnTo>
                  <a:lnTo>
                    <a:pt x="181" y="134"/>
                  </a:lnTo>
                  <a:lnTo>
                    <a:pt x="185" y="138"/>
                  </a:lnTo>
                  <a:lnTo>
                    <a:pt x="190" y="143"/>
                  </a:lnTo>
                  <a:lnTo>
                    <a:pt x="195" y="147"/>
                  </a:lnTo>
                  <a:lnTo>
                    <a:pt x="199" y="152"/>
                  </a:lnTo>
                  <a:lnTo>
                    <a:pt x="204" y="157"/>
                  </a:lnTo>
                  <a:lnTo>
                    <a:pt x="204" y="161"/>
                  </a:lnTo>
                  <a:lnTo>
                    <a:pt x="209" y="166"/>
                  </a:lnTo>
                  <a:lnTo>
                    <a:pt x="209" y="175"/>
                  </a:lnTo>
                  <a:lnTo>
                    <a:pt x="209" y="180"/>
                  </a:lnTo>
                  <a:lnTo>
                    <a:pt x="209" y="189"/>
                  </a:lnTo>
                  <a:lnTo>
                    <a:pt x="209" y="193"/>
                  </a:lnTo>
                  <a:lnTo>
                    <a:pt x="209" y="203"/>
                  </a:lnTo>
                  <a:lnTo>
                    <a:pt x="209" y="207"/>
                  </a:lnTo>
                  <a:lnTo>
                    <a:pt x="204" y="216"/>
                  </a:lnTo>
                  <a:lnTo>
                    <a:pt x="199" y="221"/>
                  </a:lnTo>
                  <a:lnTo>
                    <a:pt x="195" y="226"/>
                  </a:lnTo>
                  <a:lnTo>
                    <a:pt x="190" y="230"/>
                  </a:lnTo>
                  <a:lnTo>
                    <a:pt x="185" y="235"/>
                  </a:lnTo>
                  <a:lnTo>
                    <a:pt x="176" y="239"/>
                  </a:lnTo>
                  <a:lnTo>
                    <a:pt x="172" y="244"/>
                  </a:lnTo>
                  <a:lnTo>
                    <a:pt x="162" y="249"/>
                  </a:lnTo>
                  <a:lnTo>
                    <a:pt x="153" y="253"/>
                  </a:lnTo>
                  <a:lnTo>
                    <a:pt x="144" y="253"/>
                  </a:lnTo>
                  <a:lnTo>
                    <a:pt x="135" y="253"/>
                  </a:lnTo>
                  <a:lnTo>
                    <a:pt x="121" y="253"/>
                  </a:lnTo>
                  <a:lnTo>
                    <a:pt x="111" y="258"/>
                  </a:lnTo>
                  <a:lnTo>
                    <a:pt x="0" y="258"/>
                  </a:lnTo>
                  <a:lnTo>
                    <a:pt x="0" y="249"/>
                  </a:lnTo>
                  <a:lnTo>
                    <a:pt x="5" y="249"/>
                  </a:lnTo>
                  <a:lnTo>
                    <a:pt x="10" y="249"/>
                  </a:lnTo>
                  <a:lnTo>
                    <a:pt x="14" y="249"/>
                  </a:lnTo>
                  <a:lnTo>
                    <a:pt x="19" y="249"/>
                  </a:lnTo>
                  <a:lnTo>
                    <a:pt x="19" y="244"/>
                  </a:lnTo>
                  <a:lnTo>
                    <a:pt x="23" y="244"/>
                  </a:lnTo>
                  <a:lnTo>
                    <a:pt x="23" y="244"/>
                  </a:lnTo>
                  <a:lnTo>
                    <a:pt x="28" y="239"/>
                  </a:lnTo>
                  <a:lnTo>
                    <a:pt x="28" y="239"/>
                  </a:lnTo>
                  <a:lnTo>
                    <a:pt x="28" y="235"/>
                  </a:lnTo>
                  <a:lnTo>
                    <a:pt x="28" y="235"/>
                  </a:lnTo>
                  <a:lnTo>
                    <a:pt x="28" y="230"/>
                  </a:lnTo>
                  <a:lnTo>
                    <a:pt x="28" y="226"/>
                  </a:lnTo>
                  <a:lnTo>
                    <a:pt x="33" y="221"/>
                  </a:lnTo>
                  <a:lnTo>
                    <a:pt x="33" y="216"/>
                  </a:lnTo>
                  <a:lnTo>
                    <a:pt x="33" y="212"/>
                  </a:lnTo>
                  <a:close/>
                  <a:moveTo>
                    <a:pt x="84" y="19"/>
                  </a:moveTo>
                  <a:lnTo>
                    <a:pt x="84" y="120"/>
                  </a:lnTo>
                  <a:lnTo>
                    <a:pt x="93" y="120"/>
                  </a:lnTo>
                  <a:lnTo>
                    <a:pt x="97" y="120"/>
                  </a:lnTo>
                  <a:lnTo>
                    <a:pt x="102" y="120"/>
                  </a:lnTo>
                  <a:lnTo>
                    <a:pt x="107" y="115"/>
                  </a:lnTo>
                  <a:lnTo>
                    <a:pt x="111" y="115"/>
                  </a:lnTo>
                  <a:lnTo>
                    <a:pt x="116" y="115"/>
                  </a:lnTo>
                  <a:lnTo>
                    <a:pt x="121" y="111"/>
                  </a:lnTo>
                  <a:lnTo>
                    <a:pt x="125" y="111"/>
                  </a:lnTo>
                  <a:lnTo>
                    <a:pt x="130" y="106"/>
                  </a:lnTo>
                  <a:lnTo>
                    <a:pt x="130" y="101"/>
                  </a:lnTo>
                  <a:lnTo>
                    <a:pt x="135" y="97"/>
                  </a:lnTo>
                  <a:lnTo>
                    <a:pt x="139" y="92"/>
                  </a:lnTo>
                  <a:lnTo>
                    <a:pt x="139" y="92"/>
                  </a:lnTo>
                  <a:lnTo>
                    <a:pt x="139" y="83"/>
                  </a:lnTo>
                  <a:lnTo>
                    <a:pt x="144" y="78"/>
                  </a:lnTo>
                  <a:lnTo>
                    <a:pt x="144" y="74"/>
                  </a:lnTo>
                  <a:lnTo>
                    <a:pt x="144" y="69"/>
                  </a:lnTo>
                  <a:lnTo>
                    <a:pt x="144" y="65"/>
                  </a:lnTo>
                  <a:lnTo>
                    <a:pt x="144" y="60"/>
                  </a:lnTo>
                  <a:lnTo>
                    <a:pt x="139" y="55"/>
                  </a:lnTo>
                  <a:lnTo>
                    <a:pt x="139" y="51"/>
                  </a:lnTo>
                  <a:lnTo>
                    <a:pt x="139" y="46"/>
                  </a:lnTo>
                  <a:lnTo>
                    <a:pt x="135" y="42"/>
                  </a:lnTo>
                  <a:lnTo>
                    <a:pt x="130" y="37"/>
                  </a:lnTo>
                  <a:lnTo>
                    <a:pt x="130" y="32"/>
                  </a:lnTo>
                  <a:lnTo>
                    <a:pt x="125" y="32"/>
                  </a:lnTo>
                  <a:lnTo>
                    <a:pt x="121" y="28"/>
                  </a:lnTo>
                  <a:lnTo>
                    <a:pt x="116" y="23"/>
                  </a:lnTo>
                  <a:lnTo>
                    <a:pt x="111" y="23"/>
                  </a:lnTo>
                  <a:lnTo>
                    <a:pt x="107" y="23"/>
                  </a:lnTo>
                  <a:lnTo>
                    <a:pt x="102" y="23"/>
                  </a:lnTo>
                  <a:lnTo>
                    <a:pt x="97" y="19"/>
                  </a:lnTo>
                  <a:lnTo>
                    <a:pt x="93" y="19"/>
                  </a:lnTo>
                  <a:lnTo>
                    <a:pt x="84" y="19"/>
                  </a:lnTo>
                  <a:close/>
                  <a:moveTo>
                    <a:pt x="84" y="134"/>
                  </a:moveTo>
                  <a:lnTo>
                    <a:pt x="84" y="216"/>
                  </a:lnTo>
                  <a:lnTo>
                    <a:pt x="84" y="221"/>
                  </a:lnTo>
                  <a:lnTo>
                    <a:pt x="84" y="226"/>
                  </a:lnTo>
                  <a:lnTo>
                    <a:pt x="84" y="226"/>
                  </a:lnTo>
                  <a:lnTo>
                    <a:pt x="84" y="230"/>
                  </a:lnTo>
                  <a:lnTo>
                    <a:pt x="84" y="230"/>
                  </a:lnTo>
                  <a:lnTo>
                    <a:pt x="88" y="235"/>
                  </a:lnTo>
                  <a:lnTo>
                    <a:pt x="88" y="235"/>
                  </a:lnTo>
                  <a:lnTo>
                    <a:pt x="88" y="239"/>
                  </a:lnTo>
                  <a:lnTo>
                    <a:pt x="88" y="239"/>
                  </a:lnTo>
                  <a:lnTo>
                    <a:pt x="93" y="239"/>
                  </a:lnTo>
                  <a:lnTo>
                    <a:pt x="93" y="239"/>
                  </a:lnTo>
                  <a:lnTo>
                    <a:pt x="97" y="239"/>
                  </a:lnTo>
                  <a:lnTo>
                    <a:pt x="97" y="239"/>
                  </a:lnTo>
                  <a:lnTo>
                    <a:pt x="102" y="239"/>
                  </a:lnTo>
                  <a:lnTo>
                    <a:pt x="102" y="239"/>
                  </a:lnTo>
                  <a:lnTo>
                    <a:pt x="107" y="239"/>
                  </a:lnTo>
                  <a:lnTo>
                    <a:pt x="111" y="239"/>
                  </a:lnTo>
                  <a:lnTo>
                    <a:pt x="116" y="239"/>
                  </a:lnTo>
                  <a:lnTo>
                    <a:pt x="121" y="239"/>
                  </a:lnTo>
                  <a:lnTo>
                    <a:pt x="121" y="239"/>
                  </a:lnTo>
                  <a:lnTo>
                    <a:pt x="125" y="235"/>
                  </a:lnTo>
                  <a:lnTo>
                    <a:pt x="130" y="235"/>
                  </a:lnTo>
                  <a:lnTo>
                    <a:pt x="135" y="230"/>
                  </a:lnTo>
                  <a:lnTo>
                    <a:pt x="139" y="226"/>
                  </a:lnTo>
                  <a:lnTo>
                    <a:pt x="139" y="221"/>
                  </a:lnTo>
                  <a:lnTo>
                    <a:pt x="144" y="216"/>
                  </a:lnTo>
                  <a:lnTo>
                    <a:pt x="144" y="212"/>
                  </a:lnTo>
                  <a:lnTo>
                    <a:pt x="148" y="207"/>
                  </a:lnTo>
                  <a:lnTo>
                    <a:pt x="148" y="203"/>
                  </a:lnTo>
                  <a:lnTo>
                    <a:pt x="148" y="198"/>
                  </a:lnTo>
                  <a:lnTo>
                    <a:pt x="148" y="193"/>
                  </a:lnTo>
                  <a:lnTo>
                    <a:pt x="148" y="184"/>
                  </a:lnTo>
                  <a:lnTo>
                    <a:pt x="148" y="180"/>
                  </a:lnTo>
                  <a:lnTo>
                    <a:pt x="148" y="175"/>
                  </a:lnTo>
                  <a:lnTo>
                    <a:pt x="148" y="170"/>
                  </a:lnTo>
                  <a:lnTo>
                    <a:pt x="148" y="161"/>
                  </a:lnTo>
                  <a:lnTo>
                    <a:pt x="144" y="157"/>
                  </a:lnTo>
                  <a:lnTo>
                    <a:pt x="139" y="152"/>
                  </a:lnTo>
                  <a:lnTo>
                    <a:pt x="139" y="147"/>
                  </a:lnTo>
                  <a:lnTo>
                    <a:pt x="135" y="147"/>
                  </a:lnTo>
                  <a:lnTo>
                    <a:pt x="130" y="143"/>
                  </a:lnTo>
                  <a:lnTo>
                    <a:pt x="125" y="138"/>
                  </a:lnTo>
                  <a:lnTo>
                    <a:pt x="121" y="138"/>
                  </a:lnTo>
                  <a:lnTo>
                    <a:pt x="116" y="138"/>
                  </a:lnTo>
                  <a:lnTo>
                    <a:pt x="111" y="134"/>
                  </a:lnTo>
                  <a:lnTo>
                    <a:pt x="107" y="134"/>
                  </a:lnTo>
                  <a:lnTo>
                    <a:pt x="97" y="134"/>
                  </a:lnTo>
                  <a:lnTo>
                    <a:pt x="93" y="134"/>
                  </a:lnTo>
                  <a:lnTo>
                    <a:pt x="84" y="134"/>
                  </a:lnTo>
                  <a:close/>
                  <a:moveTo>
                    <a:pt x="560" y="65"/>
                  </a:moveTo>
                  <a:lnTo>
                    <a:pt x="472" y="226"/>
                  </a:lnTo>
                  <a:lnTo>
                    <a:pt x="472" y="230"/>
                  </a:lnTo>
                  <a:lnTo>
                    <a:pt x="472" y="230"/>
                  </a:lnTo>
                  <a:lnTo>
                    <a:pt x="472" y="235"/>
                  </a:lnTo>
                  <a:lnTo>
                    <a:pt x="472" y="235"/>
                  </a:lnTo>
                  <a:lnTo>
                    <a:pt x="472" y="239"/>
                  </a:lnTo>
                  <a:lnTo>
                    <a:pt x="472" y="239"/>
                  </a:lnTo>
                  <a:lnTo>
                    <a:pt x="477" y="239"/>
                  </a:lnTo>
                  <a:lnTo>
                    <a:pt x="477" y="244"/>
                  </a:lnTo>
                  <a:lnTo>
                    <a:pt x="482" y="244"/>
                  </a:lnTo>
                  <a:lnTo>
                    <a:pt x="482" y="244"/>
                  </a:lnTo>
                  <a:lnTo>
                    <a:pt x="486" y="249"/>
                  </a:lnTo>
                  <a:lnTo>
                    <a:pt x="486" y="249"/>
                  </a:lnTo>
                  <a:lnTo>
                    <a:pt x="491" y="249"/>
                  </a:lnTo>
                  <a:lnTo>
                    <a:pt x="491" y="249"/>
                  </a:lnTo>
                  <a:lnTo>
                    <a:pt x="496" y="249"/>
                  </a:lnTo>
                  <a:lnTo>
                    <a:pt x="500" y="249"/>
                  </a:lnTo>
                  <a:lnTo>
                    <a:pt x="500" y="258"/>
                  </a:lnTo>
                  <a:lnTo>
                    <a:pt x="384" y="258"/>
                  </a:lnTo>
                  <a:lnTo>
                    <a:pt x="384" y="249"/>
                  </a:lnTo>
                  <a:lnTo>
                    <a:pt x="394" y="249"/>
                  </a:lnTo>
                  <a:lnTo>
                    <a:pt x="398" y="249"/>
                  </a:lnTo>
                  <a:lnTo>
                    <a:pt x="403" y="249"/>
                  </a:lnTo>
                  <a:lnTo>
                    <a:pt x="403" y="249"/>
                  </a:lnTo>
                  <a:lnTo>
                    <a:pt x="408" y="244"/>
                  </a:lnTo>
                  <a:lnTo>
                    <a:pt x="412" y="244"/>
                  </a:lnTo>
                  <a:lnTo>
                    <a:pt x="412" y="244"/>
                  </a:lnTo>
                  <a:lnTo>
                    <a:pt x="412" y="239"/>
                  </a:lnTo>
                  <a:lnTo>
                    <a:pt x="417" y="239"/>
                  </a:lnTo>
                  <a:lnTo>
                    <a:pt x="417" y="235"/>
                  </a:lnTo>
                  <a:lnTo>
                    <a:pt x="417" y="235"/>
                  </a:lnTo>
                  <a:lnTo>
                    <a:pt x="417" y="230"/>
                  </a:lnTo>
                  <a:lnTo>
                    <a:pt x="417" y="226"/>
                  </a:lnTo>
                  <a:lnTo>
                    <a:pt x="417" y="221"/>
                  </a:lnTo>
                  <a:lnTo>
                    <a:pt x="417" y="216"/>
                  </a:lnTo>
                  <a:lnTo>
                    <a:pt x="417" y="212"/>
                  </a:lnTo>
                  <a:lnTo>
                    <a:pt x="417" y="51"/>
                  </a:lnTo>
                  <a:lnTo>
                    <a:pt x="417" y="46"/>
                  </a:lnTo>
                  <a:lnTo>
                    <a:pt x="417" y="42"/>
                  </a:lnTo>
                  <a:lnTo>
                    <a:pt x="417" y="37"/>
                  </a:lnTo>
                  <a:lnTo>
                    <a:pt x="417" y="32"/>
                  </a:lnTo>
                  <a:lnTo>
                    <a:pt x="417" y="28"/>
                  </a:lnTo>
                  <a:lnTo>
                    <a:pt x="417" y="28"/>
                  </a:lnTo>
                  <a:lnTo>
                    <a:pt x="417" y="23"/>
                  </a:lnTo>
                  <a:lnTo>
                    <a:pt x="417" y="23"/>
                  </a:lnTo>
                  <a:lnTo>
                    <a:pt x="412" y="19"/>
                  </a:lnTo>
                  <a:lnTo>
                    <a:pt x="412" y="19"/>
                  </a:lnTo>
                  <a:lnTo>
                    <a:pt x="408" y="14"/>
                  </a:lnTo>
                  <a:lnTo>
                    <a:pt x="403" y="14"/>
                  </a:lnTo>
                  <a:lnTo>
                    <a:pt x="403" y="14"/>
                  </a:lnTo>
                  <a:lnTo>
                    <a:pt x="398" y="14"/>
                  </a:lnTo>
                  <a:lnTo>
                    <a:pt x="394" y="14"/>
                  </a:lnTo>
                  <a:lnTo>
                    <a:pt x="384" y="14"/>
                  </a:lnTo>
                  <a:lnTo>
                    <a:pt x="384" y="5"/>
                  </a:lnTo>
                  <a:lnTo>
                    <a:pt x="505" y="5"/>
                  </a:lnTo>
                  <a:lnTo>
                    <a:pt x="505" y="14"/>
                  </a:lnTo>
                  <a:lnTo>
                    <a:pt x="496" y="14"/>
                  </a:lnTo>
                  <a:lnTo>
                    <a:pt x="491" y="14"/>
                  </a:lnTo>
                  <a:lnTo>
                    <a:pt x="486" y="14"/>
                  </a:lnTo>
                  <a:lnTo>
                    <a:pt x="486" y="14"/>
                  </a:lnTo>
                  <a:lnTo>
                    <a:pt x="482" y="14"/>
                  </a:lnTo>
                  <a:lnTo>
                    <a:pt x="477" y="19"/>
                  </a:lnTo>
                  <a:lnTo>
                    <a:pt x="477" y="19"/>
                  </a:lnTo>
                  <a:lnTo>
                    <a:pt x="477" y="23"/>
                  </a:lnTo>
                  <a:lnTo>
                    <a:pt x="472" y="23"/>
                  </a:lnTo>
                  <a:lnTo>
                    <a:pt x="472" y="23"/>
                  </a:lnTo>
                  <a:lnTo>
                    <a:pt x="472" y="28"/>
                  </a:lnTo>
                  <a:lnTo>
                    <a:pt x="472" y="32"/>
                  </a:lnTo>
                  <a:lnTo>
                    <a:pt x="472" y="37"/>
                  </a:lnTo>
                  <a:lnTo>
                    <a:pt x="472" y="42"/>
                  </a:lnTo>
                  <a:lnTo>
                    <a:pt x="472" y="46"/>
                  </a:lnTo>
                  <a:lnTo>
                    <a:pt x="472" y="51"/>
                  </a:lnTo>
                  <a:lnTo>
                    <a:pt x="472" y="193"/>
                  </a:lnTo>
                  <a:lnTo>
                    <a:pt x="560" y="32"/>
                  </a:lnTo>
                  <a:lnTo>
                    <a:pt x="560" y="32"/>
                  </a:lnTo>
                  <a:lnTo>
                    <a:pt x="560" y="28"/>
                  </a:lnTo>
                  <a:lnTo>
                    <a:pt x="560" y="28"/>
                  </a:lnTo>
                  <a:lnTo>
                    <a:pt x="560" y="23"/>
                  </a:lnTo>
                  <a:lnTo>
                    <a:pt x="560" y="23"/>
                  </a:lnTo>
                  <a:lnTo>
                    <a:pt x="556" y="23"/>
                  </a:lnTo>
                  <a:lnTo>
                    <a:pt x="556" y="19"/>
                  </a:lnTo>
                  <a:lnTo>
                    <a:pt x="556" y="19"/>
                  </a:lnTo>
                  <a:lnTo>
                    <a:pt x="551" y="19"/>
                  </a:lnTo>
                  <a:lnTo>
                    <a:pt x="551" y="14"/>
                  </a:lnTo>
                  <a:lnTo>
                    <a:pt x="546" y="14"/>
                  </a:lnTo>
                  <a:lnTo>
                    <a:pt x="546" y="14"/>
                  </a:lnTo>
                  <a:lnTo>
                    <a:pt x="542" y="14"/>
                  </a:lnTo>
                  <a:lnTo>
                    <a:pt x="537" y="14"/>
                  </a:lnTo>
                  <a:lnTo>
                    <a:pt x="537" y="14"/>
                  </a:lnTo>
                  <a:lnTo>
                    <a:pt x="533" y="14"/>
                  </a:lnTo>
                  <a:lnTo>
                    <a:pt x="533" y="5"/>
                  </a:lnTo>
                  <a:lnTo>
                    <a:pt x="648" y="5"/>
                  </a:lnTo>
                  <a:lnTo>
                    <a:pt x="648" y="14"/>
                  </a:lnTo>
                  <a:lnTo>
                    <a:pt x="639" y="14"/>
                  </a:lnTo>
                  <a:lnTo>
                    <a:pt x="634" y="14"/>
                  </a:lnTo>
                  <a:lnTo>
                    <a:pt x="630" y="14"/>
                  </a:lnTo>
                  <a:lnTo>
                    <a:pt x="630" y="14"/>
                  </a:lnTo>
                  <a:lnTo>
                    <a:pt x="625" y="14"/>
                  </a:lnTo>
                  <a:lnTo>
                    <a:pt x="621" y="19"/>
                  </a:lnTo>
                  <a:lnTo>
                    <a:pt x="621" y="19"/>
                  </a:lnTo>
                  <a:lnTo>
                    <a:pt x="621" y="23"/>
                  </a:lnTo>
                  <a:lnTo>
                    <a:pt x="616" y="23"/>
                  </a:lnTo>
                  <a:lnTo>
                    <a:pt x="616" y="23"/>
                  </a:lnTo>
                  <a:lnTo>
                    <a:pt x="616" y="28"/>
                  </a:lnTo>
                  <a:lnTo>
                    <a:pt x="616" y="32"/>
                  </a:lnTo>
                  <a:lnTo>
                    <a:pt x="616" y="37"/>
                  </a:lnTo>
                  <a:lnTo>
                    <a:pt x="616" y="42"/>
                  </a:lnTo>
                  <a:lnTo>
                    <a:pt x="616" y="46"/>
                  </a:lnTo>
                  <a:lnTo>
                    <a:pt x="616" y="51"/>
                  </a:lnTo>
                  <a:lnTo>
                    <a:pt x="616" y="212"/>
                  </a:lnTo>
                  <a:lnTo>
                    <a:pt x="616" y="216"/>
                  </a:lnTo>
                  <a:lnTo>
                    <a:pt x="616" y="221"/>
                  </a:lnTo>
                  <a:lnTo>
                    <a:pt x="616" y="226"/>
                  </a:lnTo>
                  <a:lnTo>
                    <a:pt x="616" y="230"/>
                  </a:lnTo>
                  <a:lnTo>
                    <a:pt x="616" y="235"/>
                  </a:lnTo>
                  <a:lnTo>
                    <a:pt x="616" y="235"/>
                  </a:lnTo>
                  <a:lnTo>
                    <a:pt x="616" y="239"/>
                  </a:lnTo>
                  <a:lnTo>
                    <a:pt x="616" y="239"/>
                  </a:lnTo>
                  <a:lnTo>
                    <a:pt x="621" y="244"/>
                  </a:lnTo>
                  <a:lnTo>
                    <a:pt x="621" y="244"/>
                  </a:lnTo>
                  <a:lnTo>
                    <a:pt x="625" y="244"/>
                  </a:lnTo>
                  <a:lnTo>
                    <a:pt x="630" y="249"/>
                  </a:lnTo>
                  <a:lnTo>
                    <a:pt x="630" y="249"/>
                  </a:lnTo>
                  <a:lnTo>
                    <a:pt x="634" y="249"/>
                  </a:lnTo>
                  <a:lnTo>
                    <a:pt x="639" y="249"/>
                  </a:lnTo>
                  <a:lnTo>
                    <a:pt x="648" y="249"/>
                  </a:lnTo>
                  <a:lnTo>
                    <a:pt x="648" y="258"/>
                  </a:lnTo>
                  <a:lnTo>
                    <a:pt x="528" y="258"/>
                  </a:lnTo>
                  <a:lnTo>
                    <a:pt x="528" y="249"/>
                  </a:lnTo>
                  <a:lnTo>
                    <a:pt x="537" y="249"/>
                  </a:lnTo>
                  <a:lnTo>
                    <a:pt x="542" y="249"/>
                  </a:lnTo>
                  <a:lnTo>
                    <a:pt x="542" y="249"/>
                  </a:lnTo>
                  <a:lnTo>
                    <a:pt x="546" y="249"/>
                  </a:lnTo>
                  <a:lnTo>
                    <a:pt x="551" y="244"/>
                  </a:lnTo>
                  <a:lnTo>
                    <a:pt x="556" y="244"/>
                  </a:lnTo>
                  <a:lnTo>
                    <a:pt x="556" y="244"/>
                  </a:lnTo>
                  <a:lnTo>
                    <a:pt x="556" y="239"/>
                  </a:lnTo>
                  <a:lnTo>
                    <a:pt x="560" y="239"/>
                  </a:lnTo>
                  <a:lnTo>
                    <a:pt x="560" y="235"/>
                  </a:lnTo>
                  <a:lnTo>
                    <a:pt x="560" y="235"/>
                  </a:lnTo>
                  <a:lnTo>
                    <a:pt x="560" y="230"/>
                  </a:lnTo>
                  <a:lnTo>
                    <a:pt x="560" y="226"/>
                  </a:lnTo>
                  <a:lnTo>
                    <a:pt x="560" y="221"/>
                  </a:lnTo>
                  <a:lnTo>
                    <a:pt x="560" y="216"/>
                  </a:lnTo>
                  <a:lnTo>
                    <a:pt x="560" y="212"/>
                  </a:lnTo>
                  <a:lnTo>
                    <a:pt x="560" y="65"/>
                  </a:lnTo>
                  <a:close/>
                  <a:moveTo>
                    <a:pt x="931" y="0"/>
                  </a:moveTo>
                  <a:lnTo>
                    <a:pt x="935" y="0"/>
                  </a:lnTo>
                  <a:lnTo>
                    <a:pt x="1019" y="212"/>
                  </a:lnTo>
                  <a:lnTo>
                    <a:pt x="1023" y="221"/>
                  </a:lnTo>
                  <a:lnTo>
                    <a:pt x="1028" y="226"/>
                  </a:lnTo>
                  <a:lnTo>
                    <a:pt x="1033" y="235"/>
                  </a:lnTo>
                  <a:lnTo>
                    <a:pt x="1037" y="239"/>
                  </a:lnTo>
                  <a:lnTo>
                    <a:pt x="1042" y="244"/>
                  </a:lnTo>
                  <a:lnTo>
                    <a:pt x="1046" y="249"/>
                  </a:lnTo>
                  <a:lnTo>
                    <a:pt x="1051" y="249"/>
                  </a:lnTo>
                  <a:lnTo>
                    <a:pt x="1056" y="249"/>
                  </a:lnTo>
                  <a:lnTo>
                    <a:pt x="1056" y="258"/>
                  </a:lnTo>
                  <a:lnTo>
                    <a:pt x="940" y="258"/>
                  </a:lnTo>
                  <a:lnTo>
                    <a:pt x="940" y="249"/>
                  </a:lnTo>
                  <a:lnTo>
                    <a:pt x="949" y="249"/>
                  </a:lnTo>
                  <a:lnTo>
                    <a:pt x="954" y="249"/>
                  </a:lnTo>
                  <a:lnTo>
                    <a:pt x="958" y="249"/>
                  </a:lnTo>
                  <a:lnTo>
                    <a:pt x="958" y="244"/>
                  </a:lnTo>
                  <a:lnTo>
                    <a:pt x="963" y="244"/>
                  </a:lnTo>
                  <a:lnTo>
                    <a:pt x="963" y="239"/>
                  </a:lnTo>
                  <a:lnTo>
                    <a:pt x="968" y="235"/>
                  </a:lnTo>
                  <a:lnTo>
                    <a:pt x="968" y="235"/>
                  </a:lnTo>
                  <a:lnTo>
                    <a:pt x="968" y="230"/>
                  </a:lnTo>
                  <a:lnTo>
                    <a:pt x="968" y="230"/>
                  </a:lnTo>
                  <a:lnTo>
                    <a:pt x="963" y="226"/>
                  </a:lnTo>
                  <a:lnTo>
                    <a:pt x="963" y="226"/>
                  </a:lnTo>
                  <a:lnTo>
                    <a:pt x="963" y="221"/>
                  </a:lnTo>
                  <a:lnTo>
                    <a:pt x="963" y="216"/>
                  </a:lnTo>
                  <a:lnTo>
                    <a:pt x="963" y="212"/>
                  </a:lnTo>
                  <a:lnTo>
                    <a:pt x="958" y="212"/>
                  </a:lnTo>
                  <a:lnTo>
                    <a:pt x="949" y="184"/>
                  </a:lnTo>
                  <a:lnTo>
                    <a:pt x="875" y="184"/>
                  </a:lnTo>
                  <a:lnTo>
                    <a:pt x="866" y="212"/>
                  </a:lnTo>
                  <a:lnTo>
                    <a:pt x="866" y="212"/>
                  </a:lnTo>
                  <a:lnTo>
                    <a:pt x="866" y="212"/>
                  </a:lnTo>
                  <a:lnTo>
                    <a:pt x="866" y="216"/>
                  </a:lnTo>
                  <a:lnTo>
                    <a:pt x="861" y="216"/>
                  </a:lnTo>
                  <a:lnTo>
                    <a:pt x="861" y="216"/>
                  </a:lnTo>
                  <a:lnTo>
                    <a:pt x="861" y="221"/>
                  </a:lnTo>
                  <a:lnTo>
                    <a:pt x="861" y="221"/>
                  </a:lnTo>
                  <a:lnTo>
                    <a:pt x="861" y="221"/>
                  </a:lnTo>
                  <a:lnTo>
                    <a:pt x="861" y="221"/>
                  </a:lnTo>
                  <a:lnTo>
                    <a:pt x="861" y="226"/>
                  </a:lnTo>
                  <a:lnTo>
                    <a:pt x="861" y="226"/>
                  </a:lnTo>
                  <a:lnTo>
                    <a:pt x="861" y="226"/>
                  </a:lnTo>
                  <a:lnTo>
                    <a:pt x="861" y="226"/>
                  </a:lnTo>
                  <a:lnTo>
                    <a:pt x="861" y="226"/>
                  </a:lnTo>
                  <a:lnTo>
                    <a:pt x="861" y="230"/>
                  </a:lnTo>
                  <a:lnTo>
                    <a:pt x="861" y="230"/>
                  </a:lnTo>
                  <a:lnTo>
                    <a:pt x="861" y="235"/>
                  </a:lnTo>
                  <a:lnTo>
                    <a:pt x="861" y="239"/>
                  </a:lnTo>
                  <a:lnTo>
                    <a:pt x="866" y="239"/>
                  </a:lnTo>
                  <a:lnTo>
                    <a:pt x="871" y="244"/>
                  </a:lnTo>
                  <a:lnTo>
                    <a:pt x="871" y="249"/>
                  </a:lnTo>
                  <a:lnTo>
                    <a:pt x="880" y="249"/>
                  </a:lnTo>
                  <a:lnTo>
                    <a:pt x="884" y="249"/>
                  </a:lnTo>
                  <a:lnTo>
                    <a:pt x="889" y="249"/>
                  </a:lnTo>
                  <a:lnTo>
                    <a:pt x="889" y="258"/>
                  </a:lnTo>
                  <a:lnTo>
                    <a:pt x="810" y="258"/>
                  </a:lnTo>
                  <a:lnTo>
                    <a:pt x="810" y="249"/>
                  </a:lnTo>
                  <a:lnTo>
                    <a:pt x="815" y="249"/>
                  </a:lnTo>
                  <a:lnTo>
                    <a:pt x="820" y="249"/>
                  </a:lnTo>
                  <a:lnTo>
                    <a:pt x="820" y="249"/>
                  </a:lnTo>
                  <a:lnTo>
                    <a:pt x="824" y="249"/>
                  </a:lnTo>
                  <a:lnTo>
                    <a:pt x="824" y="244"/>
                  </a:lnTo>
                  <a:lnTo>
                    <a:pt x="829" y="244"/>
                  </a:lnTo>
                  <a:lnTo>
                    <a:pt x="829" y="244"/>
                  </a:lnTo>
                  <a:lnTo>
                    <a:pt x="833" y="239"/>
                  </a:lnTo>
                  <a:lnTo>
                    <a:pt x="833" y="235"/>
                  </a:lnTo>
                  <a:lnTo>
                    <a:pt x="838" y="235"/>
                  </a:lnTo>
                  <a:lnTo>
                    <a:pt x="838" y="230"/>
                  </a:lnTo>
                  <a:lnTo>
                    <a:pt x="838" y="226"/>
                  </a:lnTo>
                  <a:lnTo>
                    <a:pt x="843" y="226"/>
                  </a:lnTo>
                  <a:lnTo>
                    <a:pt x="843" y="221"/>
                  </a:lnTo>
                  <a:lnTo>
                    <a:pt x="847" y="216"/>
                  </a:lnTo>
                  <a:lnTo>
                    <a:pt x="847" y="212"/>
                  </a:lnTo>
                  <a:lnTo>
                    <a:pt x="931" y="0"/>
                  </a:lnTo>
                  <a:close/>
                  <a:moveTo>
                    <a:pt x="912" y="88"/>
                  </a:moveTo>
                  <a:lnTo>
                    <a:pt x="880" y="170"/>
                  </a:lnTo>
                  <a:lnTo>
                    <a:pt x="945" y="170"/>
                  </a:lnTo>
                  <a:lnTo>
                    <a:pt x="912" y="88"/>
                  </a:lnTo>
                  <a:close/>
                  <a:moveTo>
                    <a:pt x="1218" y="5"/>
                  </a:moveTo>
                  <a:lnTo>
                    <a:pt x="1468" y="5"/>
                  </a:lnTo>
                  <a:lnTo>
                    <a:pt x="1468" y="14"/>
                  </a:lnTo>
                  <a:lnTo>
                    <a:pt x="1458" y="14"/>
                  </a:lnTo>
                  <a:lnTo>
                    <a:pt x="1454" y="14"/>
                  </a:lnTo>
                  <a:lnTo>
                    <a:pt x="1449" y="14"/>
                  </a:lnTo>
                  <a:lnTo>
                    <a:pt x="1449" y="14"/>
                  </a:lnTo>
                  <a:lnTo>
                    <a:pt x="1445" y="14"/>
                  </a:lnTo>
                  <a:lnTo>
                    <a:pt x="1440" y="19"/>
                  </a:lnTo>
                  <a:lnTo>
                    <a:pt x="1440" y="19"/>
                  </a:lnTo>
                  <a:lnTo>
                    <a:pt x="1440" y="23"/>
                  </a:lnTo>
                  <a:lnTo>
                    <a:pt x="1435" y="23"/>
                  </a:lnTo>
                  <a:lnTo>
                    <a:pt x="1435" y="23"/>
                  </a:lnTo>
                  <a:lnTo>
                    <a:pt x="1435" y="28"/>
                  </a:lnTo>
                  <a:lnTo>
                    <a:pt x="1435" y="32"/>
                  </a:lnTo>
                  <a:lnTo>
                    <a:pt x="1435" y="37"/>
                  </a:lnTo>
                  <a:lnTo>
                    <a:pt x="1435" y="42"/>
                  </a:lnTo>
                  <a:lnTo>
                    <a:pt x="1435" y="46"/>
                  </a:lnTo>
                  <a:lnTo>
                    <a:pt x="1435" y="51"/>
                  </a:lnTo>
                  <a:lnTo>
                    <a:pt x="1435" y="212"/>
                  </a:lnTo>
                  <a:lnTo>
                    <a:pt x="1435" y="216"/>
                  </a:lnTo>
                  <a:lnTo>
                    <a:pt x="1435" y="221"/>
                  </a:lnTo>
                  <a:lnTo>
                    <a:pt x="1435" y="226"/>
                  </a:lnTo>
                  <a:lnTo>
                    <a:pt x="1435" y="230"/>
                  </a:lnTo>
                  <a:lnTo>
                    <a:pt x="1435" y="235"/>
                  </a:lnTo>
                  <a:lnTo>
                    <a:pt x="1435" y="235"/>
                  </a:lnTo>
                  <a:lnTo>
                    <a:pt x="1435" y="239"/>
                  </a:lnTo>
                  <a:lnTo>
                    <a:pt x="1435" y="239"/>
                  </a:lnTo>
                  <a:lnTo>
                    <a:pt x="1440" y="244"/>
                  </a:lnTo>
                  <a:lnTo>
                    <a:pt x="1440" y="244"/>
                  </a:lnTo>
                  <a:lnTo>
                    <a:pt x="1445" y="244"/>
                  </a:lnTo>
                  <a:lnTo>
                    <a:pt x="1449" y="249"/>
                  </a:lnTo>
                  <a:lnTo>
                    <a:pt x="1449" y="249"/>
                  </a:lnTo>
                  <a:lnTo>
                    <a:pt x="1454" y="249"/>
                  </a:lnTo>
                  <a:lnTo>
                    <a:pt x="1458" y="249"/>
                  </a:lnTo>
                  <a:lnTo>
                    <a:pt x="1468" y="249"/>
                  </a:lnTo>
                  <a:lnTo>
                    <a:pt x="1468" y="258"/>
                  </a:lnTo>
                  <a:lnTo>
                    <a:pt x="1347" y="258"/>
                  </a:lnTo>
                  <a:lnTo>
                    <a:pt x="1347" y="249"/>
                  </a:lnTo>
                  <a:lnTo>
                    <a:pt x="1357" y="249"/>
                  </a:lnTo>
                  <a:lnTo>
                    <a:pt x="1361" y="249"/>
                  </a:lnTo>
                  <a:lnTo>
                    <a:pt x="1366" y="249"/>
                  </a:lnTo>
                  <a:lnTo>
                    <a:pt x="1366" y="249"/>
                  </a:lnTo>
                  <a:lnTo>
                    <a:pt x="1370" y="244"/>
                  </a:lnTo>
                  <a:lnTo>
                    <a:pt x="1375" y="244"/>
                  </a:lnTo>
                  <a:lnTo>
                    <a:pt x="1375" y="244"/>
                  </a:lnTo>
                  <a:lnTo>
                    <a:pt x="1375" y="239"/>
                  </a:lnTo>
                  <a:lnTo>
                    <a:pt x="1380" y="239"/>
                  </a:lnTo>
                  <a:lnTo>
                    <a:pt x="1380" y="235"/>
                  </a:lnTo>
                  <a:lnTo>
                    <a:pt x="1380" y="235"/>
                  </a:lnTo>
                  <a:lnTo>
                    <a:pt x="1380" y="230"/>
                  </a:lnTo>
                  <a:lnTo>
                    <a:pt x="1380" y="226"/>
                  </a:lnTo>
                  <a:lnTo>
                    <a:pt x="1380" y="221"/>
                  </a:lnTo>
                  <a:lnTo>
                    <a:pt x="1380" y="216"/>
                  </a:lnTo>
                  <a:lnTo>
                    <a:pt x="1380" y="212"/>
                  </a:lnTo>
                  <a:lnTo>
                    <a:pt x="1380" y="23"/>
                  </a:lnTo>
                  <a:lnTo>
                    <a:pt x="1306" y="23"/>
                  </a:lnTo>
                  <a:lnTo>
                    <a:pt x="1306" y="212"/>
                  </a:lnTo>
                  <a:lnTo>
                    <a:pt x="1306" y="216"/>
                  </a:lnTo>
                  <a:lnTo>
                    <a:pt x="1306" y="221"/>
                  </a:lnTo>
                  <a:lnTo>
                    <a:pt x="1306" y="226"/>
                  </a:lnTo>
                  <a:lnTo>
                    <a:pt x="1306" y="230"/>
                  </a:lnTo>
                  <a:lnTo>
                    <a:pt x="1306" y="235"/>
                  </a:lnTo>
                  <a:lnTo>
                    <a:pt x="1306" y="235"/>
                  </a:lnTo>
                  <a:lnTo>
                    <a:pt x="1306" y="239"/>
                  </a:lnTo>
                  <a:lnTo>
                    <a:pt x="1310" y="239"/>
                  </a:lnTo>
                  <a:lnTo>
                    <a:pt x="1310" y="244"/>
                  </a:lnTo>
                  <a:lnTo>
                    <a:pt x="1310" y="244"/>
                  </a:lnTo>
                  <a:lnTo>
                    <a:pt x="1315" y="244"/>
                  </a:lnTo>
                  <a:lnTo>
                    <a:pt x="1320" y="249"/>
                  </a:lnTo>
                  <a:lnTo>
                    <a:pt x="1320" y="249"/>
                  </a:lnTo>
                  <a:lnTo>
                    <a:pt x="1324" y="249"/>
                  </a:lnTo>
                  <a:lnTo>
                    <a:pt x="1329" y="249"/>
                  </a:lnTo>
                  <a:lnTo>
                    <a:pt x="1338" y="249"/>
                  </a:lnTo>
                  <a:lnTo>
                    <a:pt x="1338" y="258"/>
                  </a:lnTo>
                  <a:lnTo>
                    <a:pt x="1218" y="258"/>
                  </a:lnTo>
                  <a:lnTo>
                    <a:pt x="1218" y="249"/>
                  </a:lnTo>
                  <a:lnTo>
                    <a:pt x="1227" y="249"/>
                  </a:lnTo>
                  <a:lnTo>
                    <a:pt x="1232" y="249"/>
                  </a:lnTo>
                  <a:lnTo>
                    <a:pt x="1236" y="249"/>
                  </a:lnTo>
                  <a:lnTo>
                    <a:pt x="1236" y="249"/>
                  </a:lnTo>
                  <a:lnTo>
                    <a:pt x="1241" y="244"/>
                  </a:lnTo>
                  <a:lnTo>
                    <a:pt x="1245" y="244"/>
                  </a:lnTo>
                  <a:lnTo>
                    <a:pt x="1245" y="244"/>
                  </a:lnTo>
                  <a:lnTo>
                    <a:pt x="1245" y="239"/>
                  </a:lnTo>
                  <a:lnTo>
                    <a:pt x="1250" y="239"/>
                  </a:lnTo>
                  <a:lnTo>
                    <a:pt x="1250" y="235"/>
                  </a:lnTo>
                  <a:lnTo>
                    <a:pt x="1250" y="235"/>
                  </a:lnTo>
                  <a:lnTo>
                    <a:pt x="1250" y="230"/>
                  </a:lnTo>
                  <a:lnTo>
                    <a:pt x="1250" y="226"/>
                  </a:lnTo>
                  <a:lnTo>
                    <a:pt x="1250" y="221"/>
                  </a:lnTo>
                  <a:lnTo>
                    <a:pt x="1250" y="216"/>
                  </a:lnTo>
                  <a:lnTo>
                    <a:pt x="1250" y="212"/>
                  </a:lnTo>
                  <a:lnTo>
                    <a:pt x="1250" y="51"/>
                  </a:lnTo>
                  <a:lnTo>
                    <a:pt x="1250" y="46"/>
                  </a:lnTo>
                  <a:lnTo>
                    <a:pt x="1250" y="42"/>
                  </a:lnTo>
                  <a:lnTo>
                    <a:pt x="1250" y="37"/>
                  </a:lnTo>
                  <a:lnTo>
                    <a:pt x="1250" y="32"/>
                  </a:lnTo>
                  <a:lnTo>
                    <a:pt x="1250" y="28"/>
                  </a:lnTo>
                  <a:lnTo>
                    <a:pt x="1250" y="28"/>
                  </a:lnTo>
                  <a:lnTo>
                    <a:pt x="1250" y="23"/>
                  </a:lnTo>
                  <a:lnTo>
                    <a:pt x="1250" y="23"/>
                  </a:lnTo>
                  <a:lnTo>
                    <a:pt x="1245" y="19"/>
                  </a:lnTo>
                  <a:lnTo>
                    <a:pt x="1245" y="19"/>
                  </a:lnTo>
                  <a:lnTo>
                    <a:pt x="1241" y="14"/>
                  </a:lnTo>
                  <a:lnTo>
                    <a:pt x="1236" y="14"/>
                  </a:lnTo>
                  <a:lnTo>
                    <a:pt x="1236" y="14"/>
                  </a:lnTo>
                  <a:lnTo>
                    <a:pt x="1232" y="14"/>
                  </a:lnTo>
                  <a:lnTo>
                    <a:pt x="1227" y="14"/>
                  </a:lnTo>
                  <a:lnTo>
                    <a:pt x="1218" y="14"/>
                  </a:lnTo>
                  <a:lnTo>
                    <a:pt x="1218" y="5"/>
                  </a:lnTo>
                  <a:close/>
                  <a:moveTo>
                    <a:pt x="1815" y="65"/>
                  </a:moveTo>
                  <a:lnTo>
                    <a:pt x="1722" y="226"/>
                  </a:lnTo>
                  <a:lnTo>
                    <a:pt x="1722" y="230"/>
                  </a:lnTo>
                  <a:lnTo>
                    <a:pt x="1722" y="230"/>
                  </a:lnTo>
                  <a:lnTo>
                    <a:pt x="1722" y="235"/>
                  </a:lnTo>
                  <a:lnTo>
                    <a:pt x="1722" y="235"/>
                  </a:lnTo>
                  <a:lnTo>
                    <a:pt x="1727" y="239"/>
                  </a:lnTo>
                  <a:lnTo>
                    <a:pt x="1727" y="239"/>
                  </a:lnTo>
                  <a:lnTo>
                    <a:pt x="1727" y="239"/>
                  </a:lnTo>
                  <a:lnTo>
                    <a:pt x="1732" y="244"/>
                  </a:lnTo>
                  <a:lnTo>
                    <a:pt x="1732" y="244"/>
                  </a:lnTo>
                  <a:lnTo>
                    <a:pt x="1732" y="244"/>
                  </a:lnTo>
                  <a:lnTo>
                    <a:pt x="1736" y="249"/>
                  </a:lnTo>
                  <a:lnTo>
                    <a:pt x="1741" y="249"/>
                  </a:lnTo>
                  <a:lnTo>
                    <a:pt x="1741" y="249"/>
                  </a:lnTo>
                  <a:lnTo>
                    <a:pt x="1745" y="249"/>
                  </a:lnTo>
                  <a:lnTo>
                    <a:pt x="1750" y="249"/>
                  </a:lnTo>
                  <a:lnTo>
                    <a:pt x="1755" y="249"/>
                  </a:lnTo>
                  <a:lnTo>
                    <a:pt x="1755" y="258"/>
                  </a:lnTo>
                  <a:lnTo>
                    <a:pt x="1639" y="258"/>
                  </a:lnTo>
                  <a:lnTo>
                    <a:pt x="1639" y="249"/>
                  </a:lnTo>
                  <a:lnTo>
                    <a:pt x="1644" y="249"/>
                  </a:lnTo>
                  <a:lnTo>
                    <a:pt x="1648" y="249"/>
                  </a:lnTo>
                  <a:lnTo>
                    <a:pt x="1653" y="249"/>
                  </a:lnTo>
                  <a:lnTo>
                    <a:pt x="1657" y="249"/>
                  </a:lnTo>
                  <a:lnTo>
                    <a:pt x="1657" y="244"/>
                  </a:lnTo>
                  <a:lnTo>
                    <a:pt x="1662" y="244"/>
                  </a:lnTo>
                  <a:lnTo>
                    <a:pt x="1667" y="244"/>
                  </a:lnTo>
                  <a:lnTo>
                    <a:pt x="1667" y="239"/>
                  </a:lnTo>
                  <a:lnTo>
                    <a:pt x="1667" y="239"/>
                  </a:lnTo>
                  <a:lnTo>
                    <a:pt x="1667" y="235"/>
                  </a:lnTo>
                  <a:lnTo>
                    <a:pt x="1667" y="235"/>
                  </a:lnTo>
                  <a:lnTo>
                    <a:pt x="1671" y="230"/>
                  </a:lnTo>
                  <a:lnTo>
                    <a:pt x="1671" y="226"/>
                  </a:lnTo>
                  <a:lnTo>
                    <a:pt x="1671" y="221"/>
                  </a:lnTo>
                  <a:lnTo>
                    <a:pt x="1671" y="216"/>
                  </a:lnTo>
                  <a:lnTo>
                    <a:pt x="1671" y="212"/>
                  </a:lnTo>
                  <a:lnTo>
                    <a:pt x="1671" y="51"/>
                  </a:lnTo>
                  <a:lnTo>
                    <a:pt x="1671" y="46"/>
                  </a:lnTo>
                  <a:lnTo>
                    <a:pt x="1671" y="42"/>
                  </a:lnTo>
                  <a:lnTo>
                    <a:pt x="1671" y="37"/>
                  </a:lnTo>
                  <a:lnTo>
                    <a:pt x="1671" y="32"/>
                  </a:lnTo>
                  <a:lnTo>
                    <a:pt x="1667" y="28"/>
                  </a:lnTo>
                  <a:lnTo>
                    <a:pt x="1667" y="28"/>
                  </a:lnTo>
                  <a:lnTo>
                    <a:pt x="1667" y="23"/>
                  </a:lnTo>
                  <a:lnTo>
                    <a:pt x="1667" y="23"/>
                  </a:lnTo>
                  <a:lnTo>
                    <a:pt x="1667" y="19"/>
                  </a:lnTo>
                  <a:lnTo>
                    <a:pt x="1662" y="19"/>
                  </a:lnTo>
                  <a:lnTo>
                    <a:pt x="1657" y="14"/>
                  </a:lnTo>
                  <a:lnTo>
                    <a:pt x="1657" y="14"/>
                  </a:lnTo>
                  <a:lnTo>
                    <a:pt x="1653" y="14"/>
                  </a:lnTo>
                  <a:lnTo>
                    <a:pt x="1648" y="14"/>
                  </a:lnTo>
                  <a:lnTo>
                    <a:pt x="1644" y="14"/>
                  </a:lnTo>
                  <a:lnTo>
                    <a:pt x="1639" y="14"/>
                  </a:lnTo>
                  <a:lnTo>
                    <a:pt x="1639" y="5"/>
                  </a:lnTo>
                  <a:lnTo>
                    <a:pt x="1755" y="5"/>
                  </a:lnTo>
                  <a:lnTo>
                    <a:pt x="1755" y="14"/>
                  </a:lnTo>
                  <a:lnTo>
                    <a:pt x="1750" y="14"/>
                  </a:lnTo>
                  <a:lnTo>
                    <a:pt x="1745" y="14"/>
                  </a:lnTo>
                  <a:lnTo>
                    <a:pt x="1741" y="14"/>
                  </a:lnTo>
                  <a:lnTo>
                    <a:pt x="1736" y="14"/>
                  </a:lnTo>
                  <a:lnTo>
                    <a:pt x="1732" y="14"/>
                  </a:lnTo>
                  <a:lnTo>
                    <a:pt x="1732" y="19"/>
                  </a:lnTo>
                  <a:lnTo>
                    <a:pt x="1727" y="19"/>
                  </a:lnTo>
                  <a:lnTo>
                    <a:pt x="1727" y="23"/>
                  </a:lnTo>
                  <a:lnTo>
                    <a:pt x="1727" y="23"/>
                  </a:lnTo>
                  <a:lnTo>
                    <a:pt x="1727" y="23"/>
                  </a:lnTo>
                  <a:lnTo>
                    <a:pt x="1722" y="28"/>
                  </a:lnTo>
                  <a:lnTo>
                    <a:pt x="1722" y="32"/>
                  </a:lnTo>
                  <a:lnTo>
                    <a:pt x="1722" y="37"/>
                  </a:lnTo>
                  <a:lnTo>
                    <a:pt x="1722" y="42"/>
                  </a:lnTo>
                  <a:lnTo>
                    <a:pt x="1722" y="46"/>
                  </a:lnTo>
                  <a:lnTo>
                    <a:pt x="1722" y="51"/>
                  </a:lnTo>
                  <a:lnTo>
                    <a:pt x="1722" y="193"/>
                  </a:lnTo>
                  <a:lnTo>
                    <a:pt x="1815" y="32"/>
                  </a:lnTo>
                  <a:lnTo>
                    <a:pt x="1815" y="32"/>
                  </a:lnTo>
                  <a:lnTo>
                    <a:pt x="1815" y="28"/>
                  </a:lnTo>
                  <a:lnTo>
                    <a:pt x="1815" y="28"/>
                  </a:lnTo>
                  <a:lnTo>
                    <a:pt x="1810" y="23"/>
                  </a:lnTo>
                  <a:lnTo>
                    <a:pt x="1810" y="23"/>
                  </a:lnTo>
                  <a:lnTo>
                    <a:pt x="1810" y="23"/>
                  </a:lnTo>
                  <a:lnTo>
                    <a:pt x="1810" y="19"/>
                  </a:lnTo>
                  <a:lnTo>
                    <a:pt x="1806" y="19"/>
                  </a:lnTo>
                  <a:lnTo>
                    <a:pt x="1806" y="19"/>
                  </a:lnTo>
                  <a:lnTo>
                    <a:pt x="1801" y="14"/>
                  </a:lnTo>
                  <a:lnTo>
                    <a:pt x="1801" y="14"/>
                  </a:lnTo>
                  <a:lnTo>
                    <a:pt x="1796" y="14"/>
                  </a:lnTo>
                  <a:lnTo>
                    <a:pt x="1796" y="14"/>
                  </a:lnTo>
                  <a:lnTo>
                    <a:pt x="1792" y="14"/>
                  </a:lnTo>
                  <a:lnTo>
                    <a:pt x="1787" y="14"/>
                  </a:lnTo>
                  <a:lnTo>
                    <a:pt x="1782" y="14"/>
                  </a:lnTo>
                  <a:lnTo>
                    <a:pt x="1782" y="5"/>
                  </a:lnTo>
                  <a:lnTo>
                    <a:pt x="1898" y="5"/>
                  </a:lnTo>
                  <a:lnTo>
                    <a:pt x="1898" y="14"/>
                  </a:lnTo>
                  <a:lnTo>
                    <a:pt x="1894" y="14"/>
                  </a:lnTo>
                  <a:lnTo>
                    <a:pt x="1889" y="14"/>
                  </a:lnTo>
                  <a:lnTo>
                    <a:pt x="1884" y="14"/>
                  </a:lnTo>
                  <a:lnTo>
                    <a:pt x="1880" y="14"/>
                  </a:lnTo>
                  <a:lnTo>
                    <a:pt x="1875" y="14"/>
                  </a:lnTo>
                  <a:lnTo>
                    <a:pt x="1875" y="19"/>
                  </a:lnTo>
                  <a:lnTo>
                    <a:pt x="1870" y="19"/>
                  </a:lnTo>
                  <a:lnTo>
                    <a:pt x="1870" y="23"/>
                  </a:lnTo>
                  <a:lnTo>
                    <a:pt x="1870" y="23"/>
                  </a:lnTo>
                  <a:lnTo>
                    <a:pt x="1870" y="23"/>
                  </a:lnTo>
                  <a:lnTo>
                    <a:pt x="1866" y="28"/>
                  </a:lnTo>
                  <a:lnTo>
                    <a:pt x="1866" y="32"/>
                  </a:lnTo>
                  <a:lnTo>
                    <a:pt x="1866" y="37"/>
                  </a:lnTo>
                  <a:lnTo>
                    <a:pt x="1866" y="42"/>
                  </a:lnTo>
                  <a:lnTo>
                    <a:pt x="1866" y="46"/>
                  </a:lnTo>
                  <a:lnTo>
                    <a:pt x="1866" y="51"/>
                  </a:lnTo>
                  <a:lnTo>
                    <a:pt x="1866" y="212"/>
                  </a:lnTo>
                  <a:lnTo>
                    <a:pt x="1866" y="216"/>
                  </a:lnTo>
                  <a:lnTo>
                    <a:pt x="1866" y="221"/>
                  </a:lnTo>
                  <a:lnTo>
                    <a:pt x="1866" y="226"/>
                  </a:lnTo>
                  <a:lnTo>
                    <a:pt x="1866" y="230"/>
                  </a:lnTo>
                  <a:lnTo>
                    <a:pt x="1866" y="235"/>
                  </a:lnTo>
                  <a:lnTo>
                    <a:pt x="1870" y="235"/>
                  </a:lnTo>
                  <a:lnTo>
                    <a:pt x="1870" y="239"/>
                  </a:lnTo>
                  <a:lnTo>
                    <a:pt x="1870" y="239"/>
                  </a:lnTo>
                  <a:lnTo>
                    <a:pt x="1870" y="244"/>
                  </a:lnTo>
                  <a:lnTo>
                    <a:pt x="1875" y="244"/>
                  </a:lnTo>
                  <a:lnTo>
                    <a:pt x="1875" y="244"/>
                  </a:lnTo>
                  <a:lnTo>
                    <a:pt x="1880" y="249"/>
                  </a:lnTo>
                  <a:lnTo>
                    <a:pt x="1884" y="249"/>
                  </a:lnTo>
                  <a:lnTo>
                    <a:pt x="1889" y="249"/>
                  </a:lnTo>
                  <a:lnTo>
                    <a:pt x="1894" y="249"/>
                  </a:lnTo>
                  <a:lnTo>
                    <a:pt x="1898" y="249"/>
                  </a:lnTo>
                  <a:lnTo>
                    <a:pt x="1898" y="258"/>
                  </a:lnTo>
                  <a:lnTo>
                    <a:pt x="1782" y="258"/>
                  </a:lnTo>
                  <a:lnTo>
                    <a:pt x="1782" y="249"/>
                  </a:lnTo>
                  <a:lnTo>
                    <a:pt x="1787" y="249"/>
                  </a:lnTo>
                  <a:lnTo>
                    <a:pt x="1792" y="249"/>
                  </a:lnTo>
                  <a:lnTo>
                    <a:pt x="1796" y="249"/>
                  </a:lnTo>
                  <a:lnTo>
                    <a:pt x="1801" y="249"/>
                  </a:lnTo>
                  <a:lnTo>
                    <a:pt x="1801" y="244"/>
                  </a:lnTo>
                  <a:lnTo>
                    <a:pt x="1806" y="244"/>
                  </a:lnTo>
                  <a:lnTo>
                    <a:pt x="1810" y="244"/>
                  </a:lnTo>
                  <a:lnTo>
                    <a:pt x="1810" y="239"/>
                  </a:lnTo>
                  <a:lnTo>
                    <a:pt x="1810" y="239"/>
                  </a:lnTo>
                  <a:lnTo>
                    <a:pt x="1810" y="235"/>
                  </a:lnTo>
                  <a:lnTo>
                    <a:pt x="1810" y="235"/>
                  </a:lnTo>
                  <a:lnTo>
                    <a:pt x="1815" y="230"/>
                  </a:lnTo>
                  <a:lnTo>
                    <a:pt x="1815" y="226"/>
                  </a:lnTo>
                  <a:lnTo>
                    <a:pt x="1815" y="221"/>
                  </a:lnTo>
                  <a:lnTo>
                    <a:pt x="1815" y="216"/>
                  </a:lnTo>
                  <a:lnTo>
                    <a:pt x="1815" y="212"/>
                  </a:lnTo>
                  <a:lnTo>
                    <a:pt x="1815" y="65"/>
                  </a:lnTo>
                  <a:close/>
                </a:path>
              </a:pathLst>
            </a:custGeom>
            <a:grpFill/>
            <a:ln w="9525">
              <a:solidFill>
                <a:schemeClr val="accent4">
                  <a:lumMod val="1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58775" y="369888"/>
            <a:ext cx="8785225" cy="115252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u="sng" dirty="0">
                <a:solidFill>
                  <a:srgbClr val="FFFF00"/>
                </a:solidFill>
              </a:rPr>
              <a:t/>
            </a:r>
            <a:br>
              <a:rPr lang="en-US" sz="2400" u="sng" dirty="0">
                <a:solidFill>
                  <a:srgbClr val="FFFF00"/>
                </a:solidFill>
              </a:rPr>
            </a:br>
            <a:r>
              <a:rPr lang="ru-RU" sz="2400" kern="1200" dirty="0">
                <a:solidFill>
                  <a:schemeClr val="tx1"/>
                </a:solidFill>
                <a:ea typeface="+mn-ea"/>
                <a:cs typeface="+mn-cs"/>
              </a:rPr>
              <a:t> </a:t>
            </a:r>
            <a:br>
              <a:rPr lang="ru-RU" sz="2400" kern="1200" dirty="0">
                <a:solidFill>
                  <a:schemeClr val="tx1"/>
                </a:solidFill>
                <a:ea typeface="+mn-ea"/>
                <a:cs typeface="+mn-cs"/>
              </a:rPr>
            </a:br>
            <a:r>
              <a:rPr lang="ru-RU" sz="2400" b="1" kern="1200" dirty="0">
                <a:solidFill>
                  <a:schemeClr val="accent4">
                    <a:lumMod val="10000"/>
                  </a:schemeClr>
                </a:solidFill>
                <a:ea typeface="+mn-ea"/>
                <a:cs typeface="+mn-cs"/>
              </a:rPr>
              <a:t>Город и село - разные объекты по своим характеристикам - разные подходы к управлению, развитию (разные тарифы, поддержка)</a:t>
            </a:r>
            <a:r>
              <a:rPr lang="ru-RU" sz="2000" b="1" kern="1200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/>
            </a:r>
            <a:br>
              <a:rPr lang="ru-RU" sz="2000" b="1" kern="1200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</a:br>
            <a:r>
              <a:rPr lang="en-US" sz="2000" kern="1200" dirty="0">
                <a:solidFill>
                  <a:schemeClr val="tx1"/>
                </a:solidFill>
                <a:ea typeface="+mn-ea"/>
                <a:cs typeface="+mn-cs"/>
              </a:rPr>
              <a:t/>
            </a:r>
            <a:br>
              <a:rPr lang="en-US" sz="2000" kern="1200" dirty="0">
                <a:solidFill>
                  <a:schemeClr val="tx1"/>
                </a:solidFill>
                <a:ea typeface="+mn-ea"/>
                <a:cs typeface="+mn-cs"/>
              </a:rPr>
            </a:br>
            <a:r>
              <a:rPr lang="ru-RU" sz="2400" b="1" kern="1200" dirty="0">
                <a:solidFill>
                  <a:schemeClr val="bg2"/>
                </a:solidFill>
                <a:ea typeface="+mn-ea"/>
                <a:cs typeface="+mn-cs"/>
              </a:rPr>
              <a:t>Тарифы на электроэнергию для сельских и городских населенных пунктов Московской области</a:t>
            </a:r>
            <a:r>
              <a:rPr lang="en-US" sz="2400" b="1" kern="1200" dirty="0">
                <a:solidFill>
                  <a:schemeClr val="bg2"/>
                </a:solidFill>
                <a:ea typeface="+mn-ea"/>
                <a:cs typeface="+mn-cs"/>
              </a:rPr>
              <a:t> </a:t>
            </a:r>
            <a:endParaRPr lang="ru-RU" sz="2400" b="1" kern="1200" dirty="0">
              <a:solidFill>
                <a:schemeClr val="bg2"/>
              </a:solidFill>
              <a:ea typeface="+mn-ea"/>
              <a:cs typeface="+mn-cs"/>
            </a:endParaRPr>
          </a:p>
        </p:txBody>
      </p:sp>
      <p:sp>
        <p:nvSpPr>
          <p:cNvPr id="307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88224" y="6180311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684972F-E691-49AD-9ABA-DB8AC7DC08E1}" type="slidenum">
              <a:rPr lang="ru-RU" altLang="ru-RU">
                <a:solidFill>
                  <a:schemeClr val="bg1"/>
                </a:solidFill>
              </a:rPr>
              <a:pPr/>
              <a:t>2</a:t>
            </a:fld>
            <a:endParaRPr lang="ru-RU" altLang="ru-RU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ph type="tbl" idx="1"/>
          </p:nvPr>
        </p:nvGraphicFramePr>
        <p:xfrm>
          <a:off x="312738" y="2420938"/>
          <a:ext cx="8712200" cy="1847850"/>
        </p:xfrm>
        <a:graphic>
          <a:graphicData uri="http://schemas.openxmlformats.org/drawingml/2006/table">
            <a:tbl>
              <a:tblPr/>
              <a:tblGrid>
                <a:gridCol w="2735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8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68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13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106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Показатели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Город (с</a:t>
                      </a:r>
                      <a:r>
                        <a:rPr lang="ru-RU" sz="2000" b="1" baseline="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 газовыми плитами)</a:t>
                      </a:r>
                      <a:endParaRPr lang="ru-RU" sz="2000" b="1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Город </a:t>
                      </a:r>
                    </a:p>
                    <a:p>
                      <a:pPr algn="ctr"/>
                      <a:r>
                        <a:rPr lang="ru-RU" sz="2000" b="1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(с</a:t>
                      </a:r>
                      <a:r>
                        <a:rPr lang="ru-RU" sz="2000" b="1" baseline="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 электро- плитами</a:t>
                      </a:r>
                      <a:endParaRPr lang="ru-RU" sz="2000" b="1" dirty="0">
                        <a:effectLst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Село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7232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err="1">
                          <a:solidFill>
                            <a:schemeClr val="accent4">
                              <a:lumMod val="10000"/>
                            </a:schemeClr>
                          </a:solidFill>
                        </a:rPr>
                        <a:t>Одноставочный</a:t>
                      </a:r>
                      <a:r>
                        <a:rPr lang="ru-RU" sz="2000" dirty="0">
                          <a:solidFill>
                            <a:schemeClr val="accent4">
                              <a:lumMod val="10000"/>
                            </a:schemeClr>
                          </a:solidFill>
                        </a:rPr>
                        <a:t> тариф </a:t>
                      </a:r>
                      <a:r>
                        <a:rPr lang="ru-RU" sz="2000" dirty="0" err="1">
                          <a:solidFill>
                            <a:schemeClr val="accent4">
                              <a:lumMod val="10000"/>
                            </a:schemeClr>
                          </a:solidFill>
                        </a:rPr>
                        <a:t>руб</a:t>
                      </a:r>
                      <a:r>
                        <a:rPr lang="ru-RU" sz="2000" dirty="0">
                          <a:solidFill>
                            <a:schemeClr val="accent4">
                              <a:lumMod val="10000"/>
                            </a:schemeClr>
                          </a:solidFill>
                        </a:rPr>
                        <a:t>/</a:t>
                      </a:r>
                      <a:r>
                        <a:rPr lang="ru-RU" sz="2000" dirty="0" err="1">
                          <a:solidFill>
                            <a:schemeClr val="accent4">
                              <a:lumMod val="10000"/>
                            </a:schemeClr>
                          </a:solidFill>
                        </a:rPr>
                        <a:t>квт.час</a:t>
                      </a:r>
                      <a:endParaRPr lang="ru-RU" sz="2000" dirty="0">
                        <a:solidFill>
                          <a:schemeClr val="accent4">
                            <a:lumMod val="1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dirty="0">
                          <a:solidFill>
                            <a:schemeClr val="accent4">
                              <a:lumMod val="10000"/>
                            </a:schemeClr>
                          </a:solidFill>
                        </a:rPr>
                        <a:t>6,17</a:t>
                      </a:r>
                    </a:p>
                  </a:txBody>
                  <a:tcPr marL="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accent4">
                              <a:lumMod val="10000"/>
                            </a:schemeClr>
                          </a:solidFill>
                        </a:rPr>
                        <a:t>4,60</a:t>
                      </a:r>
                    </a:p>
                  </a:txBody>
                  <a:tcPr marL="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accent4">
                              <a:lumMod val="10000"/>
                            </a:schemeClr>
                          </a:solidFill>
                        </a:rPr>
                        <a:t>4,32</a:t>
                      </a:r>
                    </a:p>
                  </a:txBody>
                  <a:tcPr marL="0" marR="0" marT="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93" name="Прямоугольник 1"/>
          <p:cNvSpPr>
            <a:spLocks noChangeArrowheads="1"/>
          </p:cNvSpPr>
          <p:nvPr/>
        </p:nvSpPr>
        <p:spPr bwMode="auto">
          <a:xfrm>
            <a:off x="312860" y="4333652"/>
            <a:ext cx="8712200" cy="184665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400" dirty="0">
                <a:ln>
                  <a:solidFill>
                    <a:schemeClr val="bg2"/>
                  </a:solidFill>
                </a:ln>
                <a:solidFill>
                  <a:schemeClr val="bg1"/>
                </a:solidFill>
              </a:rPr>
              <a:t>В Госпрограмме «Развития сельского хозяйства..» ряд поддержек </a:t>
            </a:r>
            <a:r>
              <a:rPr lang="ru-RU" sz="24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-   только при условии регистрации бенефициара на сельской территории или на территории сельской агломерации. </a:t>
            </a:r>
          </a:p>
          <a:p>
            <a:pPr eaLnBrk="1" hangingPunct="1">
              <a:defRPr/>
            </a:pPr>
            <a:endParaRPr lang="ru-RU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5"/>
          <p:cNvSpPr>
            <a:spLocks noGrp="1" noChangeArrowheads="1"/>
          </p:cNvSpPr>
          <p:nvPr>
            <p:ph type="title"/>
          </p:nvPr>
        </p:nvSpPr>
        <p:spPr>
          <a:xfrm>
            <a:off x="107504" y="188640"/>
            <a:ext cx="8856663" cy="792163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3200" b="1" dirty="0">
                <a:solidFill>
                  <a:srgbClr val="FFFF00"/>
                </a:solidFill>
              </a:rPr>
              <a:t/>
            </a:r>
            <a:br>
              <a:rPr lang="ru-RU" altLang="ru-RU" sz="3200" b="1" dirty="0">
                <a:solidFill>
                  <a:srgbClr val="FFFF00"/>
                </a:solidFill>
              </a:rPr>
            </a:br>
            <a:r>
              <a:rPr lang="ru-RU" altLang="ru-RU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Признаки отнесения населенного пункта к городскому или сельскому  в РФ</a:t>
            </a:r>
            <a:br>
              <a:rPr lang="ru-RU" altLang="ru-RU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altLang="ru-RU" sz="28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687965903"/>
              </p:ext>
            </p:extLst>
          </p:nvPr>
        </p:nvGraphicFramePr>
        <p:xfrm>
          <a:off x="395536" y="1124744"/>
          <a:ext cx="8424862" cy="5186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10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308304" y="6453335"/>
            <a:ext cx="1728192" cy="28803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ru-RU" dirty="0" smtClean="0">
                <a:solidFill>
                  <a:schemeClr val="bg1"/>
                </a:solidFill>
              </a:rPr>
              <a:t>3</a:t>
            </a:r>
            <a:endParaRPr lang="ru-RU" alt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Объект 1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96469736"/>
              </p:ext>
            </p:extLst>
          </p:nvPr>
        </p:nvGraphicFramePr>
        <p:xfrm>
          <a:off x="250824" y="260350"/>
          <a:ext cx="6841455" cy="640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6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80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7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80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Город: 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про-</a:t>
                      </a:r>
                      <a:r>
                        <a:rPr lang="ru-RU" sz="1800" b="1" kern="1200" dirty="0" err="1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мышленный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и/или </a:t>
                      </a:r>
                      <a:r>
                        <a:rPr lang="ru-RU" sz="1800" b="1" kern="1200" dirty="0" err="1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истори-ческий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и/или 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культурный центр с 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раз-витой инфра-структурой 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 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населением 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менее 10-12 тыс. чел. </a:t>
                      </a:r>
                    </a:p>
                    <a:p>
                      <a:endParaRPr lang="ru-RU" sz="18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71" marR="91471" marT="45713" marB="45713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П.г.т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.:</a:t>
                      </a:r>
                      <a:r>
                        <a:rPr lang="ru-RU" sz="18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население не 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менее 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тыс. чел., 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объекты </a:t>
                      </a:r>
                      <a:r>
                        <a:rPr lang="ru-RU" sz="1800" b="1" kern="1200" dirty="0" err="1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промыш-ленности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строитель-</a:t>
                      </a:r>
                      <a:r>
                        <a:rPr lang="ru-RU" sz="1800" b="1" kern="1200" dirty="0" err="1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ства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др. объекты производственной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образовательной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научной </a:t>
                      </a:r>
                      <a:r>
                        <a:rPr lang="ru-RU" sz="1800" b="1" kern="1200" dirty="0" err="1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инфраструк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-туры,</a:t>
                      </a:r>
                      <a:r>
                        <a:rPr lang="ru-RU" sz="1800" b="1" kern="1200" baseline="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и/или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ж/д узел.</a:t>
                      </a:r>
                      <a:r>
                        <a:rPr lang="ru-RU" sz="1800" b="1" kern="1200" baseline="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Или 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спец. </a:t>
                      </a:r>
                      <a:r>
                        <a:rPr lang="ru-RU" sz="1800" b="1" kern="1200" dirty="0" err="1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назначе-ние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</a:t>
                      </a:r>
                      <a:r>
                        <a:rPr lang="ru-RU" sz="1800" b="1" kern="1200" dirty="0" err="1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предоставле-ние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санаторных 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ус-луг 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курортные поселки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 </a:t>
                      </a:r>
                      <a:r>
                        <a:rPr lang="ru-RU" sz="1800" b="1" kern="1200" dirty="0" err="1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организа-ция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летнего отдыха (дачные поселки).</a:t>
                      </a:r>
                    </a:p>
                  </a:txBody>
                  <a:tcPr marL="91471" marR="91471" marT="45713" marB="45713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Сельские: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baseline="0" dirty="0" err="1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населе-ние</a:t>
                      </a:r>
                      <a:r>
                        <a:rPr lang="ru-RU" sz="1800" b="1" kern="1200" baseline="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менее 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en-US" sz="1800" b="1" kern="1200" baseline="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baseline="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ыс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чел, не 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имеющее объектов </a:t>
                      </a:r>
                      <a:r>
                        <a:rPr lang="ru-RU" sz="1800" b="1" kern="1200" dirty="0" err="1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произ-водственной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1800" b="1" kern="1200" dirty="0" err="1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кро-ме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с/х), санаторно-курортной инфра-структуры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не 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являющееся исто-</a:t>
                      </a:r>
                      <a:r>
                        <a:rPr lang="ru-RU" sz="1800" b="1" kern="1200" dirty="0" err="1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рическим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или 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культурным цент-ром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не 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имеющее 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перспектив </a:t>
                      </a:r>
                      <a:r>
                        <a:rPr lang="ru-RU" sz="1800" b="1" kern="1200" dirty="0" err="1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разви-тия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с жителями 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преимущественно 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занятыми в с/х. </a:t>
                      </a:r>
                    </a:p>
                  </a:txBody>
                  <a:tcPr marL="91471" marR="91471" marT="45713" marB="45713"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Объект 13"/>
          <p:cNvGraphicFramePr>
            <a:graphicFrameLocks noGrp="1"/>
          </p:cNvGraphicFramePr>
          <p:nvPr>
            <p:ph sz="quarter" idx="4"/>
          </p:nvPr>
        </p:nvGraphicFramePr>
        <p:xfrm>
          <a:off x="7020272" y="260648"/>
          <a:ext cx="2025551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133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58CE9D5-A07D-45F1-A409-60C47E35AA23}" type="slidenum">
              <a:rPr lang="ru-RU" altLang="ru-RU">
                <a:solidFill>
                  <a:schemeClr val="bg1"/>
                </a:solidFill>
              </a:rPr>
              <a:pPr/>
              <a:t>4</a:t>
            </a:fld>
            <a:endParaRPr lang="ru-RU" alt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15888"/>
            <a:ext cx="8785225" cy="504825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Критерии отнесения к городскому или сельскому населенному </a:t>
            </a:r>
            <a:r>
              <a:rPr lang="ru-RU" altLang="ru-RU" sz="20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пункту (Ивановская область)</a:t>
            </a:r>
            <a:endParaRPr lang="ru-RU" altLang="ru-RU" sz="20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4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453335"/>
            <a:ext cx="2133600" cy="26813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2866269-D94E-466A-B35C-EB2A12C0FF71}" type="slidenum">
              <a:rPr lang="ru-RU" altLang="ru-RU">
                <a:solidFill>
                  <a:schemeClr val="bg1"/>
                </a:solidFill>
              </a:rPr>
              <a:pPr/>
              <a:t>5</a:t>
            </a:fld>
            <a:endParaRPr lang="ru-RU" altLang="ru-RU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740479498"/>
              </p:ext>
            </p:extLst>
          </p:nvPr>
        </p:nvGraphicFramePr>
        <p:xfrm>
          <a:off x="250825" y="765175"/>
          <a:ext cx="8642350" cy="5484835"/>
        </p:xfrm>
        <a:graphic>
          <a:graphicData uri="http://schemas.openxmlformats.org/drawingml/2006/table">
            <a:tbl>
              <a:tblPr/>
              <a:tblGrid>
                <a:gridCol w="1368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13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5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Виды</a:t>
                      </a:r>
                      <a:r>
                        <a:rPr lang="ru-RU" sz="1800" b="1" u="none" strike="noStrike" baseline="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 нас. пунктов</a:t>
                      </a:r>
                      <a:endParaRPr lang="ru-RU" sz="1800" b="1" i="0" u="none" strike="noStrike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1" marR="7621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Численность населения</a:t>
                      </a:r>
                      <a:endParaRPr lang="ru-RU" sz="1800" b="1" i="0" u="none" strike="noStrike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1" marR="7621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Др. признаки, инфраструктура</a:t>
                      </a:r>
                      <a:endParaRPr lang="ru-RU" sz="1800" b="1" i="0" u="none" strike="noStrike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1" marR="7621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016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город</a:t>
                      </a:r>
                      <a:endParaRPr lang="ru-RU" sz="1800" b="0" i="0" u="none" strike="noStrike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1" marR="7621" marT="762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не менее 8 тыс.</a:t>
                      </a:r>
                      <a:r>
                        <a:rPr lang="ru-RU" sz="1800" u="none" strike="noStrike" baseline="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800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чел.</a:t>
                      </a:r>
                      <a:endParaRPr lang="ru-RU" sz="1800" b="0" i="0" u="none" strike="noStrike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1" marR="7621" marT="762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800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Промышленные, торговые предприятия, фирменные, специализированные, универсальные магазины </a:t>
                      </a:r>
                      <a:r>
                        <a:rPr lang="ru-RU" sz="1800" u="none" strike="noStrike" dirty="0" err="1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пло-щадью</a:t>
                      </a:r>
                      <a:r>
                        <a:rPr lang="ru-RU" sz="1800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 выше 400 м</a:t>
                      </a:r>
                      <a:r>
                        <a:rPr lang="ru-RU" sz="1800" u="none" strike="noStrike" baseline="300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2</a:t>
                      </a:r>
                      <a:r>
                        <a:rPr lang="ru-RU" sz="1800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, объекты почтовой связи, более 2-х объектов культурного и исторического наследия федерального или регионального значения, </a:t>
                      </a:r>
                      <a:r>
                        <a:rPr lang="ru-RU" sz="1800" u="none" strike="noStrike" dirty="0" err="1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учреж-дения</a:t>
                      </a:r>
                      <a:r>
                        <a:rPr lang="ru-RU" sz="1800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 здравоохранения и образования</a:t>
                      </a:r>
                      <a:endParaRPr lang="ru-RU" sz="1800" b="0" i="0" u="none" strike="noStrike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1" marR="7621" marT="762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016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городской поселок</a:t>
                      </a:r>
                      <a:endParaRPr lang="ru-RU" sz="1800" b="0" i="0" u="none" strike="noStrike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1" marR="7621" marT="762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не менее 5 тыс. чел.</a:t>
                      </a:r>
                      <a:endParaRPr lang="ru-RU" sz="1800" b="0" i="0" u="none" strike="noStrike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1" marR="7621" marT="762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800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есть  многоэтажная застройка, предприятия </a:t>
                      </a:r>
                      <a:r>
                        <a:rPr lang="ru-RU" sz="1800" u="none" strike="noStrike" dirty="0" err="1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промыш-ленности</a:t>
                      </a:r>
                      <a:r>
                        <a:rPr lang="ru-RU" sz="1800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, торговли, более 2-х магазинов площадью свыше</a:t>
                      </a:r>
                      <a:r>
                        <a:rPr lang="ru-RU" sz="1800" u="none" strike="noStrike" baseline="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800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18 м</a:t>
                      </a:r>
                      <a:r>
                        <a:rPr lang="ru-RU" sz="1800" u="none" strike="noStrike" baseline="300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2</a:t>
                      </a:r>
                      <a:r>
                        <a:rPr lang="ru-RU" sz="1800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, объекты почтовой связи, не менее одного объекта культурного и исторического нас-</a:t>
                      </a:r>
                      <a:r>
                        <a:rPr lang="ru-RU" sz="1800" u="none" strike="noStrike" dirty="0" err="1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ледия</a:t>
                      </a:r>
                      <a:r>
                        <a:rPr lang="ru-RU" sz="1800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, учреждения здравоохранения и образования</a:t>
                      </a:r>
                      <a:endParaRPr lang="ru-RU" sz="1800" b="0" i="0" u="none" strike="noStrike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1" marR="7621" marT="762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94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сельский насел. пункт</a:t>
                      </a:r>
                      <a:endParaRPr lang="ru-RU" sz="1800" b="1" i="0" u="none" strike="noStrike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1" marR="7621" marT="762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менее 2 тыс. чел.</a:t>
                      </a:r>
                      <a:endParaRPr lang="ru-RU" sz="1800" b="0" i="0" u="none" strike="noStrike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1" marR="7621" marT="762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1" marR="7621" marT="762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6294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  село </a:t>
                      </a:r>
                      <a:endParaRPr lang="ru-RU" sz="1800" b="0" i="0" u="none" strike="noStrike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1" marR="7621" marT="762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более 200 чел. </a:t>
                      </a:r>
                      <a:endParaRPr lang="ru-RU" sz="1800" b="0" i="0" u="none" strike="noStrike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1" marR="7621" marT="762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с/х предприятие, магазин площадью более 18 м</a:t>
                      </a:r>
                      <a:r>
                        <a:rPr lang="ru-RU" sz="1800" u="none" strike="noStrike" baseline="300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2</a:t>
                      </a:r>
                      <a:endParaRPr lang="ru-RU" sz="1800" b="0" i="0" u="none" strike="noStrike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1" marR="7621" marT="762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6294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  деревня</a:t>
                      </a:r>
                      <a:endParaRPr lang="ru-RU" sz="1800" b="0" i="0" u="none" strike="noStrike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1" marR="7621" marT="762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менее 200 чел. </a:t>
                      </a:r>
                      <a:endParaRPr lang="ru-RU" sz="1800" b="0" i="0" u="none" strike="noStrike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1" marR="7621" marT="762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</a:rPr>
                        <a:t>"отсутствуют элементы, свойственные понятию села"</a:t>
                      </a:r>
                      <a:endParaRPr lang="ru-RU" sz="1800" b="0" i="0" u="none" strike="noStrike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1" marR="7621" marT="7620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15888"/>
            <a:ext cx="8857108" cy="504825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Критерии отнесения к городскому или сельскому населенному пункту. Республика Татарстан</a:t>
            </a:r>
          </a:p>
        </p:txBody>
      </p:sp>
      <p:sp>
        <p:nvSpPr>
          <p:cNvPr id="819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81327"/>
            <a:ext cx="2133600" cy="34014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CE92008-AC4B-4D5E-BEC7-53460EDA7A08}" type="slidenum">
              <a:rPr lang="ru-RU" altLang="ru-RU">
                <a:solidFill>
                  <a:schemeClr val="bg1"/>
                </a:solidFill>
              </a:rPr>
              <a:pPr/>
              <a:t>6</a:t>
            </a:fld>
            <a:endParaRPr lang="ru-RU" altLang="ru-RU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538782072"/>
              </p:ext>
            </p:extLst>
          </p:nvPr>
        </p:nvGraphicFramePr>
        <p:xfrm>
          <a:off x="250825" y="721785"/>
          <a:ext cx="8642350" cy="5659544"/>
        </p:xfrm>
        <a:graphic>
          <a:graphicData uri="http://schemas.openxmlformats.org/drawingml/2006/table">
            <a:tbl>
              <a:tblPr/>
              <a:tblGrid>
                <a:gridCol w="1080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933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54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Виды</a:t>
                      </a:r>
                      <a:r>
                        <a:rPr lang="ru-RU" sz="1400" b="1" u="none" strike="noStrike" baseline="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нас. пунктов</a:t>
                      </a:r>
                      <a:endParaRPr lang="ru-RU" sz="1400" b="1" i="0" u="none" strike="noStrike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1" marR="7621" marT="761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Численность населения</a:t>
                      </a:r>
                      <a:endParaRPr lang="ru-RU" sz="1400" b="1" i="0" u="none" strike="noStrike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1" marR="7621" marT="761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Др. признаки, инфраструктура</a:t>
                      </a:r>
                      <a:endParaRPr lang="ru-RU" sz="1400" b="1" i="0" u="none" strike="noStrike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1" marR="7621" marT="761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680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город</a:t>
                      </a:r>
                      <a:endParaRPr lang="ru-RU" sz="1600" b="0" i="0" u="none" strike="noStrike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1" marR="7621" marT="7619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не менее 12 тыс.</a:t>
                      </a:r>
                      <a:r>
                        <a:rPr lang="ru-RU" sz="1600" u="none" strike="noStrike" baseline="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600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чел.</a:t>
                      </a:r>
                      <a:endParaRPr lang="ru-RU" sz="1600" b="0" i="0" u="none" strike="noStrike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1" marR="7621" marT="7619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600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</a:t>
                      </a:r>
                      <a:r>
                        <a:rPr lang="ru-RU" sz="1600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мышленный, культурный и административный центр. Развитая соц., производственная, инженерная и транспортная инфраструктура. В отдельных случаях – </a:t>
                      </a:r>
                      <a:r>
                        <a:rPr lang="ru-RU" sz="1600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населенный пункт </a:t>
                      </a:r>
                      <a:r>
                        <a:rPr lang="ru-RU" sz="1600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 меньшей </a:t>
                      </a:r>
                      <a:r>
                        <a:rPr lang="ru-RU" sz="1600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численностью населения, </a:t>
                      </a:r>
                      <a:r>
                        <a:rPr lang="ru-RU" sz="1600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но с перспективой дальнейшего соц.-экономического развития и роста населения, </a:t>
                      </a:r>
                    </a:p>
                  </a:txBody>
                  <a:tcPr marL="7621" marR="7621" marT="7619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574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городской поселок</a:t>
                      </a:r>
                      <a:endParaRPr lang="ru-RU" sz="1600" b="0" i="0" u="none" strike="noStrike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1" marR="7621" marT="7619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более 2 тыс. чел.</a:t>
                      </a:r>
                      <a:endParaRPr lang="ru-RU" sz="1600" b="0" i="0" u="none" strike="noStrike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1" marR="7621" marT="7619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Трудоспособные жители занятые несельскохозяйственными видами деятельности,</a:t>
                      </a:r>
                      <a:r>
                        <a:rPr lang="ru-RU" sz="1600" baseline="0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 -</a:t>
                      </a:r>
                      <a:r>
                        <a:rPr lang="ru-RU" sz="1600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 не менее 85%.</a:t>
                      </a:r>
                      <a:r>
                        <a:rPr lang="ru-RU" sz="1600" baseline="0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 С</a:t>
                      </a:r>
                      <a:r>
                        <a:rPr lang="ru-RU" sz="1600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мешанная жилая застройка</a:t>
                      </a:r>
                      <a:r>
                        <a:rPr lang="ru-RU" sz="1600" baseline="0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 с</a:t>
                      </a:r>
                      <a:r>
                        <a:rPr lang="ru-RU" sz="1600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 коммунальной системой централизованного </a:t>
                      </a:r>
                      <a:r>
                        <a:rPr lang="ru-RU" sz="16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водо-снабжения</a:t>
                      </a:r>
                      <a:r>
                        <a:rPr lang="ru-RU" sz="1600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, водоотведения, теплоснабжения. Объекты </a:t>
                      </a:r>
                      <a:r>
                        <a:rPr lang="ru-RU" sz="1600" dirty="0" err="1" smtClean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произ-водственной</a:t>
                      </a:r>
                      <a:r>
                        <a:rPr lang="ru-RU" sz="16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инфраструктуры или имеющие градообразующий характер: организации среднего профессионального (высшего) образования, </a:t>
                      </a:r>
                      <a:r>
                        <a:rPr lang="ru-RU" sz="16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санаторно-курортные, оздоровительные, НИИ, </a:t>
                      </a:r>
                      <a:r>
                        <a:rPr lang="ru-RU" sz="1600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</a:rPr>
                        <a:t>комплекс объектов культурного наследия и туристической индустрии. </a:t>
                      </a:r>
                      <a:r>
                        <a:rPr lang="ru-RU" sz="1600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 отдельных случаях - населенные пункты с меньшим населением, если имеют перспективу дальнейшего соц.-экономического развития и роста численности населения</a:t>
                      </a:r>
                      <a:r>
                        <a:rPr lang="ru-RU" sz="1600" b="0" dirty="0">
                          <a:solidFill>
                            <a:srgbClr val="FF0000"/>
                          </a:solidFill>
                          <a:latin typeface="+mn-lt"/>
                        </a:rPr>
                        <a:t>.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7621" marR="7621" marT="7619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 село </a:t>
                      </a:r>
                      <a:endParaRPr lang="ru-RU" sz="1600" b="0" i="0" u="none" strike="noStrike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1" marR="7621" marT="7619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более 200 чел. </a:t>
                      </a:r>
                      <a:endParaRPr lang="ru-RU" sz="1600" b="0" i="0" u="none" strike="noStrike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1" marR="7621" marT="7619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Преимущественно с индивидуальной и (или) малоэтажной жилой застройкой</a:t>
                      </a:r>
                    </a:p>
                  </a:txBody>
                  <a:tcPr marL="7621" marR="7621" marT="7619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190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 деревня</a:t>
                      </a:r>
                      <a:endParaRPr lang="ru-RU" sz="1600" b="0" i="0" u="none" strike="noStrike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1" marR="7621" marT="7619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менее 200 чел. </a:t>
                      </a:r>
                      <a:endParaRPr lang="ru-RU" sz="1600" b="0" i="0" u="none" strike="noStrike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621" marR="7621" marT="7619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Индивидуальная жилая застройка</a:t>
                      </a:r>
                    </a:p>
                    <a:p>
                      <a:pPr algn="l" fontAlgn="b"/>
                      <a:endParaRPr lang="ru-RU" sz="1600" kern="1200" dirty="0">
                        <a:solidFill>
                          <a:schemeClr val="accent4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1" marR="7621" marT="7619" marB="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88913"/>
            <a:ext cx="8374062" cy="6524625"/>
          </a:xfrm>
        </p:spPr>
        <p:txBody>
          <a:bodyPr/>
          <a:lstStyle/>
          <a:p>
            <a:pPr algn="ctr" eaLnBrk="1" hangingPunct="1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ru-RU" sz="3000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Отраслевой подход</a:t>
            </a:r>
          </a:p>
          <a:p>
            <a:pPr algn="just" eaLnBrk="1" hangingPunct="1">
              <a:spcBef>
                <a:spcPts val="1800"/>
              </a:spcBef>
              <a:spcAft>
                <a:spcPts val="600"/>
              </a:spcAft>
              <a:buFontTx/>
              <a:buNone/>
              <a:defRPr/>
            </a:pP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Сельский населенный пункт</a:t>
            </a: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 население </a:t>
            </a:r>
            <a:r>
              <a:rPr lang="ru-RU" sz="2400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400" b="1" i="1" dirty="0">
                <a:solidFill>
                  <a:schemeClr val="accent4">
                    <a:lumMod val="10000"/>
                  </a:schemeClr>
                </a:solidFill>
              </a:rPr>
              <a:t>занимается преимущественно сельским хозяйством</a:t>
            </a:r>
            <a:r>
              <a:rPr lang="ru-RU" sz="2400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buFontTx/>
              <a:buNone/>
              <a:defRPr/>
            </a:pPr>
            <a:r>
              <a:rPr lang="ru-RU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П.г.т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2400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400" b="1" dirty="0">
                <a:solidFill>
                  <a:schemeClr val="accent4">
                    <a:lumMod val="10000"/>
                  </a:schemeClr>
                </a:solidFill>
              </a:rPr>
              <a:t>не менее 85% трудоспособного населения должно быть занято вне с/х»</a:t>
            </a:r>
            <a:r>
              <a:rPr lang="ru-RU" sz="2400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ru-RU" sz="2400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Или: </a:t>
            </a:r>
            <a:r>
              <a:rPr lang="ru-RU" sz="2400" b="1" dirty="0">
                <a:solidFill>
                  <a:schemeClr val="accent4">
                    <a:lumMod val="10000"/>
                  </a:schemeClr>
                </a:solidFill>
              </a:rPr>
              <a:t> «не менее 85% населения - рабочие, служащие и члены их семей»</a:t>
            </a:r>
            <a:r>
              <a:rPr lang="ru-RU" sz="2400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В некоторых субъектах РФ– не менее  50%. </a:t>
            </a:r>
          </a:p>
          <a:p>
            <a:pPr algn="just" eaLnBrk="1" hangingPunct="1">
              <a:spcBef>
                <a:spcPts val="2400"/>
              </a:spcBef>
              <a:spcAft>
                <a:spcPts val="600"/>
              </a:spcAft>
              <a:buFontTx/>
              <a:buNone/>
              <a:defRPr/>
            </a:pP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Дагестан:</a:t>
            </a: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400" i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городской - населенный пункт с </a:t>
            </a:r>
            <a:r>
              <a:rPr lang="ru-RU" sz="2400" i="1" dirty="0" err="1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преоблада-нием</a:t>
            </a:r>
            <a:r>
              <a:rPr lang="ru-RU" sz="2400" i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жителей, занятых в промышленности, торговле, науке, управлении, сфере культуры, финансов и услуг</a:t>
            </a:r>
            <a:r>
              <a:rPr lang="ru-RU" sz="2400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 «Сельский - </a:t>
            </a:r>
            <a:r>
              <a:rPr lang="ru-RU" sz="2400" dirty="0">
                <a:solidFill>
                  <a:schemeClr val="accent4">
                    <a:lumMod val="10000"/>
                  </a:schemeClr>
                </a:solidFill>
              </a:rPr>
              <a:t>с преобладанием жителей, занятых в с/х и связанных с ним отраслях…»</a:t>
            </a:r>
            <a:endParaRPr lang="ru-RU" sz="2400" dirty="0">
              <a:solidFill>
                <a:schemeClr val="accent4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428D93E-BED8-43C3-A094-E861034A8043}" type="slidenum">
              <a:rPr lang="ru-RU" altLang="ru-RU">
                <a:solidFill>
                  <a:srgbClr val="161616"/>
                </a:solidFill>
              </a:rPr>
              <a:pPr/>
              <a:t>7</a:t>
            </a:fld>
            <a:endParaRPr lang="ru-RU" altLang="ru-RU">
              <a:solidFill>
                <a:srgbClr val="16161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530225"/>
            <a:ext cx="8229600" cy="5903913"/>
          </a:xfrm>
        </p:spPr>
        <p:txBody>
          <a:bodyPr/>
          <a:lstStyle/>
          <a:p>
            <a:pPr marL="0" indent="0" algn="just">
              <a:buFontTx/>
              <a:buNone/>
              <a:defRPr/>
            </a:pPr>
            <a:r>
              <a:rPr lang="ru-RU" sz="3600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Выводы 2015 год:</a:t>
            </a:r>
            <a:r>
              <a:rPr lang="ru-RU" sz="2400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 algn="just">
              <a:buFontTx/>
              <a:buNone/>
              <a:defRPr/>
            </a:pPr>
            <a:r>
              <a:rPr lang="ru-RU" sz="2500" dirty="0">
                <a:solidFill>
                  <a:schemeClr val="accent4">
                    <a:lumMod val="10000"/>
                  </a:schemeClr>
                </a:solidFill>
              </a:rPr>
              <a:t>законодательные критерии отнесения населенного пункта к городским или сельским в РФ таковы, что определяют сельский населенный пункт как место с худшими условиями проживания людей по сравнению с городским. </a:t>
            </a:r>
          </a:p>
          <a:p>
            <a:pPr marL="0" indent="0" algn="just">
              <a:buFontTx/>
              <a:buNone/>
              <a:defRPr/>
            </a:pPr>
            <a:r>
              <a:rPr lang="ru-RU" sz="2500" dirty="0">
                <a:solidFill>
                  <a:schemeClr val="accent4">
                    <a:lumMod val="10000"/>
                  </a:schemeClr>
                </a:solidFill>
              </a:rPr>
              <a:t>Широко используется </a:t>
            </a:r>
            <a:r>
              <a:rPr lang="ru-RU" sz="2500" dirty="0" smtClean="0">
                <a:solidFill>
                  <a:schemeClr val="accent4">
                    <a:lumMod val="10000"/>
                  </a:schemeClr>
                </a:solidFill>
              </a:rPr>
              <a:t>отраслевой </a:t>
            </a:r>
            <a:r>
              <a:rPr lang="ru-RU" sz="2500" dirty="0">
                <a:solidFill>
                  <a:schemeClr val="accent4">
                    <a:lumMod val="10000"/>
                  </a:schemeClr>
                </a:solidFill>
              </a:rPr>
              <a:t>подход. Это закрепляет различия между городом и селом. </a:t>
            </a:r>
          </a:p>
          <a:p>
            <a:pPr marL="0" indent="0" algn="just">
              <a:buFontTx/>
              <a:buNone/>
              <a:defRPr/>
            </a:pPr>
            <a:r>
              <a:rPr lang="ru-RU" sz="2500" dirty="0">
                <a:solidFill>
                  <a:schemeClr val="accent4">
                    <a:lumMod val="10000"/>
                  </a:schemeClr>
                </a:solidFill>
              </a:rPr>
              <a:t>Рекомендуется перейти на подход стран ОЭСР, основанный на минимальной численности и плотности населения. </a:t>
            </a:r>
          </a:p>
          <a:p>
            <a:pPr marL="0" indent="0" algn="just">
              <a:buFontTx/>
              <a:buNone/>
              <a:defRPr/>
            </a:pPr>
            <a:r>
              <a:rPr lang="ru-RU" sz="2500" dirty="0">
                <a:solidFill>
                  <a:srgbClr val="FF0000"/>
                </a:solidFill>
              </a:rPr>
              <a:t>Не изменилось с тех пор ничего.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0243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A41CAA1-80BD-4B87-B93B-1F4315D43234}" type="slidenum">
              <a:rPr lang="ru-RU" altLang="ru-RU">
                <a:solidFill>
                  <a:srgbClr val="161616"/>
                </a:solidFill>
              </a:rPr>
              <a:pPr/>
              <a:t>8</a:t>
            </a:fld>
            <a:endParaRPr lang="ru-RU" altLang="ru-RU">
              <a:solidFill>
                <a:srgbClr val="16161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9"/>
          <p:cNvSpPr>
            <a:spLocks noGrp="1"/>
          </p:cNvSpPr>
          <p:nvPr>
            <p:ph type="title"/>
          </p:nvPr>
        </p:nvSpPr>
        <p:spPr>
          <a:xfrm>
            <a:off x="395288" y="368300"/>
            <a:ext cx="8640762" cy="504825"/>
          </a:xfrm>
        </p:spPr>
        <p:txBody>
          <a:bodyPr/>
          <a:lstStyle/>
          <a:p>
            <a:pPr algn="l">
              <a:defRPr/>
            </a:pPr>
            <a:r>
              <a:rPr lang="ru-RU" altLang="ru-RU" sz="2000" b="1" dirty="0">
                <a:solidFill>
                  <a:schemeClr val="accent4">
                    <a:lumMod val="10000"/>
                  </a:schemeClr>
                </a:solidFill>
              </a:rPr>
              <a:t>Первый уровень классификации. </a:t>
            </a:r>
            <a:r>
              <a:rPr lang="ru-RU" altLang="ru-RU" sz="1800" b="1" dirty="0">
                <a:solidFill>
                  <a:schemeClr val="accent4">
                    <a:lumMod val="10000"/>
                  </a:schemeClr>
                </a:solidFill>
              </a:rPr>
              <a:t>(</a:t>
            </a:r>
            <a:r>
              <a:rPr lang="en-US" altLang="ru-RU" sz="1800" b="1" dirty="0">
                <a:solidFill>
                  <a:schemeClr val="accent4">
                    <a:lumMod val="10000"/>
                  </a:schemeClr>
                </a:solidFill>
              </a:rPr>
              <a:t>Applying the Degree of </a:t>
            </a:r>
            <a:r>
              <a:rPr lang="en-US" altLang="ru-RU" sz="1800" b="1" dirty="0" err="1">
                <a:solidFill>
                  <a:schemeClr val="accent4">
                    <a:lumMod val="10000"/>
                  </a:schemeClr>
                </a:solidFill>
              </a:rPr>
              <a:t>Urbanisation</a:t>
            </a:r>
            <a:r>
              <a:rPr lang="en-US" altLang="ru-RU" sz="1800" b="1" dirty="0">
                <a:solidFill>
                  <a:schemeClr val="accent4">
                    <a:lumMod val="10000"/>
                  </a:schemeClr>
                </a:solidFill>
              </a:rPr>
              <a:t> – A methodological manual to define cities, towns and rural areas for international comparisons. European Union/FAO/UN-Habitat/OECD/The World Bank, 2021</a:t>
            </a:r>
            <a:r>
              <a:rPr lang="ru-RU" altLang="ru-RU" sz="1800" b="1" dirty="0">
                <a:solidFill>
                  <a:schemeClr val="accent4">
                    <a:lumMod val="10000"/>
                  </a:schemeClr>
                </a:solidFill>
              </a:rPr>
              <a:t>)</a:t>
            </a:r>
          </a:p>
        </p:txBody>
      </p:sp>
      <p:graphicFrame>
        <p:nvGraphicFramePr>
          <p:cNvPr id="16" name="Объект 1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03715766"/>
              </p:ext>
            </p:extLst>
          </p:nvPr>
        </p:nvGraphicFramePr>
        <p:xfrm>
          <a:off x="107504" y="1264074"/>
          <a:ext cx="5041455" cy="5305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5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2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34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05425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</a:rPr>
                        <a:t>Густонаселенные</a:t>
                      </a:r>
                      <a:r>
                        <a:rPr lang="ru-RU" sz="1800" baseline="0" dirty="0" smtClean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1800" baseline="0" dirty="0" smtClean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</a:rPr>
                        <a:t>(urban </a:t>
                      </a:r>
                      <a:r>
                        <a:rPr lang="en-US" sz="1800" baseline="0" dirty="0" err="1" smtClean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</a:rPr>
                        <a:t>cen-ters</a:t>
                      </a:r>
                      <a:r>
                        <a:rPr lang="en-US" sz="1800" baseline="0" dirty="0" smtClean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r>
                        <a:rPr lang="ru-RU" sz="18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</a:rPr>
                        <a:t>: </a:t>
                      </a:r>
                      <a:r>
                        <a:rPr lang="ru-RU" sz="1800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кластер смежных ячеек площадью 1 км² с </a:t>
                      </a:r>
                      <a:r>
                        <a:rPr lang="ru-RU" sz="1800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плотностью </a:t>
                      </a:r>
                      <a:r>
                        <a:rPr lang="ru-RU" sz="1800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населения не менее 1500 чел/ км² и в совокупности минимальной численностью населения 50 тыс. </a:t>
                      </a:r>
                      <a:r>
                        <a:rPr lang="ru-RU" sz="1800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чел.</a:t>
                      </a:r>
                      <a:r>
                        <a:rPr lang="ru-RU" sz="1800" kern="1200" baseline="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</a:t>
                      </a:r>
                      <a:r>
                        <a:rPr lang="ru-RU" sz="1800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огут </a:t>
                      </a:r>
                      <a:r>
                        <a:rPr lang="ru-RU" sz="1800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быть </a:t>
                      </a:r>
                      <a:r>
                        <a:rPr lang="ru-RU" sz="1800" kern="1200" dirty="0" err="1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добавле-ны</a:t>
                      </a:r>
                      <a:r>
                        <a:rPr lang="ru-RU" sz="1800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ячейки, заполненные не менее чем на 50%. </a:t>
                      </a:r>
                      <a:endParaRPr lang="ru-RU" sz="1800" dirty="0">
                        <a:solidFill>
                          <a:schemeClr val="accent4">
                            <a:lumMod val="10000"/>
                          </a:schemeClr>
                        </a:solidFill>
                      </a:endParaRPr>
                    </a:p>
                  </a:txBody>
                  <a:tcPr marL="91496" marR="91496" marT="45721" marB="45721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 smtClean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</a:rPr>
                        <a:t>Средненаселенные</a:t>
                      </a:r>
                      <a:r>
                        <a:rPr lang="ru-RU" sz="1800" dirty="0" smtClean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</a:rPr>
                        <a:t> (</a:t>
                      </a:r>
                      <a:r>
                        <a:rPr lang="en-US" sz="1800" dirty="0" smtClean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</a:rPr>
                        <a:t>urban </a:t>
                      </a:r>
                      <a:r>
                        <a:rPr lang="ru-RU" sz="1800" dirty="0" smtClean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en-US" sz="1800" dirty="0" smtClean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</a:rPr>
                        <a:t>clusters) </a:t>
                      </a:r>
                      <a:r>
                        <a:rPr lang="ru-RU" sz="1800" b="1" kern="1200" dirty="0" smtClean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ru-RU" sz="1800" b="1" kern="1200" baseline="0" dirty="0" smtClean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кластер </a:t>
                      </a:r>
                      <a:r>
                        <a:rPr lang="ru-RU" sz="1800" b="1" kern="1200" dirty="0" err="1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смеж-ных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ячеек сетки </a:t>
                      </a:r>
                      <a:r>
                        <a:rPr lang="ru-RU" sz="1800" b="1" kern="1200" dirty="0" err="1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площа-дью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км² с плотностью населения не менее 300 чел/ км² и 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мини-</a:t>
                      </a:r>
                      <a:r>
                        <a:rPr lang="ru-RU" sz="1800" b="1" kern="1200" dirty="0" err="1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мальной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численностью 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населения 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5000 жителей. </a:t>
                      </a:r>
                    </a:p>
                  </a:txBody>
                  <a:tcPr marL="91496" marR="91496" marT="45721" marB="45721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Сельские </a:t>
                      </a: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-остальные</a:t>
                      </a:r>
                      <a:r>
                        <a:rPr lang="ru-RU" sz="1800" b="1" kern="1200" baseline="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ячейки сетки.</a:t>
                      </a:r>
                      <a:r>
                        <a:rPr lang="ru-RU" sz="1800" b="1" kern="1200" baseline="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(Н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 идентифицируемые </a:t>
                      </a:r>
                      <a:r>
                        <a:rPr lang="ru-RU" sz="1800" b="1" kern="1200" dirty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как </a:t>
                      </a:r>
                      <a:r>
                        <a:rPr lang="ru-RU" sz="1800" b="1" kern="1200" dirty="0" smtClean="0">
                          <a:solidFill>
                            <a:schemeClr val="accent4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городские).</a:t>
                      </a:r>
                      <a:endParaRPr lang="ru-RU" sz="1800" b="1" kern="1200" dirty="0">
                        <a:solidFill>
                          <a:schemeClr val="accent4">
                            <a:lumMod val="1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96" marR="91496" marT="45721" marB="45721"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Объект 13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697398704"/>
              </p:ext>
            </p:extLst>
          </p:nvPr>
        </p:nvGraphicFramePr>
        <p:xfrm>
          <a:off x="5314723" y="1004615"/>
          <a:ext cx="3825751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278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A798EA1-7A1D-43F9-8229-4C55EA359F0C}" type="slidenum">
              <a:rPr lang="ru-RU" altLang="ru-RU">
                <a:solidFill>
                  <a:srgbClr val="161616"/>
                </a:solidFill>
              </a:rPr>
              <a:pPr/>
              <a:t>9</a:t>
            </a:fld>
            <a:endParaRPr lang="ru-RU" altLang="ru-RU">
              <a:solidFill>
                <a:srgbClr val="16161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9"/>
          <p:cNvSpPr>
            <a:spLocks noGrp="1"/>
          </p:cNvSpPr>
          <p:nvPr>
            <p:ph type="title"/>
          </p:nvPr>
        </p:nvSpPr>
        <p:spPr>
          <a:xfrm>
            <a:off x="323850" y="612775"/>
            <a:ext cx="8640763" cy="504825"/>
          </a:xfrm>
        </p:spPr>
        <p:txBody>
          <a:bodyPr/>
          <a:lstStyle/>
          <a:p>
            <a:pPr>
              <a:defRPr/>
            </a:pPr>
            <a:r>
              <a:rPr lang="ru-RU" altLang="ru-RU" sz="2800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Классификация административных образований (муниципальные образования, </a:t>
            </a:r>
            <a:r>
              <a:rPr lang="ru-RU" altLang="ru-RU" sz="2800" b="1" dirty="0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районы, переписные участки)</a:t>
            </a:r>
            <a:endParaRPr lang="ru-RU" altLang="ru-RU" sz="2800" b="1" dirty="0">
              <a:solidFill>
                <a:schemeClr val="accent4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6" name="Объект 1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68416799"/>
              </p:ext>
            </p:extLst>
          </p:nvPr>
        </p:nvGraphicFramePr>
        <p:xfrm>
          <a:off x="188913" y="1706563"/>
          <a:ext cx="8497888" cy="3444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1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0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56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44875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</a:rPr>
                        <a:t>Город 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- муниципа</a:t>
                      </a:r>
                      <a:r>
                        <a:rPr lang="ru-RU" sz="20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льные образования, </a:t>
                      </a:r>
                      <a:r>
                        <a:rPr lang="ru-RU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где как минимум 50% населения </a:t>
                      </a:r>
                      <a:r>
                        <a:rPr lang="ru-RU" sz="20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проживают </a:t>
                      </a:r>
                      <a:r>
                        <a:rPr lang="ru-RU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</a:t>
                      </a:r>
                      <a:r>
                        <a:rPr lang="ru-RU" sz="20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городских</a:t>
                      </a:r>
                      <a:r>
                        <a:rPr lang="ru-RU" sz="20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центрах (</a:t>
                      </a:r>
                      <a:r>
                        <a:rPr lang="en-US" sz="20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urban centers)</a:t>
                      </a:r>
                      <a:r>
                        <a:rPr lang="ru-RU" sz="20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</a:p>
                    <a:p>
                      <a:endParaRPr lang="ru-RU" sz="2000" b="1" kern="1200" baseline="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20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 </a:t>
                      </a:r>
                      <a:r>
                        <a:rPr lang="ru-RU" sz="16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(в ячейках, отнесенных к городским центрам)</a:t>
                      </a:r>
                      <a:endParaRPr lang="ru-RU" sz="16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78" marR="91478" marT="45710" marB="45710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</a:rPr>
                        <a:t>Поселки 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- </a:t>
                      </a:r>
                      <a:r>
                        <a:rPr lang="ru-RU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менее 50% населения проживают в </a:t>
                      </a:r>
                      <a:r>
                        <a:rPr lang="ru-RU" sz="20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городских</a:t>
                      </a:r>
                      <a:r>
                        <a:rPr lang="ru-RU" sz="20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центрах</a:t>
                      </a:r>
                      <a:r>
                        <a:rPr lang="ru-RU" sz="20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 не более 50% населения в ячейках, отнесенных к сельским</a:t>
                      </a:r>
                    </a:p>
                    <a:p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marL="91478" marR="91478" marT="45710" marB="45710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Сельские </a:t>
                      </a:r>
                      <a:r>
                        <a:rPr lang="ru-RU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-более 50% населения сконцентрировано в ячейках, отнесенных к сельским</a:t>
                      </a:r>
                    </a:p>
                  </a:txBody>
                  <a:tcPr marL="91478" marR="91478" marT="45710" marB="45710"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325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5894DAE-8CE4-4375-8292-48BD7342936B}" type="slidenum">
              <a:rPr lang="ru-RU" altLang="ru-RU">
                <a:solidFill>
                  <a:srgbClr val="161616"/>
                </a:solidFill>
              </a:rPr>
              <a:pPr/>
              <a:t>10</a:t>
            </a:fld>
            <a:endParaRPr lang="ru-RU" altLang="ru-RU">
              <a:solidFill>
                <a:srgbClr val="1616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38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9"/>
          <p:cNvSpPr>
            <a:spLocks noGrp="1"/>
          </p:cNvSpPr>
          <p:nvPr>
            <p:ph type="title"/>
          </p:nvPr>
        </p:nvSpPr>
        <p:spPr>
          <a:xfrm>
            <a:off x="323850" y="115888"/>
            <a:ext cx="8640763" cy="504825"/>
          </a:xfrm>
        </p:spPr>
        <p:txBody>
          <a:bodyPr/>
          <a:lstStyle/>
          <a:p>
            <a:pPr>
              <a:defRPr/>
            </a:pPr>
            <a:r>
              <a:rPr lang="ru-RU" altLang="ru-RU" sz="2400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Второй уровень классификации</a:t>
            </a:r>
            <a:endParaRPr lang="ru-RU" altLang="ru-RU" sz="2000" b="1" dirty="0">
              <a:solidFill>
                <a:schemeClr val="accent4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4" name="Объект 13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157606991"/>
              </p:ext>
            </p:extLst>
          </p:nvPr>
        </p:nvGraphicFramePr>
        <p:xfrm>
          <a:off x="611560" y="620688"/>
          <a:ext cx="8208912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29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1C6C64C-0272-45CA-8181-1DF45F880BF5}" type="slidenum">
              <a:rPr lang="ru-RU" altLang="ru-RU">
                <a:solidFill>
                  <a:srgbClr val="161616"/>
                </a:solidFill>
              </a:rPr>
              <a:pPr/>
              <a:t>11</a:t>
            </a:fld>
            <a:endParaRPr lang="ru-RU" altLang="ru-RU">
              <a:solidFill>
                <a:srgbClr val="1616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17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9"/>
          <p:cNvSpPr>
            <a:spLocks noGrp="1"/>
          </p:cNvSpPr>
          <p:nvPr>
            <p:ph type="title"/>
          </p:nvPr>
        </p:nvSpPr>
        <p:spPr>
          <a:xfrm>
            <a:off x="395288" y="136525"/>
            <a:ext cx="8569325" cy="433388"/>
          </a:xfrm>
        </p:spPr>
        <p:txBody>
          <a:bodyPr/>
          <a:lstStyle/>
          <a:p>
            <a:pPr>
              <a:defRPr/>
            </a:pPr>
            <a:r>
              <a:rPr lang="ru-RU" altLang="ru-RU" sz="2400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Три этапа классификации </a:t>
            </a:r>
            <a:r>
              <a:rPr lang="ru-RU" altLang="ru-RU" sz="2400" b="1" dirty="0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районов в ЕС</a:t>
            </a:r>
            <a:endParaRPr lang="ru-RU" altLang="ru-RU" sz="2400" b="1" dirty="0">
              <a:solidFill>
                <a:schemeClr val="accent4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6" name="Объект 1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15047058"/>
              </p:ext>
            </p:extLst>
          </p:nvPr>
        </p:nvGraphicFramePr>
        <p:xfrm>
          <a:off x="250825" y="620713"/>
          <a:ext cx="8497888" cy="18288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5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1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Первый этап </a:t>
                      </a:r>
                    </a:p>
                  </a:txBody>
                  <a:tcPr marL="91489" marR="91489" marT="45721" marB="45721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79" marR="91479" marT="45721" marB="45721"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3039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Городской кластер</a:t>
                      </a:r>
                      <a:r>
                        <a:rPr lang="ru-RU" sz="1800" b="1" kern="1200" baseline="0" dirty="0" smtClean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кластер смежных ячеек площадью 1 км² с плотностью населения не менее 300 чел/ км² и в совокупности минимальной численностью населения  5 тыс. жителей.</a:t>
                      </a:r>
                    </a:p>
                  </a:txBody>
                  <a:tcPr marL="91489" marR="91489" marT="45721" marB="45721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bg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Сельская местность</a:t>
                      </a: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все остальные ячейки (не </a:t>
                      </a:r>
                      <a:r>
                        <a:rPr lang="ru-RU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идентифицируемые как </a:t>
                      </a: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городские).</a:t>
                      </a:r>
                      <a:endParaRPr lang="ru-RU" sz="18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89" marR="91489" marT="45721" marB="45721"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34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0E0FD33-2869-4E99-8D0D-5C5B8161B27F}" type="slidenum">
              <a:rPr lang="ru-RU" altLang="ru-RU">
                <a:solidFill>
                  <a:srgbClr val="161616"/>
                </a:solidFill>
              </a:rPr>
              <a:pPr/>
              <a:t>12</a:t>
            </a:fld>
            <a:endParaRPr lang="ru-RU" altLang="ru-RU">
              <a:solidFill>
                <a:srgbClr val="161616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051891612"/>
              </p:ext>
            </p:extLst>
          </p:nvPr>
        </p:nvGraphicFramePr>
        <p:xfrm>
          <a:off x="250825" y="3057525"/>
          <a:ext cx="8353425" cy="27602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4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4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870">
                <a:tc gridSpan="3">
                  <a:txBody>
                    <a:bodyPr/>
                    <a:lstStyle/>
                    <a:p>
                      <a:r>
                        <a:rPr lang="ru-RU" sz="1800" dirty="0"/>
                        <a:t>Второй этап. </a:t>
                      </a:r>
                      <a:r>
                        <a:rPr lang="ru-RU" sz="1800" dirty="0" smtClean="0"/>
                        <a:t>Классификация</a:t>
                      </a:r>
                      <a:r>
                        <a:rPr lang="ru-RU" sz="1800" baseline="0" dirty="0" smtClean="0"/>
                        <a:t> районов (уровень </a:t>
                      </a:r>
                      <a:r>
                        <a:rPr lang="en-US" sz="1800" baseline="0" dirty="0" smtClean="0"/>
                        <a:t>NUTS3</a:t>
                      </a:r>
                      <a:r>
                        <a:rPr lang="ru-RU" sz="1800" baseline="0" dirty="0" smtClean="0"/>
                        <a:t> территориального деления ЕС)</a:t>
                      </a:r>
                      <a:r>
                        <a:rPr lang="en-US" sz="1800" baseline="0" dirty="0" smtClean="0"/>
                        <a:t>. </a:t>
                      </a:r>
                      <a:endParaRPr lang="ru-RU" sz="1800" dirty="0"/>
                    </a:p>
                  </a:txBody>
                  <a:tcPr marL="91445" marR="91445" marT="45734" marB="45734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272"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Преимущественно сельские</a:t>
                      </a:r>
                      <a:endParaRPr lang="ru-RU" sz="1800" b="1" dirty="0"/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Промежуточные</a:t>
                      </a:r>
                      <a:endParaRPr lang="ru-RU" sz="1800" b="1" dirty="0"/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Преимущественно городские</a:t>
                      </a:r>
                      <a:endParaRPr lang="ru-RU" sz="1800" b="1" dirty="0"/>
                    </a:p>
                  </a:txBody>
                  <a:tcPr marL="91445" marR="91445" marT="45734" marB="4573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79883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населения, проживающего в сельской местности, превышает 50%</a:t>
                      </a:r>
                      <a:endParaRPr lang="ru-RU" sz="1800" dirty="0"/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населения, проживающего в сельской местности, составляет от 20 до 50%.  </a:t>
                      </a:r>
                      <a:endParaRPr lang="ru-RU" sz="1800" dirty="0"/>
                    </a:p>
                  </a:txBody>
                  <a:tcPr marL="91445" marR="91445" marT="45734" marB="4573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доля населения, проживающего в сельской местности, ниже 20%.</a:t>
                      </a:r>
                      <a:endParaRPr lang="ru-RU" sz="1800" dirty="0"/>
                    </a:p>
                    <a:p>
                      <a:endParaRPr lang="ru-RU" sz="1800" dirty="0"/>
                    </a:p>
                  </a:txBody>
                  <a:tcPr marL="91445" marR="91445" marT="45734" marB="4573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9"/>
          <p:cNvSpPr>
            <a:spLocks noGrp="1"/>
          </p:cNvSpPr>
          <p:nvPr>
            <p:ph type="title"/>
          </p:nvPr>
        </p:nvSpPr>
        <p:spPr>
          <a:xfrm>
            <a:off x="395288" y="115888"/>
            <a:ext cx="8569325" cy="433387"/>
          </a:xfrm>
        </p:spPr>
        <p:txBody>
          <a:bodyPr/>
          <a:lstStyle/>
          <a:p>
            <a:pPr>
              <a:defRPr/>
            </a:pPr>
            <a:r>
              <a:rPr lang="ru-RU" altLang="ru-RU" sz="2400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Три этапа классификации ЕС</a:t>
            </a:r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6D55785-E345-475F-B1A0-4371D35D684F}" type="slidenum">
              <a:rPr lang="ru-RU" altLang="ru-RU">
                <a:solidFill>
                  <a:srgbClr val="161616"/>
                </a:solidFill>
              </a:rPr>
              <a:pPr/>
              <a:t>13</a:t>
            </a:fld>
            <a:endParaRPr lang="ru-RU" altLang="ru-RU">
              <a:solidFill>
                <a:srgbClr val="161616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108701880"/>
              </p:ext>
            </p:extLst>
          </p:nvPr>
        </p:nvGraphicFramePr>
        <p:xfrm>
          <a:off x="468313" y="549275"/>
          <a:ext cx="8351838" cy="27588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39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39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3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1523">
                <a:tc gridSpan="3">
                  <a:txBody>
                    <a:bodyPr/>
                    <a:lstStyle/>
                    <a:p>
                      <a:r>
                        <a:rPr lang="ru-RU" sz="1800" dirty="0"/>
                        <a:t>Второй этап. </a:t>
                      </a:r>
                      <a:r>
                        <a:rPr lang="ru-RU" sz="1800" dirty="0" smtClean="0"/>
                        <a:t>Классификация районов уровня территориального деления </a:t>
                      </a:r>
                      <a:r>
                        <a:rPr lang="en-US" sz="1800" dirty="0" smtClean="0"/>
                        <a:t>NUTS3</a:t>
                      </a:r>
                      <a:endParaRPr lang="ru-RU" sz="1800" dirty="0"/>
                    </a:p>
                  </a:txBody>
                  <a:tcPr marL="91428" marR="91428" marT="45700" marB="4570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40"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Преимущественно сельские</a:t>
                      </a:r>
                      <a:endParaRPr lang="ru-RU" sz="1800" b="1" dirty="0"/>
                    </a:p>
                  </a:txBody>
                  <a:tcPr marL="91428" marR="91428" marT="45700" marB="45700"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Промежуточные</a:t>
                      </a:r>
                      <a:endParaRPr lang="ru-RU" sz="1800" b="1" dirty="0"/>
                    </a:p>
                  </a:txBody>
                  <a:tcPr marL="91428" marR="91428" marT="45700" marB="45700"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Преимущественно городские</a:t>
                      </a:r>
                      <a:endParaRPr lang="ru-RU" sz="1800" b="1" dirty="0"/>
                    </a:p>
                  </a:txBody>
                  <a:tcPr marL="91428" marR="91428" marT="45700" marB="457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78775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населения, проживающего в сельской местности, превышает 50%</a:t>
                      </a:r>
                      <a:endParaRPr lang="ru-RU" sz="1800" dirty="0"/>
                    </a:p>
                  </a:txBody>
                  <a:tcPr marL="91428" marR="91428" marT="45700" marB="45700"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населения, проживающего в сельской местности, составляет от 20 до 50%.  </a:t>
                      </a:r>
                      <a:endParaRPr lang="ru-RU" sz="1800" dirty="0"/>
                    </a:p>
                  </a:txBody>
                  <a:tcPr marL="91428" marR="91428" marT="45700" marB="457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доля населения, проживающего в сельской местности, ниже 20%.</a:t>
                      </a:r>
                      <a:endParaRPr lang="ru-RU" sz="1800" dirty="0"/>
                    </a:p>
                    <a:p>
                      <a:endParaRPr lang="ru-RU" sz="1800" dirty="0"/>
                    </a:p>
                  </a:txBody>
                  <a:tcPr marL="91428" marR="91428" marT="45700" marB="457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6" name="Прямая со стрелкой 5"/>
          <p:cNvCxnSpPr>
            <a:cxnSpLocks/>
          </p:cNvCxnSpPr>
          <p:nvPr/>
        </p:nvCxnSpPr>
        <p:spPr>
          <a:xfrm flipH="1">
            <a:off x="1908175" y="3213100"/>
            <a:ext cx="179388" cy="503238"/>
          </a:xfrm>
          <a:prstGeom prst="straightConnector1">
            <a:avLst/>
          </a:prstGeom>
          <a:ln w="47625">
            <a:solidFill>
              <a:schemeClr val="bg1"/>
            </a:solidFill>
            <a:headEnd w="lg" len="lg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Объект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97198188"/>
              </p:ext>
            </p:extLst>
          </p:nvPr>
        </p:nvGraphicFramePr>
        <p:xfrm>
          <a:off x="611188" y="3716338"/>
          <a:ext cx="7993062" cy="2446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8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61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95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Третий этап.  Уточнение</a:t>
                      </a:r>
                      <a:r>
                        <a:rPr lang="ru-RU" sz="1800" baseline="0" dirty="0"/>
                        <a:t> статуса </a:t>
                      </a:r>
                      <a:r>
                        <a:rPr lang="ru-RU" sz="1800" baseline="0" dirty="0" smtClean="0"/>
                        <a:t>района </a:t>
                      </a:r>
                      <a:r>
                        <a:rPr lang="ru-RU" sz="1800" dirty="0" smtClean="0"/>
                        <a:t>по </a:t>
                      </a:r>
                      <a:r>
                        <a:rPr lang="ru-RU" sz="1800" dirty="0"/>
                        <a:t>размеру города в</a:t>
                      </a:r>
                      <a:r>
                        <a:rPr lang="ru-RU" sz="1800" baseline="0" dirty="0"/>
                        <a:t> районе</a:t>
                      </a:r>
                      <a:endParaRPr lang="ru-RU" sz="1800" dirty="0"/>
                    </a:p>
                  </a:txBody>
                  <a:tcPr marL="91442" marR="91442" marT="45744" marB="45744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950"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Промежуточный </a:t>
                      </a:r>
                    </a:p>
                  </a:txBody>
                  <a:tcPr marL="91442" marR="91442" marT="45744" marB="4574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Преимущественно городской</a:t>
                      </a:r>
                    </a:p>
                  </a:txBody>
                  <a:tcPr marL="91442" marR="91442" marT="45744" marB="4574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4437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преимущественно сельский район, в котором есть город с населением более 200 тыс. чел, составляющих не менее 25% населения района</a:t>
                      </a:r>
                      <a:endParaRPr lang="ru-RU" sz="1800" dirty="0"/>
                    </a:p>
                  </a:txBody>
                  <a:tcPr marL="91442" marR="91442" marT="45744" marB="45744"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Промежуточный район, в котором есть</a:t>
                      </a:r>
                      <a:r>
                        <a:rPr lang="ru-RU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город с населением более 500 тыс. чел., составляющих не менее 25% населения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района</a:t>
                      </a:r>
                      <a:endParaRPr lang="ru-RU" sz="1800" dirty="0"/>
                    </a:p>
                  </a:txBody>
                  <a:tcPr marL="91442" marR="91442" marT="45744" marB="4574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9" name="Прямая со стрелкой 8"/>
          <p:cNvCxnSpPr>
            <a:cxnSpLocks/>
          </p:cNvCxnSpPr>
          <p:nvPr/>
        </p:nvCxnSpPr>
        <p:spPr>
          <a:xfrm>
            <a:off x="5580063" y="3213100"/>
            <a:ext cx="0" cy="503238"/>
          </a:xfrm>
          <a:prstGeom prst="straightConnector1">
            <a:avLst/>
          </a:prstGeom>
          <a:ln w="47625">
            <a:solidFill>
              <a:schemeClr val="bg1"/>
            </a:solidFill>
            <a:headEnd w="lg" len="lg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7"/>
          <p:cNvSpPr>
            <a:spLocks noGrp="1"/>
          </p:cNvSpPr>
          <p:nvPr>
            <p:ph type="title"/>
          </p:nvPr>
        </p:nvSpPr>
        <p:spPr>
          <a:xfrm>
            <a:off x="457200" y="136525"/>
            <a:ext cx="8445500" cy="563563"/>
          </a:xfrm>
        </p:spPr>
        <p:txBody>
          <a:bodyPr/>
          <a:lstStyle/>
          <a:p>
            <a:pPr>
              <a:defRPr/>
            </a:pPr>
            <a:r>
              <a:rPr lang="ru-RU" altLang="ru-RU" sz="2400" b="1" dirty="0">
                <a:solidFill>
                  <a:schemeClr val="accent4">
                    <a:lumMod val="10000"/>
                  </a:schemeClr>
                </a:solidFill>
              </a:rPr>
              <a:t>Фрагмент </a:t>
            </a:r>
            <a:r>
              <a:rPr lang="ru-RU" altLang="ru-RU" sz="2400" b="1" dirty="0" smtClean="0">
                <a:solidFill>
                  <a:schemeClr val="accent4">
                    <a:lumMod val="10000"/>
                  </a:schemeClr>
                </a:solidFill>
              </a:rPr>
              <a:t>классификации </a:t>
            </a:r>
            <a:r>
              <a:rPr lang="ru-RU" altLang="ru-RU" sz="2400" b="1" dirty="0">
                <a:solidFill>
                  <a:schemeClr val="accent4">
                    <a:lumMod val="10000"/>
                  </a:schemeClr>
                </a:solidFill>
              </a:rPr>
              <a:t>регионов ЕС по типу поселений</a:t>
            </a: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</p:nvPr>
        </p:nvGraphicFramePr>
        <p:xfrm>
          <a:off x="395288" y="765175"/>
          <a:ext cx="8507413" cy="5111752"/>
        </p:xfrm>
        <a:graphic>
          <a:graphicData uri="http://schemas.openxmlformats.org/drawingml/2006/table">
            <a:tbl>
              <a:tblPr/>
              <a:tblGrid>
                <a:gridCol w="2238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7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709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80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Код региона в системе NUTS</a:t>
                      </a: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Категория по типу городской или сельский</a:t>
                      </a: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Расшифровка категории</a:t>
                      </a: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69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AL011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rgbClr val="5C1F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</a:rPr>
                        <a:t>Преимущественно сельский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5C1F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D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1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AL012</a:t>
                      </a: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5C1F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</a:rPr>
                        <a:t>Промежуточный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5C1F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69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AL013</a:t>
                      </a: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5C1F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</a:rPr>
                        <a:t>Преимущественно сельский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5C1F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D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69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AL014</a:t>
                      </a: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rgbClr val="5C1F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</a:rPr>
                        <a:t>Преимущественно сельский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rgbClr val="5C1F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31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AL015</a:t>
                      </a: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5C1F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</a:rPr>
                        <a:t>Промежуточный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5C1F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D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69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AL021</a:t>
                      </a: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5C1F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</a:rPr>
                        <a:t>Преимущественно сельский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5C1F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69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AL022</a:t>
                      </a: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5C1F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</a:rPr>
                        <a:t>Преимущественно городской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5C1F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D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04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AL031</a:t>
                      </a: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5C1F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C1F00"/>
                          </a:solidFill>
                          <a:effectLst/>
                          <a:latin typeface="Arial" charset="0"/>
                        </a:rPr>
                        <a:t>Преимущественно сельский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5C1F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6429" name="Номер слайда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82ABCB0-FE51-4B1E-9B51-54351DEC3A13}" type="slidenum">
              <a:rPr lang="ru-RU" altLang="ru-RU">
                <a:solidFill>
                  <a:srgbClr val="161616"/>
                </a:solidFill>
              </a:rPr>
              <a:pPr/>
              <a:t>14</a:t>
            </a:fld>
            <a:endParaRPr lang="ru-RU" altLang="ru-RU">
              <a:solidFill>
                <a:srgbClr val="16161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5942013"/>
            <a:ext cx="4572000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07000"/>
              </a:lnSpc>
              <a:defRPr/>
            </a:pPr>
            <a:r>
              <a:rPr lang="ru-RU" b="1" dirty="0">
                <a:solidFill>
                  <a:schemeClr val="accent4">
                    <a:lumMod val="1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Источник: </a:t>
            </a:r>
            <a:r>
              <a:rPr lang="ru-RU" b="1" dirty="0">
                <a:solidFill>
                  <a:schemeClr val="accent4">
                    <a:lumMod val="10000"/>
                  </a:schemeClr>
                </a:solidFill>
                <a:ea typeface="Calibri" pitchFamily="34" charset="0"/>
                <a:cs typeface="Times New Roman" pitchFamily="18" charset="0"/>
              </a:rPr>
              <a:t>Евростат</a:t>
            </a:r>
            <a:endParaRPr lang="ru-RU" b="1" dirty="0">
              <a:solidFill>
                <a:schemeClr val="accent4">
                  <a:lumMod val="10000"/>
                </a:schemeClr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/>
          <p:cNvSpPr>
            <a:spLocks noGrp="1" noChangeArrowheads="1"/>
          </p:cNvSpPr>
          <p:nvPr>
            <p:ph type="title"/>
          </p:nvPr>
        </p:nvSpPr>
        <p:spPr>
          <a:xfrm>
            <a:off x="179512" y="116632"/>
            <a:ext cx="8856662" cy="287337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alt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alt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Классификации </a:t>
            </a:r>
            <a:r>
              <a:rPr lang="ru-RU" alt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районов ЕС</a:t>
            </a:r>
            <a:br>
              <a:rPr lang="ru-RU" alt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alt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927903342"/>
              </p:ext>
            </p:extLst>
          </p:nvPr>
        </p:nvGraphicFramePr>
        <p:xfrm>
          <a:off x="555638" y="548681"/>
          <a:ext cx="8568952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453335"/>
            <a:ext cx="2133600" cy="268139"/>
          </a:xfrm>
        </p:spPr>
        <p:txBody>
          <a:bodyPr/>
          <a:lstStyle/>
          <a:p>
            <a:pPr>
              <a:defRPr/>
            </a:pPr>
            <a:fld id="{7E95A530-0E19-4807-B72B-462615D9EB07}" type="slidenum">
              <a:rPr lang="ru-RU" altLang="ru-RU" smtClean="0">
                <a:solidFill>
                  <a:schemeClr val="bg1"/>
                </a:solidFill>
              </a:rPr>
              <a:pPr>
                <a:defRPr/>
              </a:pPr>
              <a:t>15</a:t>
            </a:fld>
            <a:endParaRPr lang="ru-RU" alt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60350"/>
            <a:ext cx="8229600" cy="6192838"/>
          </a:xfrm>
        </p:spPr>
        <p:txBody>
          <a:bodyPr/>
          <a:lstStyle/>
          <a:p>
            <a:pPr marL="0" indent="0" algn="just">
              <a:buFontTx/>
              <a:buNone/>
              <a:defRPr/>
            </a:pP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Выводы:</a:t>
            </a: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 algn="just">
              <a:buFontTx/>
              <a:buNone/>
              <a:defRPr/>
            </a:pPr>
            <a:r>
              <a:rPr lang="ru-RU" sz="2500" dirty="0">
                <a:solidFill>
                  <a:schemeClr val="accent4">
                    <a:lumMod val="10000"/>
                  </a:schemeClr>
                </a:solidFill>
              </a:rPr>
              <a:t>законодательные критерии отнесения населенного пункта к городским или сельским </a:t>
            </a:r>
            <a:r>
              <a:rPr lang="ru-RU" sz="2500" dirty="0" smtClean="0">
                <a:solidFill>
                  <a:schemeClr val="accent4">
                    <a:lumMod val="10000"/>
                  </a:schemeClr>
                </a:solidFill>
              </a:rPr>
              <a:t>таковы</a:t>
            </a:r>
            <a:r>
              <a:rPr lang="ru-RU" sz="2500" dirty="0">
                <a:solidFill>
                  <a:schemeClr val="accent4">
                    <a:lumMod val="10000"/>
                  </a:schemeClr>
                </a:solidFill>
              </a:rPr>
              <a:t>, что определяют сельский </a:t>
            </a:r>
            <a:r>
              <a:rPr lang="ru-RU" sz="2500" dirty="0" err="1">
                <a:solidFill>
                  <a:schemeClr val="accent4">
                    <a:lumMod val="10000"/>
                  </a:schemeClr>
                </a:solidFill>
              </a:rPr>
              <a:t>н.п</a:t>
            </a:r>
            <a:r>
              <a:rPr lang="ru-RU" sz="2500" dirty="0">
                <a:solidFill>
                  <a:schemeClr val="accent4">
                    <a:lumMod val="10000"/>
                  </a:schemeClr>
                </a:solidFill>
              </a:rPr>
              <a:t>., как место с худшими условиями проживания людей по сравнению с городским. </a:t>
            </a:r>
          </a:p>
          <a:p>
            <a:pPr marL="0" indent="0" algn="just">
              <a:buFontTx/>
              <a:buNone/>
              <a:defRPr/>
            </a:pPr>
            <a:r>
              <a:rPr lang="ru-RU" sz="2500" dirty="0">
                <a:solidFill>
                  <a:schemeClr val="accent4">
                    <a:lumMod val="10000"/>
                  </a:schemeClr>
                </a:solidFill>
              </a:rPr>
              <a:t>Широко используется </a:t>
            </a:r>
            <a:r>
              <a:rPr lang="ru-RU" sz="2500" dirty="0" smtClean="0">
                <a:solidFill>
                  <a:schemeClr val="accent4">
                    <a:lumMod val="10000"/>
                  </a:schemeClr>
                </a:solidFill>
              </a:rPr>
              <a:t>отраслевой </a:t>
            </a:r>
            <a:r>
              <a:rPr lang="ru-RU" sz="2500" dirty="0">
                <a:solidFill>
                  <a:schemeClr val="accent4">
                    <a:lumMod val="10000"/>
                  </a:schemeClr>
                </a:solidFill>
              </a:rPr>
              <a:t>подход. Это закрепляет различия между городом и селом. </a:t>
            </a:r>
          </a:p>
          <a:p>
            <a:pPr marL="0" indent="0" algn="just">
              <a:buFontTx/>
              <a:buNone/>
              <a:defRPr/>
            </a:pPr>
            <a:r>
              <a:rPr lang="ru-RU" sz="2500" dirty="0">
                <a:solidFill>
                  <a:schemeClr val="accent4">
                    <a:lumMod val="10000"/>
                  </a:schemeClr>
                </a:solidFill>
              </a:rPr>
              <a:t>Россия отстала </a:t>
            </a:r>
            <a:r>
              <a:rPr lang="ru-RU" sz="2500" dirty="0" smtClean="0">
                <a:solidFill>
                  <a:schemeClr val="accent4">
                    <a:lumMod val="10000"/>
                  </a:schemeClr>
                </a:solidFill>
              </a:rPr>
              <a:t>от </a:t>
            </a:r>
            <a:r>
              <a:rPr lang="ru-RU" sz="2500" dirty="0">
                <a:solidFill>
                  <a:schemeClr val="accent4">
                    <a:lumMod val="10000"/>
                  </a:schemeClr>
                </a:solidFill>
              </a:rPr>
              <a:t>развитых стран по разработке </a:t>
            </a:r>
            <a:r>
              <a:rPr lang="ru-RU" sz="2500" b="1" dirty="0">
                <a:solidFill>
                  <a:srgbClr val="FF0000"/>
                </a:solidFill>
              </a:rPr>
              <a:t>официальных</a:t>
            </a:r>
            <a:r>
              <a:rPr lang="ru-RU" sz="2500" dirty="0">
                <a:solidFill>
                  <a:schemeClr val="accent4">
                    <a:lumMod val="10000"/>
                  </a:schemeClr>
                </a:solidFill>
              </a:rPr>
              <a:t> </a:t>
            </a:r>
            <a:r>
              <a:rPr lang="ru-RU" sz="2500" dirty="0" smtClean="0">
                <a:solidFill>
                  <a:schemeClr val="accent4">
                    <a:lumMod val="10000"/>
                  </a:schemeClr>
                </a:solidFill>
              </a:rPr>
              <a:t>классификаций </a:t>
            </a:r>
            <a:r>
              <a:rPr lang="ru-RU" sz="2500" dirty="0">
                <a:solidFill>
                  <a:schemeClr val="accent4">
                    <a:lumMod val="10000"/>
                  </a:schemeClr>
                </a:solidFill>
              </a:rPr>
              <a:t>районов с учетом новых технологий с использованием наложения поселенческих километровых сеток, выделения метрополий (агломераций) с учетом измеряемой маятниковой миграции.</a:t>
            </a:r>
          </a:p>
        </p:txBody>
      </p:sp>
      <p:sp>
        <p:nvSpPr>
          <p:cNvPr id="22531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A51CBD3-A1DE-4CB9-851A-C7B8617DCDBC}" type="slidenum">
              <a:rPr lang="ru-RU" altLang="ru-RU">
                <a:solidFill>
                  <a:schemeClr val="bg1"/>
                </a:solidFill>
              </a:rPr>
              <a:pPr/>
              <a:t>16</a:t>
            </a:fld>
            <a:endParaRPr lang="ru-RU" alt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539750" y="2420938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ru-RU" alt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</a:p>
        </p:txBody>
      </p:sp>
      <p:sp>
        <p:nvSpPr>
          <p:cNvPr id="23555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611D169-1658-4584-AE0D-2AB20EBDAB70}" type="slidenum">
              <a:rPr lang="ru-RU" altLang="ru-RU"/>
              <a:pPr/>
              <a:t>17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7">
      <a:dk1>
        <a:srgbClr val="5C1F00"/>
      </a:dk1>
      <a:lt1>
        <a:srgbClr val="FFFFFF"/>
      </a:lt1>
      <a:dk2>
        <a:srgbClr val="800000"/>
      </a:dk2>
      <a:lt2>
        <a:srgbClr val="DFD293"/>
      </a:lt2>
      <a:accent1>
        <a:srgbClr val="CC3300"/>
      </a:accent1>
      <a:accent2>
        <a:srgbClr val="BE7960"/>
      </a:accent2>
      <a:accent3>
        <a:srgbClr val="C0AAAA"/>
      </a:accent3>
      <a:accent4>
        <a:srgbClr val="DADADA"/>
      </a:accent4>
      <a:accent5>
        <a:srgbClr val="E2ADAA"/>
      </a:accent5>
      <a:accent6>
        <a:srgbClr val="AC6D56"/>
      </a:accent6>
      <a:hlink>
        <a:srgbClr val="FFFF99"/>
      </a:hlink>
      <a:folHlink>
        <a:srgbClr val="D3A219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формление по умолчанию 7">
    <a:dk1>
      <a:srgbClr val="5C1F00"/>
    </a:dk1>
    <a:lt1>
      <a:srgbClr val="FFFFFF"/>
    </a:lt1>
    <a:dk2>
      <a:srgbClr val="800000"/>
    </a:dk2>
    <a:lt2>
      <a:srgbClr val="DFD293"/>
    </a:lt2>
    <a:accent1>
      <a:srgbClr val="CC3300"/>
    </a:accent1>
    <a:accent2>
      <a:srgbClr val="BE7960"/>
    </a:accent2>
    <a:accent3>
      <a:srgbClr val="C0AAAA"/>
    </a:accent3>
    <a:accent4>
      <a:srgbClr val="DADADA"/>
    </a:accent4>
    <a:accent5>
      <a:srgbClr val="E2ADAA"/>
    </a:accent5>
    <a:accent6>
      <a:srgbClr val="AC6D56"/>
    </a:accent6>
    <a:hlink>
      <a:srgbClr val="FFFF99"/>
    </a:hlink>
    <a:folHlink>
      <a:srgbClr val="D3A21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7968</TotalTime>
  <Words>1571</Words>
  <Application>Microsoft Office PowerPoint</Application>
  <PresentationFormat>Экран (4:3)</PresentationFormat>
  <Paragraphs>184</Paragraphs>
  <Slides>17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Times New Roman</vt:lpstr>
      <vt:lpstr>Оформление по умолчанию</vt:lpstr>
      <vt:lpstr>     Город или село? Версия 2.0    </vt:lpstr>
      <vt:lpstr>   Город и село - разные объекты по своим характеристикам - разные подходы к управлению, развитию (разные тарифы, поддержка)  Тарифы на электроэнергию для сельских и городских населенных пунктов Московской области </vt:lpstr>
      <vt:lpstr> Признаки отнесения населенного пункта к городскому или сельскому  в РФ </vt:lpstr>
      <vt:lpstr>Презентация PowerPoint</vt:lpstr>
      <vt:lpstr>Критерии отнесения к городскому или сельскому населенному пункту (Ивановская область)</vt:lpstr>
      <vt:lpstr>Критерии отнесения к городскому или сельскому населенному пункту. Республика Татарстан</vt:lpstr>
      <vt:lpstr>Презентация PowerPoint</vt:lpstr>
      <vt:lpstr>Презентация PowerPoint</vt:lpstr>
      <vt:lpstr>Первый уровень классификации. (Applying the Degree of Urbanisation – A methodological manual to define cities, towns and rural areas for international comparisons. European Union/FAO/UN-Habitat/OECD/The World Bank, 2021)</vt:lpstr>
      <vt:lpstr>Классификация административных образований (муниципальные образования, районы, переписные участки)</vt:lpstr>
      <vt:lpstr>Второй уровень классификации</vt:lpstr>
      <vt:lpstr>Три этапа классификации районов в ЕС</vt:lpstr>
      <vt:lpstr>Три этапа классификации ЕС</vt:lpstr>
      <vt:lpstr>Фрагмент классификации регионов ЕС по типу поселений</vt:lpstr>
      <vt:lpstr> Классификации районов ЕС </vt:lpstr>
      <vt:lpstr>Презентация PowerPoint</vt:lpstr>
      <vt:lpstr>Спасибо за внимание!</vt:lpstr>
    </vt:vector>
  </TitlesOfParts>
  <Company>viapi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Сравнительный анализ аграрных структур России и США</dc:title>
  <dc:creator>user413</dc:creator>
  <cp:lastModifiedBy>Гатаулина Екатерина Александровна</cp:lastModifiedBy>
  <cp:revision>459</cp:revision>
  <dcterms:created xsi:type="dcterms:W3CDTF">2012-10-25T06:17:39Z</dcterms:created>
  <dcterms:modified xsi:type="dcterms:W3CDTF">2022-10-26T09:19:22Z</dcterms:modified>
</cp:coreProperties>
</file>