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456" r:id="rId3"/>
    <p:sldId id="467" r:id="rId4"/>
    <p:sldId id="470" r:id="rId5"/>
    <p:sldId id="471" r:id="rId6"/>
    <p:sldId id="472" r:id="rId7"/>
    <p:sldId id="473" r:id="rId8"/>
    <p:sldId id="468" r:id="rId9"/>
    <p:sldId id="475" r:id="rId10"/>
    <p:sldId id="474" r:id="rId11"/>
    <p:sldId id="270" r:id="rId12"/>
  </p:sldIdLst>
  <p:sldSz cx="9906000" cy="6858000" type="A4"/>
  <p:notesSz cx="6669088" cy="9928225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984447C-70B2-44B1-BC02-9E58A33E45AF}">
          <p14:sldIdLst>
            <p14:sldId id="256"/>
            <p14:sldId id="456"/>
            <p14:sldId id="467"/>
            <p14:sldId id="470"/>
            <p14:sldId id="471"/>
            <p14:sldId id="472"/>
            <p14:sldId id="473"/>
            <p14:sldId id="468"/>
            <p14:sldId id="475"/>
            <p14:sldId id="474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812">
          <p15:clr>
            <a:srgbClr val="A4A3A4"/>
          </p15:clr>
        </p15:guide>
        <p15:guide id="2" pos="558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асилий Узун" initials="ВУ" lastIdx="5" clrIdx="0">
    <p:extLst>
      <p:ext uri="{19B8F6BF-5375-455C-9EA6-DF929625EA0E}">
        <p15:presenceInfo xmlns:p15="http://schemas.microsoft.com/office/powerpoint/2012/main" userId="b858023a5e255a4a" providerId="Windows Live"/>
      </p:ext>
    </p:extLst>
  </p:cmAuthor>
  <p:cmAuthor id="2" name="Узун Василий Якимович" initials="УВЯ" lastIdx="1" clrIdx="1">
    <p:extLst>
      <p:ext uri="{19B8F6BF-5375-455C-9EA6-DF929625EA0E}">
        <p15:presenceInfo xmlns:p15="http://schemas.microsoft.com/office/powerpoint/2012/main" userId="S-1-5-21-2640024784-3938380861-2776439907-178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420"/>
    <a:srgbClr val="FFCCCC"/>
    <a:srgbClr val="FFFF00"/>
    <a:srgbClr val="F26724"/>
    <a:srgbClr val="E62B25"/>
    <a:srgbClr val="F99B1C"/>
    <a:srgbClr val="E78E24"/>
    <a:srgbClr val="951A1D"/>
    <a:srgbClr val="921A1D"/>
    <a:srgbClr val="FE7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34" y="67"/>
      </p:cViewPr>
      <p:guideLst>
        <p:guide orient="horz" pos="812"/>
        <p:guide pos="558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'2 (Э)'!$A$42</c:f>
              <c:strCache>
                <c:ptCount val="1"/>
                <c:pt idx="0">
                  <c:v>Сельское хозяйство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(Э)'!$B$40:$C$41</c:f>
              <c:multiLvlStrCache>
                <c:ptCount val="2"/>
                <c:lvl>
                  <c:pt idx="0">
                    <c:v>2000г.</c:v>
                  </c:pt>
                  <c:pt idx="1">
                    <c:v>2018г</c:v>
                  </c:pt>
                </c:lvl>
                <c:lvl>
                  <c:pt idx="0">
                    <c:v>Доля экспорта в ВП: </c:v>
                  </c:pt>
                </c:lvl>
              </c:multiLvlStrCache>
            </c:multiLvlStrRef>
          </c:cat>
          <c:val>
            <c:numRef>
              <c:f>'2 (Э)'!$B$42:$C$42</c:f>
              <c:numCache>
                <c:formatCode>General</c:formatCode>
                <c:ptCount val="2"/>
                <c:pt idx="0">
                  <c:v>2</c:v>
                </c:pt>
                <c:pt idx="1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56-43D4-8EB4-B35736619EB1}"/>
            </c:ext>
          </c:extLst>
        </c:ser>
        <c:ser>
          <c:idx val="1"/>
          <c:order val="1"/>
          <c:tx>
            <c:strRef>
              <c:f>'2 (Э)'!$A$43</c:f>
              <c:strCache>
                <c:ptCount val="1"/>
                <c:pt idx="0">
                  <c:v> в т. ч. растениеводство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(Э)'!$B$40:$C$41</c:f>
              <c:multiLvlStrCache>
                <c:ptCount val="2"/>
                <c:lvl>
                  <c:pt idx="0">
                    <c:v>2000г.</c:v>
                  </c:pt>
                  <c:pt idx="1">
                    <c:v>2018г</c:v>
                  </c:pt>
                </c:lvl>
                <c:lvl>
                  <c:pt idx="0">
                    <c:v>Доля экспорта в ВП: </c:v>
                  </c:pt>
                </c:lvl>
              </c:multiLvlStrCache>
            </c:multiLvlStrRef>
          </c:cat>
          <c:val>
            <c:numRef>
              <c:f>'2 (Э)'!$B$43:$C$43</c:f>
              <c:numCache>
                <c:formatCode>General</c:formatCode>
                <c:ptCount val="2"/>
                <c:pt idx="0">
                  <c:v>3</c:v>
                </c:pt>
                <c:pt idx="1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556-43D4-8EB4-B35736619EB1}"/>
            </c:ext>
          </c:extLst>
        </c:ser>
        <c:ser>
          <c:idx val="2"/>
          <c:order val="2"/>
          <c:tx>
            <c:strRef>
              <c:f>'2 (Э)'!$A$44</c:f>
              <c:strCache>
                <c:ptCount val="1"/>
                <c:pt idx="0">
                  <c:v>            животноводство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'2 (Э)'!$B$40:$C$41</c:f>
              <c:multiLvlStrCache>
                <c:ptCount val="2"/>
                <c:lvl>
                  <c:pt idx="0">
                    <c:v>2000г.</c:v>
                  </c:pt>
                  <c:pt idx="1">
                    <c:v>2018г</c:v>
                  </c:pt>
                </c:lvl>
                <c:lvl>
                  <c:pt idx="0">
                    <c:v>Доля экспорта в ВП: </c:v>
                  </c:pt>
                </c:lvl>
              </c:multiLvlStrCache>
            </c:multiLvlStrRef>
          </c:cat>
          <c:val>
            <c:numRef>
              <c:f>'2 (Э)'!$B$44:$C$44</c:f>
              <c:numCache>
                <c:formatCode>General</c:formatCode>
                <c:ptCount val="2"/>
                <c:pt idx="0">
                  <c:v>0.8</c:v>
                </c:pt>
                <c:pt idx="1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556-43D4-8EB4-B35736619E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42365583"/>
        <c:axId val="787330927"/>
      </c:barChart>
      <c:catAx>
        <c:axId val="9423655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87330927"/>
        <c:crosses val="autoZero"/>
        <c:auto val="1"/>
        <c:lblAlgn val="ctr"/>
        <c:lblOffset val="100"/>
        <c:noMultiLvlLbl val="0"/>
      </c:catAx>
      <c:valAx>
        <c:axId val="787330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9423655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tx1"/>
          </a:solidFill>
        </a:defRPr>
      </a:pPr>
      <a:endParaRPr lang="ru-RU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2082179132040625"/>
          <c:y val="9.0109361329833756E-2"/>
          <c:w val="0.5812456255468067"/>
          <c:h val="0.80451219512195127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7E3B-4755-AC50-8F531380EB8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7E3B-4755-AC50-8F531380EB8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7E3B-4755-AC50-8F531380EB8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7E3B-4755-AC50-8F531380EB83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7E3B-4755-AC50-8F531380EB83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7E3B-4755-AC50-8F531380EB83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D-7E3B-4755-AC50-8F531380EB83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F-7E3B-4755-AC50-8F531380EB83}"/>
              </c:ext>
            </c:extLst>
          </c:dPt>
          <c:dLbls>
            <c:dLbl>
              <c:idx val="0"/>
              <c:layout>
                <c:manualLayout>
                  <c:x val="1.8467220683287166E-2"/>
                  <c:y val="-8.5470085470085479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E3B-4755-AC50-8F531380EB83}"/>
                </c:ext>
              </c:extLst>
            </c:dLbl>
            <c:dLbl>
              <c:idx val="1"/>
              <c:layout>
                <c:manualLayout>
                  <c:x val="7.6177285318559551E-2"/>
                  <c:y val="-2.1367521367521524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E3B-4755-AC50-8F531380EB83}"/>
                </c:ext>
              </c:extLst>
            </c:dLbl>
            <c:dLbl>
              <c:idx val="2"/>
              <c:layout>
                <c:manualLayout>
                  <c:x val="-4.1551246537396204E-2"/>
                  <c:y val="3.8461538461538464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E3B-4755-AC50-8F531380EB83}"/>
                </c:ext>
              </c:extLst>
            </c:dLbl>
            <c:dLbl>
              <c:idx val="3"/>
              <c:layout>
                <c:manualLayout>
                  <c:x val="-5.30932594644506E-2"/>
                  <c:y val="3.4188034188034191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E3B-4755-AC50-8F531380EB83}"/>
                </c:ext>
              </c:extLst>
            </c:dLbl>
            <c:dLbl>
              <c:idx val="4"/>
              <c:layout>
                <c:manualLayout>
                  <c:x val="-1.6158818097876268E-2"/>
                  <c:y val="5.128205128205128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E3B-4755-AC50-8F531380EB83}"/>
                </c:ext>
              </c:extLst>
            </c:dLbl>
            <c:dLbl>
              <c:idx val="5"/>
              <c:layout>
                <c:manualLayout>
                  <c:x val="-4.8476454293628811E-2"/>
                  <c:y val="-4.2735042735042835E-3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E3B-4755-AC50-8F531380EB83}"/>
                </c:ext>
              </c:extLst>
            </c:dLbl>
            <c:dLbl>
              <c:idx val="6"/>
              <c:layout>
                <c:manualLayout>
                  <c:x val="2.7700831024930705E-2"/>
                  <c:y val="-1.282051282051282E-2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E3B-4755-AC50-8F531380EB83}"/>
                </c:ext>
              </c:extLst>
            </c:dLbl>
            <c:dLbl>
              <c:idx val="7"/>
              <c:layout>
                <c:manualLayout>
                  <c:x val="8.3102493074792241E-2"/>
                  <c:y val="0"/>
                </c:manualLayout>
              </c:layout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ysClr val="windowText" lastClr="00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7E3B-4755-AC50-8F531380EB8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spc="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Лист1!$A$37:$A$44</c:f>
              <c:strCache>
                <c:ptCount val="8"/>
                <c:pt idx="0">
                  <c:v>Сырьё и основные материалы  за вычетом возвратных отходов</c:v>
                </c:pt>
                <c:pt idx="1">
                  <c:v>Расходы на пром. производство, включая доставку</c:v>
                </c:pt>
                <c:pt idx="2">
                  <c:v>Прибыль промышленности</c:v>
                </c:pt>
                <c:pt idx="3">
                  <c:v>НДС промышленности</c:v>
                </c:pt>
                <c:pt idx="4">
                  <c:v>Оборот посреднического звена</c:v>
                </c:pt>
                <c:pt idx="5">
                  <c:v>Затраты организаций розничной торговли </c:v>
                </c:pt>
                <c:pt idx="6">
                  <c:v>Прибыль от продажи товара</c:v>
                </c:pt>
                <c:pt idx="7">
                  <c:v>НДС розничной торговли</c:v>
                </c:pt>
              </c:strCache>
            </c:strRef>
          </c:cat>
          <c:val>
            <c:numRef>
              <c:f>Лист1!$B$37:$B$44</c:f>
              <c:numCache>
                <c:formatCode>0.00</c:formatCode>
                <c:ptCount val="8"/>
                <c:pt idx="0">
                  <c:v>37.911258677935407</c:v>
                </c:pt>
                <c:pt idx="1">
                  <c:v>8.09</c:v>
                </c:pt>
                <c:pt idx="2">
                  <c:v>3.330314921018211</c:v>
                </c:pt>
                <c:pt idx="3">
                  <c:v>4.2458999899386196</c:v>
                </c:pt>
                <c:pt idx="4">
                  <c:v>26.642519368145688</c:v>
                </c:pt>
                <c:pt idx="5">
                  <c:v>9.2262803098903312</c:v>
                </c:pt>
                <c:pt idx="6">
                  <c:v>8.159774625213803</c:v>
                </c:pt>
                <c:pt idx="7">
                  <c:v>2.3946071033303147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7E3B-4755-AC50-8F531380EB83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/>
              <a:t>Закупочные цены, руб. кг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3010656977695401"/>
          <c:y val="0.11598729126552663"/>
          <c:w val="0.73929598722310352"/>
          <c:h val="0.719904728643528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1842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РФ</c:v>
                </c:pt>
                <c:pt idx="1">
                  <c:v>Украина</c:v>
                </c:pt>
                <c:pt idx="2">
                  <c:v>ЕС</c:v>
                </c:pt>
                <c:pt idx="3">
                  <c:v>Турция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17.8</c:v>
                </c:pt>
                <c:pt idx="1">
                  <c:v>20.6</c:v>
                </c:pt>
                <c:pt idx="2">
                  <c:v>24.9</c:v>
                </c:pt>
                <c:pt idx="3">
                  <c:v>47.4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84-4DED-BD83-743CCD27BA6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РФ</c:v>
                </c:pt>
                <c:pt idx="1">
                  <c:v>Украина</c:v>
                </c:pt>
                <c:pt idx="2">
                  <c:v>ЕС</c:v>
                </c:pt>
                <c:pt idx="3">
                  <c:v>Турция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18.100000000000001</c:v>
                </c:pt>
                <c:pt idx="1">
                  <c:v>20.2</c:v>
                </c:pt>
                <c:pt idx="2">
                  <c:v>24.9</c:v>
                </c:pt>
                <c:pt idx="3">
                  <c:v>41.1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84-4DED-BD83-743CCD27B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7"/>
        <c:axId val="503147024"/>
        <c:axId val="503148336"/>
      </c:barChart>
      <c:catAx>
        <c:axId val="50314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148336"/>
        <c:crosses val="autoZero"/>
        <c:auto val="1"/>
        <c:lblAlgn val="ctr"/>
        <c:lblOffset val="100"/>
        <c:noMultiLvlLbl val="0"/>
      </c:catAx>
      <c:valAx>
        <c:axId val="50314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0314702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8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Коэффициенты защиты производителей (</a:t>
            </a:r>
            <a:r>
              <a:rPr lang="en-US" b="1"/>
              <a:t>NAC)</a:t>
            </a:r>
            <a:endParaRPr lang="ru-RU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8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22732498404968654"/>
          <c:y val="0.15548089661563941"/>
          <c:w val="0.73929598722310352"/>
          <c:h val="0.637883957381977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F1842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РФ</c:v>
                </c:pt>
                <c:pt idx="1">
                  <c:v>Украина</c:v>
                </c:pt>
                <c:pt idx="2">
                  <c:v>ЕС</c:v>
                </c:pt>
                <c:pt idx="3">
                  <c:v>Турция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0.94</c:v>
                </c:pt>
                <c:pt idx="1">
                  <c:v>0.99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38-4B89-B644-85C8334BBDE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РФ</c:v>
                </c:pt>
                <c:pt idx="1">
                  <c:v>Украина</c:v>
                </c:pt>
                <c:pt idx="2">
                  <c:v>ЕС</c:v>
                </c:pt>
                <c:pt idx="3">
                  <c:v>Турция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0.92</c:v>
                </c:pt>
                <c:pt idx="1">
                  <c:v>0.97</c:v>
                </c:pt>
                <c:pt idx="2">
                  <c:v>1</c:v>
                </c:pt>
                <c:pt idx="3">
                  <c:v>1.79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38-4B89-B644-85C8334BBD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7"/>
        <c:axId val="438538992"/>
        <c:axId val="438540632"/>
      </c:barChart>
      <c:catAx>
        <c:axId val="43853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8540632"/>
        <c:crosses val="autoZero"/>
        <c:auto val="1"/>
        <c:lblAlgn val="ctr"/>
        <c:lblOffset val="100"/>
        <c:noMultiLvlLbl val="0"/>
      </c:catAx>
      <c:valAx>
        <c:axId val="438540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8538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tx1"/>
          </a:solidFill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9150" y="0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814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9150" y="9431814"/>
            <a:ext cx="2889938" cy="49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CAD1885-E098-4B7A-990F-592BFF924F9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9191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45306-B2CB-4645-898C-C2FCC6886318}" type="datetimeFigureOut">
              <a:rPr lang="ru-RU" smtClean="0"/>
              <a:pPr/>
              <a:t>26.05.2021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46113" y="744538"/>
            <a:ext cx="537686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4F20C5-343F-447E-95CE-BEBA09498C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6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4F20C5-343F-447E-95CE-BEBA09498CFE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4387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741858-E3CA-4C30-9D94-B3E7454F73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33E49-F42B-4B24-8ECA-067FDC6D3F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DD68EA-4154-45CC-BBE3-438B7F56B3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4295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29200" y="1981200"/>
            <a:ext cx="413385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69AF0C-A13A-461F-987E-CD43E91FF7F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306DE-A36F-4B98-B5B7-872FDA113A2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33BCCF-00E1-43E0-A013-7B74FDB6F76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7F3A33-6A4A-4395-8324-C6DCD486F1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1DF35FE-C004-4173-8268-FCF9B3B392A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75E57B-67AF-45F9-A9C5-5C088F397C0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355F6-8B83-4D65-896D-3EEBFD7511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8025" y="609600"/>
            <a:ext cx="2105025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42950" y="609600"/>
            <a:ext cx="6162675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CA39E0-91F1-4BC9-BE67-AB32F1E71E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42950" y="609600"/>
            <a:ext cx="84201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1981200"/>
            <a:ext cx="84201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4295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8400"/>
            <a:ext cx="3136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8400"/>
            <a:ext cx="2063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8654A06-2576-4317-9918-DE566674560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6" y="854094"/>
            <a:ext cx="2540005" cy="790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 flipH="1">
            <a:off x="-2" y="2640555"/>
            <a:ext cx="3079561" cy="1537745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dirty="0"/>
          </a:p>
        </p:txBody>
      </p:sp>
      <p:sp>
        <p:nvSpPr>
          <p:cNvPr id="2071" name="Text Box 23"/>
          <p:cNvSpPr txBox="1">
            <a:spLocks noChangeArrowheads="1"/>
          </p:cNvSpPr>
          <p:nvPr/>
        </p:nvSpPr>
        <p:spPr bwMode="auto">
          <a:xfrm>
            <a:off x="3079561" y="2233475"/>
            <a:ext cx="6315899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28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эффективности реализации агропродовольственной продукции на внутреннем и внешнем рынках: съедим или продадим?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Text Box 23"/>
          <p:cNvSpPr txBox="1">
            <a:spLocks noChangeArrowheads="1"/>
          </p:cNvSpPr>
          <p:nvPr/>
        </p:nvSpPr>
        <p:spPr bwMode="auto">
          <a:xfrm>
            <a:off x="259649" y="5172164"/>
            <a:ext cx="4343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ts val="0"/>
              </a:spcBef>
            </a:pPr>
            <a:r>
              <a:rPr lang="ru-RU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Докладчик: Узун Василий Якимович, гл. н. с., д.э.н., профессор</a:t>
            </a:r>
          </a:p>
          <a:p>
            <a:pPr algn="l">
              <a:spcBef>
                <a:spcPts val="0"/>
              </a:spcBef>
            </a:pP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E-mail</a:t>
            </a:r>
            <a:r>
              <a:rPr lang="ru-RU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uzun@ranepa.ru</a:t>
            </a:r>
            <a:endParaRPr lang="ru-RU" sz="12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40450" y="1018724"/>
            <a:ext cx="279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ИПЭИ  РАНХиГС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74392" y="6029306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8224EA1-685F-4CE6-B287-6950DD652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442156"/>
            <a:ext cx="8420100" cy="5034844"/>
          </a:xfrm>
        </p:spPr>
        <p:txBody>
          <a:bodyPr/>
          <a:lstStyle/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kern="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ru-RU" sz="2200" b="1" i="1" kern="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Экспортоориентированный рост и методические вопросы оценки его эффективности</a:t>
            </a:r>
            <a:endParaRPr lang="ru-RU" sz="2200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kern="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Сравнительная эффективность реализации масла подсолнечного населению и на экспорт</a:t>
            </a: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kern="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ru-RU" sz="2200" b="1" i="1" kern="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Что выгоднее: переработка или экспорт подсолнечника </a:t>
            </a:r>
            <a:endParaRPr lang="ru-RU" sz="2200" b="1" i="1" kern="5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 i="1" kern="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4. </a:t>
            </a:r>
            <a:r>
              <a:rPr lang="ru-RU" sz="2200" b="1" i="1" kern="5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Взаимоувязка</a:t>
            </a:r>
            <a:r>
              <a:rPr lang="ru-RU" sz="2200" b="1" i="1" kern="5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государственного регулирования внутреннего потребления и экспорта</a:t>
            </a:r>
            <a:endParaRPr lang="ru-RU" sz="2200" b="1" i="1" kern="5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B77F70-8FC2-4036-A520-3F31C491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F7C1C2F-6395-4E26-918F-794E124B1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2F379F5-0012-40F9-ABF0-D2A53EE35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7" name="Text Box 23">
            <a:extLst>
              <a:ext uri="{FF2B5EF4-FFF2-40B4-BE49-F238E27FC236}">
                <a16:creationId xmlns:a16="http://schemas.microsoft.com/office/drawing/2014/main" id="{148A53B4-B80D-488E-A0E4-619AD96CA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377" y="731042"/>
            <a:ext cx="9906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Основные вопросы для обсуждения</a:t>
            </a:r>
            <a:endParaRPr lang="ru-RU" sz="2800" b="1" dirty="0">
              <a:solidFill>
                <a:schemeClr val="bg1">
                  <a:lumMod val="7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FC674-D983-4F78-9711-58480E9E9CCB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</p:spTree>
    <p:extLst>
      <p:ext uri="{BB962C8B-B14F-4D97-AF65-F5344CB8AC3E}">
        <p14:creationId xmlns:p14="http://schemas.microsoft.com/office/powerpoint/2010/main" val="3758274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B77F70-8FC2-4036-A520-3F31C491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933E49-F42B-4B24-8ECA-067FDC6D3F0A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F7C1C2F-6395-4E26-918F-794E124B1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2F379F5-0012-40F9-ABF0-D2A53EE35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ext Box 23">
            <a:extLst>
              <a:ext uri="{FF2B5EF4-FFF2-40B4-BE49-F238E27FC236}">
                <a16:creationId xmlns:a16="http://schemas.microsoft.com/office/drawing/2014/main" id="{148A53B4-B80D-488E-A0E4-619AD96CA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6814" y="537963"/>
            <a:ext cx="1007962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Экспортоориентированный рост сельского хозяйства РФ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FC674-D983-4F78-9711-58480E9E9CCB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083492FF-B060-42BC-B7C3-B7697D157B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9291242"/>
              </p:ext>
            </p:extLst>
          </p:nvPr>
        </p:nvGraphicFramePr>
        <p:xfrm>
          <a:off x="742950" y="1781175"/>
          <a:ext cx="8420100" cy="4706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04408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B77F70-8FC2-4036-A520-3F31C491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933E49-F42B-4B24-8ECA-067FDC6D3F0A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F7C1C2F-6395-4E26-918F-794E124B1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2F379F5-0012-40F9-ABF0-D2A53EE35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ext Box 23">
            <a:extLst>
              <a:ext uri="{FF2B5EF4-FFF2-40B4-BE49-F238E27FC236}">
                <a16:creationId xmlns:a16="http://schemas.microsoft.com/office/drawing/2014/main" id="{148A53B4-B80D-488E-A0E4-619AD96CA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6814" y="520849"/>
            <a:ext cx="1007962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Производство, внутреннее потребление и экспорт масла подсолнечного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FC674-D983-4F78-9711-58480E9E9CCB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FEEE3B19-6740-4B6F-892A-8FD46EDFE7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5438430"/>
              </p:ext>
            </p:extLst>
          </p:nvPr>
        </p:nvGraphicFramePr>
        <p:xfrm>
          <a:off x="1211580" y="1706880"/>
          <a:ext cx="8130540" cy="4257595"/>
        </p:xfrm>
        <a:graphic>
          <a:graphicData uri="http://schemas.openxmlformats.org/drawingml/2006/table">
            <a:tbl>
              <a:tblPr/>
              <a:tblGrid>
                <a:gridCol w="4483194">
                  <a:extLst>
                    <a:ext uri="{9D8B030D-6E8A-4147-A177-3AD203B41FA5}">
                      <a16:colId xmlns:a16="http://schemas.microsoft.com/office/drawing/2014/main" val="96402609"/>
                    </a:ext>
                  </a:extLst>
                </a:gridCol>
                <a:gridCol w="1215782">
                  <a:extLst>
                    <a:ext uri="{9D8B030D-6E8A-4147-A177-3AD203B41FA5}">
                      <a16:colId xmlns:a16="http://schemas.microsoft.com/office/drawing/2014/main" val="4008851559"/>
                    </a:ext>
                  </a:extLst>
                </a:gridCol>
                <a:gridCol w="1215782">
                  <a:extLst>
                    <a:ext uri="{9D8B030D-6E8A-4147-A177-3AD203B41FA5}">
                      <a16:colId xmlns:a16="http://schemas.microsoft.com/office/drawing/2014/main" val="3521430371"/>
                    </a:ext>
                  </a:extLst>
                </a:gridCol>
                <a:gridCol w="1215782">
                  <a:extLst>
                    <a:ext uri="{9D8B030D-6E8A-4147-A177-3AD203B41FA5}">
                      <a16:colId xmlns:a16="http://schemas.microsoft.com/office/drawing/2014/main" val="3540183432"/>
                    </a:ext>
                  </a:extLst>
                </a:gridCol>
              </a:tblGrid>
              <a:tr h="3822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2018г.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2019г.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2020г.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666718"/>
                  </a:ext>
                </a:extLst>
              </a:tr>
              <a:tr h="48441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Производство масла подсолнечного, тыс. 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5418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5858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63247"/>
                  </a:ext>
                </a:extLst>
              </a:tr>
              <a:tr h="48441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из них: продажа масла населению, тыс. 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1650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1738459"/>
                  </a:ext>
                </a:extLst>
              </a:tr>
              <a:tr h="484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выручка, млрд.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174561"/>
                  </a:ext>
                </a:extLst>
              </a:tr>
              <a:tr h="484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розничная цена, руб. кг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298444"/>
                  </a:ext>
                </a:extLst>
              </a:tr>
              <a:tr h="48441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экспорт масла: тыс. 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2103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3275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314604"/>
                  </a:ext>
                </a:extLst>
              </a:tr>
              <a:tr h="48441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         млрд.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815947"/>
                  </a:ext>
                </a:extLst>
              </a:tr>
              <a:tr h="484414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экспортная цена, руб. кг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0000196"/>
                  </a:ext>
                </a:extLst>
              </a:tr>
              <a:tr h="484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Отношение розничных цен к экспортным, %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2271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885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B77F70-8FC2-4036-A520-3F31C491C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933E49-F42B-4B24-8ECA-067FDC6D3F0A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DF7C1C2F-6395-4E26-918F-794E124B1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2F379F5-0012-40F9-ABF0-D2A53EE359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0" marR="0" lvl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7" name="Text Box 23">
            <a:extLst>
              <a:ext uri="{FF2B5EF4-FFF2-40B4-BE49-F238E27FC236}">
                <a16:creationId xmlns:a16="http://schemas.microsoft.com/office/drawing/2014/main" id="{148A53B4-B80D-488E-A0E4-619AD96CA8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6814" y="520849"/>
            <a:ext cx="1007962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Структура розничных на подсолнечное масло, 2019г., %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6FC674-D983-4F78-9711-58480E9E9CCB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6559E430-DC6D-4039-8AB5-3F8405110A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7655186"/>
              </p:ext>
            </p:extLst>
          </p:nvPr>
        </p:nvGraphicFramePr>
        <p:xfrm>
          <a:off x="742950" y="1964574"/>
          <a:ext cx="84201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562883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CBDCF06-6552-4E66-AB66-D8C90037A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BBB77-6BAA-4588-9E6D-8C50FBB45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421152"/>
            <a:ext cx="8420100" cy="1143000"/>
          </a:xfrm>
        </p:spPr>
        <p:txBody>
          <a:bodyPr/>
          <a:lstStyle/>
          <a:p>
            <a:r>
              <a:rPr lang="ru-RU" sz="32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Эффективность экспорта масла подсолнечного</a:t>
            </a:r>
            <a:endParaRPr lang="ru-RU" sz="32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99CB87B-4EBE-451A-81A5-621B392752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9969136"/>
              </p:ext>
            </p:extLst>
          </p:nvPr>
        </p:nvGraphicFramePr>
        <p:xfrm>
          <a:off x="1208133" y="1647096"/>
          <a:ext cx="7099300" cy="4601304"/>
        </p:xfrm>
        <a:graphic>
          <a:graphicData uri="http://schemas.openxmlformats.org/drawingml/2006/table">
            <a:tbl>
              <a:tblPr firstRow="1" firstCol="1" bandRow="1"/>
              <a:tblGrid>
                <a:gridCol w="3746500">
                  <a:extLst>
                    <a:ext uri="{9D8B030D-6E8A-4147-A177-3AD203B41FA5}">
                      <a16:colId xmlns:a16="http://schemas.microsoft.com/office/drawing/2014/main" val="4053074458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3436965835"/>
                    </a:ext>
                  </a:extLst>
                </a:gridCol>
                <a:gridCol w="1158875">
                  <a:extLst>
                    <a:ext uri="{9D8B030D-6E8A-4147-A177-3AD203B41FA5}">
                      <a16:colId xmlns:a16="http://schemas.microsoft.com/office/drawing/2014/main" val="1046864882"/>
                    </a:ext>
                  </a:extLst>
                </a:gridCol>
                <a:gridCol w="923925">
                  <a:extLst>
                    <a:ext uri="{9D8B030D-6E8A-4147-A177-3AD203B41FA5}">
                      <a16:colId xmlns:a16="http://schemas.microsoft.com/office/drawing/2014/main" val="1928599961"/>
                    </a:ext>
                  </a:extLst>
                </a:gridCol>
              </a:tblGrid>
              <a:tr h="614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 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2018г.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2019г.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2020г.</a:t>
                      </a:r>
                      <a:endParaRPr lang="ru-RU" sz="2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912042"/>
                  </a:ext>
                </a:extLst>
              </a:tr>
              <a:tr h="614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Оптовая цена промышленности с НДС и затратами на транспортировку*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56,0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53,3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822826"/>
                  </a:ext>
                </a:extLst>
              </a:tr>
              <a:tr h="614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Экспортная цена, $ кг**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0,76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0,77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7822772"/>
                  </a:ext>
                </a:extLst>
              </a:tr>
              <a:tr h="614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                                  руб. кг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47,6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46,1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55,5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5465181"/>
                  </a:ext>
                </a:extLst>
              </a:tr>
              <a:tr h="6145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Убыток экспортеров, руб. кг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-8,4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-7,2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2364448"/>
                  </a:ext>
                </a:extLst>
              </a:tr>
              <a:tr h="11790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Государственная поддержка экспортеров (освобождение и возврат НДС), руб. кг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4,2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20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5579747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5BC7EA-F6EE-46F5-81CE-3254ED4E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CED0003F-CEF2-4225-953D-5D447E4BA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DFD6EED-168F-4CA8-92C7-C3A87B6A2991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</p:spTree>
    <p:extLst>
      <p:ext uri="{BB962C8B-B14F-4D97-AF65-F5344CB8AC3E}">
        <p14:creationId xmlns:p14="http://schemas.microsoft.com/office/powerpoint/2010/main" val="1642493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8065D9F9-E673-470F-9B16-4356C12192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5063602"/>
              </p:ext>
            </p:extLst>
          </p:nvPr>
        </p:nvGraphicFramePr>
        <p:xfrm>
          <a:off x="998221" y="1805940"/>
          <a:ext cx="7993380" cy="4236719"/>
        </p:xfrm>
        <a:graphic>
          <a:graphicData uri="http://schemas.openxmlformats.org/drawingml/2006/table">
            <a:tbl>
              <a:tblPr firstRow="1" firstCol="1" bandRow="1"/>
              <a:tblGrid>
                <a:gridCol w="2105426">
                  <a:extLst>
                    <a:ext uri="{9D8B030D-6E8A-4147-A177-3AD203B41FA5}">
                      <a16:colId xmlns:a16="http://schemas.microsoft.com/office/drawing/2014/main" val="146265852"/>
                    </a:ext>
                  </a:extLst>
                </a:gridCol>
                <a:gridCol w="1002440">
                  <a:extLst>
                    <a:ext uri="{9D8B030D-6E8A-4147-A177-3AD203B41FA5}">
                      <a16:colId xmlns:a16="http://schemas.microsoft.com/office/drawing/2014/main" val="3132133911"/>
                    </a:ext>
                  </a:extLst>
                </a:gridCol>
                <a:gridCol w="1002440">
                  <a:extLst>
                    <a:ext uri="{9D8B030D-6E8A-4147-A177-3AD203B41FA5}">
                      <a16:colId xmlns:a16="http://schemas.microsoft.com/office/drawing/2014/main" val="2393390482"/>
                    </a:ext>
                  </a:extLst>
                </a:gridCol>
                <a:gridCol w="981326">
                  <a:extLst>
                    <a:ext uri="{9D8B030D-6E8A-4147-A177-3AD203B41FA5}">
                      <a16:colId xmlns:a16="http://schemas.microsoft.com/office/drawing/2014/main" val="3514288638"/>
                    </a:ext>
                  </a:extLst>
                </a:gridCol>
                <a:gridCol w="968255">
                  <a:extLst>
                    <a:ext uri="{9D8B030D-6E8A-4147-A177-3AD203B41FA5}">
                      <a16:colId xmlns:a16="http://schemas.microsoft.com/office/drawing/2014/main" val="4064179643"/>
                    </a:ext>
                  </a:extLst>
                </a:gridCol>
                <a:gridCol w="968255">
                  <a:extLst>
                    <a:ext uri="{9D8B030D-6E8A-4147-A177-3AD203B41FA5}">
                      <a16:colId xmlns:a16="http://schemas.microsoft.com/office/drawing/2014/main" val="3583435040"/>
                    </a:ext>
                  </a:extLst>
                </a:gridCol>
                <a:gridCol w="965238">
                  <a:extLst>
                    <a:ext uri="{9D8B030D-6E8A-4147-A177-3AD203B41FA5}">
                      <a16:colId xmlns:a16="http://schemas.microsoft.com/office/drawing/2014/main" val="3530328976"/>
                    </a:ext>
                  </a:extLst>
                </a:gridCol>
              </a:tblGrid>
              <a:tr h="59088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ru-RU" sz="1800" b="1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РФ 2020г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Украина 2020г.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Турция 2020г.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ЕС 2019г.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801736"/>
                  </a:ext>
                </a:extLst>
              </a:tr>
              <a:tr h="590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Экспорт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Экспорт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Экспорт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Импорт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Экспорт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Импорт</a:t>
                      </a:r>
                      <a:endParaRPr lang="ru-RU" sz="1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420305"/>
                  </a:ext>
                </a:extLst>
              </a:tr>
              <a:tr h="308008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151211-Масло подсолнечное сырое 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731610"/>
                  </a:ext>
                </a:extLst>
              </a:tr>
              <a:tr h="308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$ млн.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1865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4703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2596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1318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1264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1483307"/>
                  </a:ext>
                </a:extLst>
              </a:tr>
              <a:tr h="308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тыс. т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2563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6207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97,1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3218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1589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1445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346588"/>
                  </a:ext>
                </a:extLst>
              </a:tr>
              <a:tr h="308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Цена: $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0,76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0,81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0,83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0,87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3300706"/>
                  </a:ext>
                </a:extLst>
              </a:tr>
              <a:tr h="59088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Доля сырого масла, %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78,3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90,5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12,9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96,5</a:t>
                      </a:r>
                      <a:endParaRPr lang="ru-RU" sz="1800" dirty="0">
                        <a:solidFill>
                          <a:srgbClr val="FF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60,6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86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508643"/>
                  </a:ext>
                </a:extLst>
              </a:tr>
              <a:tr h="308008">
                <a:tc gridSpan="7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151211-Масло подсолнечное обработанное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224308"/>
                  </a:ext>
                </a:extLst>
              </a:tr>
              <a:tr h="308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$ млн.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616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638,2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1636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1212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6424591"/>
                  </a:ext>
                </a:extLst>
              </a:tr>
              <a:tr h="308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тыс. т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712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654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643,5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29,3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1615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1210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7554717"/>
                  </a:ext>
                </a:extLst>
              </a:tr>
              <a:tr h="3080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Цена: $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0,92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0,94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0,99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1,00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1,01</a:t>
                      </a:r>
                      <a:endParaRPr lang="ru-R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1,00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935092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FCCFB63-E884-456E-8EC6-1A2B471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7</a:t>
            </a:fld>
            <a:endParaRPr lang="ru-RU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85660545-7919-440E-9FFC-C12AC0E6C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4E9ABF-4E2E-4A64-B3A5-C4BD09659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0C8A43-4889-486E-BC80-CD35A4CF01EB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9C1715-941E-40C2-BF4B-96A9E9AEA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990" y="421152"/>
            <a:ext cx="8420100" cy="1143000"/>
          </a:xfrm>
        </p:spPr>
        <p:txBody>
          <a:bodyPr/>
          <a:lstStyle/>
          <a:p>
            <a:r>
              <a:rPr lang="ru-RU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Экспорт и импорт масла подсолнечного </a:t>
            </a:r>
            <a:br>
              <a:rPr lang="ru-RU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8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(РФ и страны- конкуренты) </a:t>
            </a:r>
            <a:endParaRPr lang="ru-RU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272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FDEA0A7-BB97-455F-A5A1-CCDEDE88D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5D974-3F6E-4CDC-AE36-D630824A4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421152"/>
            <a:ext cx="8420100" cy="1143000"/>
          </a:xfrm>
        </p:spPr>
        <p:txBody>
          <a:bodyPr/>
          <a:lstStyle/>
          <a:p>
            <a:r>
              <a:rPr lang="ru-RU" sz="2800" b="1" dirty="0">
                <a:solidFill>
                  <a:schemeClr val="bg1"/>
                </a:solidFill>
              </a:rPr>
              <a:t>Что выгоднее: переработка или экспорт подсолнечника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60E34ED4-DD89-4338-ADB0-7BDE716197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2753834"/>
              </p:ext>
            </p:extLst>
          </p:nvPr>
        </p:nvGraphicFramePr>
        <p:xfrm>
          <a:off x="1587681" y="1886510"/>
          <a:ext cx="6877050" cy="4090288"/>
        </p:xfrm>
        <a:graphic>
          <a:graphicData uri="http://schemas.openxmlformats.org/drawingml/2006/table">
            <a:tbl>
              <a:tblPr/>
              <a:tblGrid>
                <a:gridCol w="3792018">
                  <a:extLst>
                    <a:ext uri="{9D8B030D-6E8A-4147-A177-3AD203B41FA5}">
                      <a16:colId xmlns:a16="http://schemas.microsoft.com/office/drawing/2014/main" val="324134097"/>
                    </a:ext>
                  </a:extLst>
                </a:gridCol>
                <a:gridCol w="1028344">
                  <a:extLst>
                    <a:ext uri="{9D8B030D-6E8A-4147-A177-3AD203B41FA5}">
                      <a16:colId xmlns:a16="http://schemas.microsoft.com/office/drawing/2014/main" val="2029934695"/>
                    </a:ext>
                  </a:extLst>
                </a:gridCol>
                <a:gridCol w="1028344">
                  <a:extLst>
                    <a:ext uri="{9D8B030D-6E8A-4147-A177-3AD203B41FA5}">
                      <a16:colId xmlns:a16="http://schemas.microsoft.com/office/drawing/2014/main" val="807249619"/>
                    </a:ext>
                  </a:extLst>
                </a:gridCol>
                <a:gridCol w="1028344">
                  <a:extLst>
                    <a:ext uri="{9D8B030D-6E8A-4147-A177-3AD203B41FA5}">
                      <a16:colId xmlns:a16="http://schemas.microsoft.com/office/drawing/2014/main" val="3184203378"/>
                    </a:ext>
                  </a:extLst>
                </a:gridCol>
              </a:tblGrid>
              <a:tr h="10225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2018г.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2019г.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2020г.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720131"/>
                  </a:ext>
                </a:extLst>
              </a:tr>
              <a:tr h="102257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Закупочная цена подсолнечника (СХО и фермеры), руб. кг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1590335"/>
                  </a:ext>
                </a:extLst>
              </a:tr>
              <a:tr h="102257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Экспортная цена подсолнечника, руб. кг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831546"/>
                  </a:ext>
                </a:extLst>
              </a:tr>
              <a:tr h="1022572">
                <a:tc>
                  <a:txBody>
                    <a:bodyPr/>
                    <a:lstStyle/>
                    <a:p>
                      <a:pPr algn="l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Выручка от экспорта масла и жмыха, полученных с 1 кг подсолнечника, руб.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1277245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836245-701C-48CF-A0CB-3942EE704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300" y="6423659"/>
            <a:ext cx="2063750" cy="457200"/>
          </a:xfrm>
        </p:spPr>
        <p:txBody>
          <a:bodyPr/>
          <a:lstStyle/>
          <a:p>
            <a:fld id="{C3933E49-F42B-4B24-8ECA-067FDC6D3F0A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614235FD-20A0-498F-A103-CD99FB1787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B7C84B-E00C-4D3D-B4D6-DAF0092177B0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</p:spTree>
    <p:extLst>
      <p:ext uri="{BB962C8B-B14F-4D97-AF65-F5344CB8AC3E}">
        <p14:creationId xmlns:p14="http://schemas.microsoft.com/office/powerpoint/2010/main" val="329096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3836245-701C-48CF-A0CB-3942EE704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9300" y="6423659"/>
            <a:ext cx="2063750" cy="457200"/>
          </a:xfrm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3933E49-F42B-4B24-8ECA-067FDC6D3F0A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FDB2187-B97C-4CC9-B169-10A8987E8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C9AA771-8E5C-4544-94F1-DE1BAC3916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DF346F8-8BF8-422A-94FA-36EF1B040CB9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5D974-3F6E-4CDC-AE36-D630824A40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461302"/>
            <a:ext cx="8420100" cy="1143000"/>
          </a:xfrm>
        </p:spPr>
        <p:txBody>
          <a:bodyPr/>
          <a:lstStyle/>
          <a:p>
            <a:r>
              <a:rPr lang="ru-RU" sz="2800" b="1" dirty="0">
                <a:solidFill>
                  <a:schemeClr val="bg1"/>
                </a:solidFill>
              </a:rPr>
              <a:t>Закупочные цены и коэффициенты защиты интересов производителей подсолнечника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52867B2C-6ACF-402A-9894-C3282E729A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3586701"/>
              </p:ext>
            </p:extLst>
          </p:nvPr>
        </p:nvGraphicFramePr>
        <p:xfrm>
          <a:off x="267516" y="1653349"/>
          <a:ext cx="4565741" cy="474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2B9CC477-6D04-4A75-8CE3-684DFA3CCC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9932367"/>
              </p:ext>
            </p:extLst>
          </p:nvPr>
        </p:nvGraphicFramePr>
        <p:xfrm>
          <a:off x="4953000" y="1775270"/>
          <a:ext cx="4565741" cy="47433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25356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B6BFAB9-DDBC-4EF1-B70C-775881BE45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10349"/>
            <a:ext cx="9906000" cy="964607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356F77-D17F-4EF1-A3E6-CA1517F9E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568176"/>
            <a:ext cx="8420100" cy="815340"/>
          </a:xfrm>
        </p:spPr>
        <p:txBody>
          <a:bodyPr/>
          <a:lstStyle/>
          <a:p>
            <a:r>
              <a:rPr lang="ru-RU" sz="3600" b="1" dirty="0">
                <a:solidFill>
                  <a:schemeClr val="bg1"/>
                </a:solidFill>
              </a:rPr>
              <a:t>Выводы и предложения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C78387-7F4A-40AC-8F1A-5BF8EC509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690" y="1501140"/>
            <a:ext cx="8420100" cy="4114800"/>
          </a:xfrm>
        </p:spPr>
        <p:txBody>
          <a:bodyPr/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Поставка на мировой рынок продовольствия по ценам ниже внутренних нарушает интересы потребителей и не должна поддерживаться государством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Решения о поддержке экспорта или внутреннего потребления необходимо принимать на основе сравнительного анализа их эффективности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Государственная поддержка или ограничение экспорта должны  приниматься не на основе теоретических догм, а анализа фактических данных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Статистические наблюдения необходимо скорректировать с учетом экспортоориентированного роста: рассчитывать структуру розничных цен не только по потребленной внутри страны продукции, но и по экспортной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7C4BC30-7884-40B5-8B08-F29A2B5E1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33E49-F42B-4B24-8ECA-067FDC6D3F0A}" type="slidenum">
              <a:rPr lang="ru-RU" smtClean="0"/>
              <a:pPr/>
              <a:t>10</a:t>
            </a:fld>
            <a:endParaRPr lang="ru-RU"/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F9B20A48-AEF6-48A6-A280-D4818057E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516" y="98794"/>
            <a:ext cx="1164169" cy="362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2602C22-2173-4B54-83AD-E26A6813477B}"/>
              </a:ext>
            </a:extLst>
          </p:cNvPr>
          <p:cNvSpPr txBox="1"/>
          <p:nvPr/>
        </p:nvSpPr>
        <p:spPr>
          <a:xfrm>
            <a:off x="7004232" y="61192"/>
            <a:ext cx="279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Центр агропродовольственной политики РАНХиГС</a:t>
            </a:r>
          </a:p>
        </p:txBody>
      </p:sp>
    </p:spTree>
    <p:extLst>
      <p:ext uri="{BB962C8B-B14F-4D97-AF65-F5344CB8AC3E}">
        <p14:creationId xmlns:p14="http://schemas.microsoft.com/office/powerpoint/2010/main" val="521101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27" y="2988747"/>
            <a:ext cx="2827683" cy="880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4678878" y="0"/>
            <a:ext cx="5227121" cy="6858000"/>
          </a:xfrm>
          <a:prstGeom prst="rect">
            <a:avLst/>
          </a:prstGeom>
          <a:gradFill rotWithShape="1">
            <a:gsLst>
              <a:gs pos="0">
                <a:srgbClr val="770000"/>
              </a:gs>
              <a:gs pos="50000">
                <a:srgbClr val="AD0000"/>
              </a:gs>
              <a:gs pos="100000">
                <a:srgbClr val="CE0000"/>
              </a:gs>
            </a:gsLst>
            <a:lin ang="0" scaled="1"/>
          </a:gradFill>
          <a:ln w="9525" algn="ctr">
            <a:noFill/>
            <a:round/>
            <a:headEnd/>
            <a:tailEnd/>
          </a:ln>
        </p:spPr>
        <p:txBody>
          <a:bodyPr/>
          <a:lstStyle/>
          <a:p>
            <a:pPr defTabSz="1042988"/>
            <a:endParaRPr lang="ru-RU" sz="2100" b="0"/>
          </a:p>
        </p:txBody>
      </p:sp>
      <p:sp>
        <p:nvSpPr>
          <p:cNvPr id="35844" name="Text Box 2052"/>
          <p:cNvSpPr txBox="1">
            <a:spLocks noChangeArrowheads="1"/>
          </p:cNvSpPr>
          <p:nvPr/>
        </p:nvSpPr>
        <p:spPr bwMode="auto">
          <a:xfrm>
            <a:off x="4678878" y="3165800"/>
            <a:ext cx="522712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800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Спасибо за внимание!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1030" y="4319186"/>
            <a:ext cx="39489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400" dirty="0">
                <a:latin typeface="Tahoma" pitchFamily="34" charset="0"/>
                <a:ea typeface="Tahoma" pitchFamily="34" charset="0"/>
                <a:cs typeface="Tahoma" pitchFamily="34" charset="0"/>
              </a:rPr>
              <a:t>В. Я. Узун     uzun@ranepa.ru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27549</TotalTime>
  <Words>600</Words>
  <Application>Microsoft Office PowerPoint</Application>
  <PresentationFormat>Лист A4 (210x297 мм)</PresentationFormat>
  <Paragraphs>186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Tahoma</vt:lpstr>
      <vt:lpstr>Times New Roman</vt:lpstr>
      <vt:lpstr>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Эффективность экспорта масла подсолнечного</vt:lpstr>
      <vt:lpstr>Экспорт и импорт масла подсолнечного  (РФ и страны- конкуренты) </vt:lpstr>
      <vt:lpstr>Что выгоднее: переработка или экспорт подсолнечника</vt:lpstr>
      <vt:lpstr>Закупочные цены и коэффициенты защиты интересов производителей подсолнечника</vt:lpstr>
      <vt:lpstr>Выводы и предложения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Лаврищева Анастасия Анатольевна</dc:creator>
  <cp:lastModifiedBy>Василий Узун</cp:lastModifiedBy>
  <cp:revision>643</cp:revision>
  <cp:lastPrinted>2020-02-20T12:58:37Z</cp:lastPrinted>
  <dcterms:created xsi:type="dcterms:W3CDTF">2003-02-28T13:27:04Z</dcterms:created>
  <dcterms:modified xsi:type="dcterms:W3CDTF">2021-05-26T14:34:34Z</dcterms:modified>
</cp:coreProperties>
</file>