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08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BCDF3F-D051-4FF5-BBDC-C8B30A567777}" type="doc">
      <dgm:prSet loTypeId="urn:microsoft.com/office/officeart/2005/8/layout/process3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4544FBD-9F80-4E8A-9850-110AA8C1F70A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CB21C0A1-A351-4205-916B-2933EB893541}" type="parTrans" cxnId="{707D14A4-DA5A-421D-80E5-849218E48C5A}">
      <dgm:prSet/>
      <dgm:spPr/>
      <dgm:t>
        <a:bodyPr/>
        <a:lstStyle/>
        <a:p>
          <a:endParaRPr lang="ru-RU"/>
        </a:p>
      </dgm:t>
    </dgm:pt>
    <dgm:pt modelId="{34B4E1FB-2F9F-478E-A8AF-9902729C1B75}" type="sibTrans" cxnId="{707D14A4-DA5A-421D-80E5-849218E48C5A}">
      <dgm:prSet/>
      <dgm:spPr/>
      <dgm:t>
        <a:bodyPr/>
        <a:lstStyle/>
        <a:p>
          <a:endParaRPr lang="ru-RU"/>
        </a:p>
      </dgm:t>
    </dgm:pt>
    <dgm:pt modelId="{7F682119-28BC-4C16-A502-B1C217DBE2FD}">
      <dgm:prSet phldrT="[Текст]" custT="1"/>
      <dgm:spPr/>
      <dgm:t>
        <a:bodyPr/>
        <a:lstStyle/>
        <a:p>
          <a:r>
            <a:rPr lang="ru-RU" sz="1100" dirty="0" smtClean="0"/>
            <a:t>КНП «Актуальные научные задачи стратегии адаптации потенциала землепользования России в современных условиях беспрецедентных вызовов»</a:t>
          </a:r>
          <a:endParaRPr lang="ru-RU" sz="1100" dirty="0"/>
        </a:p>
      </dgm:t>
    </dgm:pt>
    <dgm:pt modelId="{10D3DFCE-2D12-43FB-BEC0-CC977AB449C6}" type="parTrans" cxnId="{EF457CAB-A6A7-451C-B37E-69F9596A05BB}">
      <dgm:prSet/>
      <dgm:spPr/>
      <dgm:t>
        <a:bodyPr/>
        <a:lstStyle/>
        <a:p>
          <a:endParaRPr lang="ru-RU"/>
        </a:p>
      </dgm:t>
    </dgm:pt>
    <dgm:pt modelId="{52DCC0AE-19E4-4F22-9F53-A5FB973E431F}" type="sibTrans" cxnId="{EF457CAB-A6A7-451C-B37E-69F9596A05BB}">
      <dgm:prSet/>
      <dgm:spPr/>
      <dgm:t>
        <a:bodyPr/>
        <a:lstStyle/>
        <a:p>
          <a:endParaRPr lang="ru-RU"/>
        </a:p>
      </dgm:t>
    </dgm:pt>
    <dgm:pt modelId="{3E5228A5-4F8C-4C2F-97BC-2FEA34873CD9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F27BBE35-69DB-44EA-8B6F-03A2C1F2E5C4}" type="parTrans" cxnId="{2FC46109-F1E7-45CE-9BCA-D8C69EC06188}">
      <dgm:prSet/>
      <dgm:spPr/>
      <dgm:t>
        <a:bodyPr/>
        <a:lstStyle/>
        <a:p>
          <a:endParaRPr lang="ru-RU"/>
        </a:p>
      </dgm:t>
    </dgm:pt>
    <dgm:pt modelId="{AD45583A-F2D6-44B2-8E8D-0038549FDCD3}" type="sibTrans" cxnId="{2FC46109-F1E7-45CE-9BCA-D8C69EC06188}">
      <dgm:prSet/>
      <dgm:spPr/>
      <dgm:t>
        <a:bodyPr/>
        <a:lstStyle/>
        <a:p>
          <a:endParaRPr lang="ru-RU"/>
        </a:p>
      </dgm:t>
    </dgm:pt>
    <dgm:pt modelId="{09D1A17F-F52D-49E4-823D-174DB83510D2}">
      <dgm:prSet phldrT="[Текст]" custT="1"/>
      <dgm:spPr/>
      <dgm:t>
        <a:bodyPr/>
        <a:lstStyle/>
        <a:p>
          <a:r>
            <a:rPr lang="ru-RU" sz="1200" dirty="0" smtClean="0"/>
            <a:t>Разработка методологии управления технологи-</a:t>
          </a:r>
          <a:r>
            <a:rPr lang="ru-RU" sz="1200" dirty="0" err="1" smtClean="0"/>
            <a:t>ческим</a:t>
          </a:r>
          <a:r>
            <a:rPr lang="ru-RU" sz="1200" dirty="0" smtClean="0"/>
            <a:t> прогрессом в сельско-хозяйственном </a:t>
          </a:r>
          <a:r>
            <a:rPr lang="ru-RU" sz="1200" dirty="0" err="1" smtClean="0"/>
            <a:t>землепользо-вании</a:t>
          </a:r>
          <a:endParaRPr lang="ru-RU" sz="1200" dirty="0"/>
        </a:p>
      </dgm:t>
    </dgm:pt>
    <dgm:pt modelId="{604050F7-0DC4-4E13-A644-AC126BF9F6FC}" type="parTrans" cxnId="{A06E287F-0A98-4A5A-951B-3EFB6A6F8022}">
      <dgm:prSet/>
      <dgm:spPr/>
      <dgm:t>
        <a:bodyPr/>
        <a:lstStyle/>
        <a:p>
          <a:endParaRPr lang="ru-RU"/>
        </a:p>
      </dgm:t>
    </dgm:pt>
    <dgm:pt modelId="{799EACA9-6177-4E00-A82D-1E0F1AE2F769}" type="sibTrans" cxnId="{A06E287F-0A98-4A5A-951B-3EFB6A6F8022}">
      <dgm:prSet/>
      <dgm:spPr/>
      <dgm:t>
        <a:bodyPr/>
        <a:lstStyle/>
        <a:p>
          <a:endParaRPr lang="ru-RU"/>
        </a:p>
      </dgm:t>
    </dgm:pt>
    <dgm:pt modelId="{18A79E6D-B130-4F38-95BE-52607B52AE1C}">
      <dgm:prSet phldrT="[Текст]" custT="1"/>
      <dgm:spPr/>
      <dgm:t>
        <a:bodyPr/>
        <a:lstStyle/>
        <a:p>
          <a:r>
            <a:rPr lang="ru-RU" sz="1400" dirty="0" smtClean="0"/>
            <a:t>Разработка научных основ применения цифровых технологий в управлении </a:t>
          </a:r>
          <a:r>
            <a:rPr lang="ru-RU" sz="1400" dirty="0" err="1" smtClean="0"/>
            <a:t>землеполь-зованием</a:t>
          </a:r>
          <a:endParaRPr lang="ru-RU" sz="1400" dirty="0"/>
        </a:p>
      </dgm:t>
    </dgm:pt>
    <dgm:pt modelId="{CC7C3DF5-BE0A-4DF6-B39A-345F0AC25027}" type="parTrans" cxnId="{7828B8F9-4AC6-4202-A9EB-03C8791303AD}">
      <dgm:prSet/>
      <dgm:spPr/>
      <dgm:t>
        <a:bodyPr/>
        <a:lstStyle/>
        <a:p>
          <a:endParaRPr lang="ru-RU"/>
        </a:p>
      </dgm:t>
    </dgm:pt>
    <dgm:pt modelId="{BEC16AEE-CD80-4E10-AC53-71DE14F93FB8}" type="sibTrans" cxnId="{7828B8F9-4AC6-4202-A9EB-03C8791303AD}">
      <dgm:prSet/>
      <dgm:spPr/>
      <dgm:t>
        <a:bodyPr/>
        <a:lstStyle/>
        <a:p>
          <a:endParaRPr lang="ru-RU"/>
        </a:p>
      </dgm:t>
    </dgm:pt>
    <dgm:pt modelId="{9D18FE59-55E1-46B1-8288-456E463115A2}">
      <dgm:prSet phldrT="[Текст]"/>
      <dgm:spPr/>
      <dgm:t>
        <a:bodyPr/>
        <a:lstStyle/>
        <a:p>
          <a:endParaRPr lang="ru-RU" dirty="0"/>
        </a:p>
      </dgm:t>
    </dgm:pt>
    <dgm:pt modelId="{A222D298-4B82-497F-99C8-CE5C594EADFB}" type="parTrans" cxnId="{B6E39DDE-AF09-472B-86E5-52FFFCA17215}">
      <dgm:prSet/>
      <dgm:spPr/>
      <dgm:t>
        <a:bodyPr/>
        <a:lstStyle/>
        <a:p>
          <a:endParaRPr lang="ru-RU"/>
        </a:p>
      </dgm:t>
    </dgm:pt>
    <dgm:pt modelId="{7C8678AF-5382-4EEF-B36B-4767AD1C9D33}" type="sibTrans" cxnId="{B6E39DDE-AF09-472B-86E5-52FFFCA17215}">
      <dgm:prSet/>
      <dgm:spPr/>
      <dgm:t>
        <a:bodyPr/>
        <a:lstStyle/>
        <a:p>
          <a:endParaRPr lang="ru-RU"/>
        </a:p>
      </dgm:t>
    </dgm:pt>
    <dgm:pt modelId="{E9038F0F-6AF2-4217-A1A5-E0988E989D5B}">
      <dgm:prSet phldrT="[Текст]"/>
      <dgm:spPr/>
      <dgm:t>
        <a:bodyPr/>
        <a:lstStyle/>
        <a:p>
          <a:r>
            <a:rPr lang="ru-RU" dirty="0" smtClean="0"/>
            <a:t>Изучение возможностей перестройки операционного менеджмента в полеводстве на базе оптимального планирования</a:t>
          </a:r>
          <a:endParaRPr lang="ru-RU" dirty="0"/>
        </a:p>
      </dgm:t>
    </dgm:pt>
    <dgm:pt modelId="{73D569AF-8DD2-4894-83AE-880EFD6098DB}" type="parTrans" cxnId="{2000C614-95F6-45E6-BA56-76AFBE43A0F3}">
      <dgm:prSet/>
      <dgm:spPr/>
      <dgm:t>
        <a:bodyPr/>
        <a:lstStyle/>
        <a:p>
          <a:endParaRPr lang="ru-RU"/>
        </a:p>
      </dgm:t>
    </dgm:pt>
    <dgm:pt modelId="{6BC0A89A-7A6F-4AC2-905A-4F104B94B7D3}" type="sibTrans" cxnId="{2000C614-95F6-45E6-BA56-76AFBE43A0F3}">
      <dgm:prSet/>
      <dgm:spPr/>
      <dgm:t>
        <a:bodyPr/>
        <a:lstStyle/>
        <a:p>
          <a:endParaRPr lang="ru-RU"/>
        </a:p>
      </dgm:t>
    </dgm:pt>
    <dgm:pt modelId="{24B906C1-6AA7-46B0-A68D-C5AC7A870CA7}">
      <dgm:prSet phldrT="[Текст]"/>
      <dgm:spPr/>
      <dgm:t>
        <a:bodyPr/>
        <a:lstStyle/>
        <a:p>
          <a:endParaRPr lang="ru-RU" dirty="0"/>
        </a:p>
      </dgm:t>
    </dgm:pt>
    <dgm:pt modelId="{39F1870D-AA5C-49E7-BB12-E6CF8B8322D6}" type="parTrans" cxnId="{01F68C63-4492-43B9-BD53-8C6A7D2368BB}">
      <dgm:prSet/>
      <dgm:spPr/>
      <dgm:t>
        <a:bodyPr/>
        <a:lstStyle/>
        <a:p>
          <a:endParaRPr lang="ru-RU"/>
        </a:p>
      </dgm:t>
    </dgm:pt>
    <dgm:pt modelId="{F8818201-9770-45DD-8225-B016FEB08571}" type="sibTrans" cxnId="{01F68C63-4492-43B9-BD53-8C6A7D2368BB}">
      <dgm:prSet/>
      <dgm:spPr/>
      <dgm:t>
        <a:bodyPr/>
        <a:lstStyle/>
        <a:p>
          <a:endParaRPr lang="ru-RU"/>
        </a:p>
      </dgm:t>
    </dgm:pt>
    <dgm:pt modelId="{C38427D9-8857-489F-B7ED-6B1FF620273A}" type="pres">
      <dgm:prSet presAssocID="{01BCDF3F-D051-4FF5-BBDC-C8B30A567777}" presName="linearFlow" presStyleCnt="0">
        <dgm:presLayoutVars>
          <dgm:dir/>
          <dgm:animLvl val="lvl"/>
          <dgm:resizeHandles val="exact"/>
        </dgm:presLayoutVars>
      </dgm:prSet>
      <dgm:spPr/>
    </dgm:pt>
    <dgm:pt modelId="{C8E444A7-8BE0-4D76-A837-51B9C0578A64}" type="pres">
      <dgm:prSet presAssocID="{D4544FBD-9F80-4E8A-9850-110AA8C1F70A}" presName="composite" presStyleCnt="0"/>
      <dgm:spPr/>
    </dgm:pt>
    <dgm:pt modelId="{60BE618E-9619-4286-99CF-5B09E902FF77}" type="pres">
      <dgm:prSet presAssocID="{D4544FBD-9F80-4E8A-9850-110AA8C1F70A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980DE29-040C-4B16-9FE3-7F63EC93292A}" type="pres">
      <dgm:prSet presAssocID="{D4544FBD-9F80-4E8A-9850-110AA8C1F70A}" presName="parSh" presStyleLbl="node1" presStyleIdx="0" presStyleCnt="4"/>
      <dgm:spPr/>
    </dgm:pt>
    <dgm:pt modelId="{006C5A4B-8048-4E62-B9EC-C44C941E81B1}" type="pres">
      <dgm:prSet presAssocID="{D4544FBD-9F80-4E8A-9850-110AA8C1F70A}" presName="desTx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9AB6F3-9FFA-49FE-A51C-C50DA25B7899}" type="pres">
      <dgm:prSet presAssocID="{34B4E1FB-2F9F-478E-A8AF-9902729C1B75}" presName="sibTrans" presStyleLbl="sibTrans2D1" presStyleIdx="0" presStyleCnt="3"/>
      <dgm:spPr/>
    </dgm:pt>
    <dgm:pt modelId="{75F4814D-3D37-4FDA-B88E-EDD89C23B31F}" type="pres">
      <dgm:prSet presAssocID="{34B4E1FB-2F9F-478E-A8AF-9902729C1B75}" presName="connTx" presStyleLbl="sibTrans2D1" presStyleIdx="0" presStyleCnt="3"/>
      <dgm:spPr/>
    </dgm:pt>
    <dgm:pt modelId="{4940BB05-E189-40F9-9830-F0D23049FAE5}" type="pres">
      <dgm:prSet presAssocID="{3E5228A5-4F8C-4C2F-97BC-2FEA34873CD9}" presName="composite" presStyleCnt="0"/>
      <dgm:spPr/>
    </dgm:pt>
    <dgm:pt modelId="{5ADCD8EA-0C06-48BF-A7F8-B9864ADDD2E3}" type="pres">
      <dgm:prSet presAssocID="{3E5228A5-4F8C-4C2F-97BC-2FEA34873CD9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E1C3EDA0-45D3-4708-A597-7B6F1519E5CB}" type="pres">
      <dgm:prSet presAssocID="{3E5228A5-4F8C-4C2F-97BC-2FEA34873CD9}" presName="parSh" presStyleLbl="node1" presStyleIdx="1" presStyleCnt="4"/>
      <dgm:spPr/>
    </dgm:pt>
    <dgm:pt modelId="{78CA909F-1FB7-461E-9A7D-F9A19D493A28}" type="pres">
      <dgm:prSet presAssocID="{3E5228A5-4F8C-4C2F-97BC-2FEA34873CD9}" presName="desTx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EB66C7-54CA-431A-AACA-17A791C2CECA}" type="pres">
      <dgm:prSet presAssocID="{AD45583A-F2D6-44B2-8E8D-0038549FDCD3}" presName="sibTrans" presStyleLbl="sibTrans2D1" presStyleIdx="1" presStyleCnt="3"/>
      <dgm:spPr/>
    </dgm:pt>
    <dgm:pt modelId="{0A191278-BEE3-4B42-ACF1-697F0F1B90CB}" type="pres">
      <dgm:prSet presAssocID="{AD45583A-F2D6-44B2-8E8D-0038549FDCD3}" presName="connTx" presStyleLbl="sibTrans2D1" presStyleIdx="1" presStyleCnt="3"/>
      <dgm:spPr/>
    </dgm:pt>
    <dgm:pt modelId="{71BA825F-B7B1-4173-B33E-B9C7094FF49C}" type="pres">
      <dgm:prSet presAssocID="{9D18FE59-55E1-46B1-8288-456E463115A2}" presName="composite" presStyleCnt="0"/>
      <dgm:spPr/>
    </dgm:pt>
    <dgm:pt modelId="{722C0298-63F5-4023-B291-6C627EBC7A8B}" type="pres">
      <dgm:prSet presAssocID="{9D18FE59-55E1-46B1-8288-456E463115A2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A1E2835-088E-4BC4-B715-FAB303AEFFC0}" type="pres">
      <dgm:prSet presAssocID="{9D18FE59-55E1-46B1-8288-456E463115A2}" presName="parSh" presStyleLbl="node1" presStyleIdx="2" presStyleCnt="4"/>
      <dgm:spPr/>
    </dgm:pt>
    <dgm:pt modelId="{F5738D6E-0607-4B56-B00A-5FA868D8ADDF}" type="pres">
      <dgm:prSet presAssocID="{9D18FE59-55E1-46B1-8288-456E463115A2}" presName="desTx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548FC4-F702-4AF4-9CF7-13D75E9689CF}" type="pres">
      <dgm:prSet presAssocID="{7C8678AF-5382-4EEF-B36B-4767AD1C9D33}" presName="sibTrans" presStyleLbl="sibTrans2D1" presStyleIdx="2" presStyleCnt="3"/>
      <dgm:spPr/>
    </dgm:pt>
    <dgm:pt modelId="{0D5E9157-ADCF-413D-A205-FB1CD94FE7A9}" type="pres">
      <dgm:prSet presAssocID="{7C8678AF-5382-4EEF-B36B-4767AD1C9D33}" presName="connTx" presStyleLbl="sibTrans2D1" presStyleIdx="2" presStyleCnt="3"/>
      <dgm:spPr/>
    </dgm:pt>
    <dgm:pt modelId="{D4440AA6-DE8F-4877-BD0E-74A502FC912B}" type="pres">
      <dgm:prSet presAssocID="{24B906C1-6AA7-46B0-A68D-C5AC7A870CA7}" presName="composite" presStyleCnt="0"/>
      <dgm:spPr/>
    </dgm:pt>
    <dgm:pt modelId="{2BF7332A-C862-4BEE-8BE4-5F45ECB780AC}" type="pres">
      <dgm:prSet presAssocID="{24B906C1-6AA7-46B0-A68D-C5AC7A870CA7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93866A0-00D1-423E-9950-7DB504AC4B3A}" type="pres">
      <dgm:prSet presAssocID="{24B906C1-6AA7-46B0-A68D-C5AC7A870CA7}" presName="parSh" presStyleLbl="node1" presStyleIdx="3" presStyleCnt="4"/>
      <dgm:spPr/>
    </dgm:pt>
    <dgm:pt modelId="{B8ADC37A-1862-42D6-AC55-0EBDD999BF1F}" type="pres">
      <dgm:prSet presAssocID="{24B906C1-6AA7-46B0-A68D-C5AC7A870CA7}" presName="desTx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7E67C8-73D5-444F-B304-5C0533DE787B}" type="presOf" srcId="{D4544FBD-9F80-4E8A-9850-110AA8C1F70A}" destId="{60BE618E-9619-4286-99CF-5B09E902FF77}" srcOrd="0" destOrd="0" presId="urn:microsoft.com/office/officeart/2005/8/layout/process3"/>
    <dgm:cxn modelId="{11071D5E-75EA-40A9-AC56-82E62F3DEC1C}" type="presOf" srcId="{01BCDF3F-D051-4FF5-BBDC-C8B30A567777}" destId="{C38427D9-8857-489F-B7ED-6B1FF620273A}" srcOrd="0" destOrd="0" presId="urn:microsoft.com/office/officeart/2005/8/layout/process3"/>
    <dgm:cxn modelId="{1578FA23-4485-447B-90A0-C7B16EA6CC1F}" type="presOf" srcId="{AD45583A-F2D6-44B2-8E8D-0038549FDCD3}" destId="{0A191278-BEE3-4B42-ACF1-697F0F1B90CB}" srcOrd="1" destOrd="0" presId="urn:microsoft.com/office/officeart/2005/8/layout/process3"/>
    <dgm:cxn modelId="{26F2A1EF-44E1-463A-8A7A-40AD5541D276}" type="presOf" srcId="{3E5228A5-4F8C-4C2F-97BC-2FEA34873CD9}" destId="{E1C3EDA0-45D3-4708-A597-7B6F1519E5CB}" srcOrd="1" destOrd="0" presId="urn:microsoft.com/office/officeart/2005/8/layout/process3"/>
    <dgm:cxn modelId="{D51524F7-0A42-4E69-ABF8-F6D99D20BEEA}" type="presOf" srcId="{AD45583A-F2D6-44B2-8E8D-0038549FDCD3}" destId="{C3EB66C7-54CA-431A-AACA-17A791C2CECA}" srcOrd="0" destOrd="0" presId="urn:microsoft.com/office/officeart/2005/8/layout/process3"/>
    <dgm:cxn modelId="{0E84B75F-85C4-4951-A066-9D2E5A4DEF94}" type="presOf" srcId="{7C8678AF-5382-4EEF-B36B-4767AD1C9D33}" destId="{0A548FC4-F702-4AF4-9CF7-13D75E9689CF}" srcOrd="0" destOrd="0" presId="urn:microsoft.com/office/officeart/2005/8/layout/process3"/>
    <dgm:cxn modelId="{FE575261-F894-4A52-876A-C2E451F65237}" type="presOf" srcId="{18A79E6D-B130-4F38-95BE-52607B52AE1C}" destId="{F5738D6E-0607-4B56-B00A-5FA868D8ADDF}" srcOrd="0" destOrd="0" presId="urn:microsoft.com/office/officeart/2005/8/layout/process3"/>
    <dgm:cxn modelId="{707D14A4-DA5A-421D-80E5-849218E48C5A}" srcId="{01BCDF3F-D051-4FF5-BBDC-C8B30A567777}" destId="{D4544FBD-9F80-4E8A-9850-110AA8C1F70A}" srcOrd="0" destOrd="0" parTransId="{CB21C0A1-A351-4205-916B-2933EB893541}" sibTransId="{34B4E1FB-2F9F-478E-A8AF-9902729C1B75}"/>
    <dgm:cxn modelId="{85FFD46B-329C-4715-BFAE-0048DECA910B}" type="presOf" srcId="{D4544FBD-9F80-4E8A-9850-110AA8C1F70A}" destId="{9980DE29-040C-4B16-9FE3-7F63EC93292A}" srcOrd="1" destOrd="0" presId="urn:microsoft.com/office/officeart/2005/8/layout/process3"/>
    <dgm:cxn modelId="{2000C614-95F6-45E6-BA56-76AFBE43A0F3}" srcId="{24B906C1-6AA7-46B0-A68D-C5AC7A870CA7}" destId="{E9038F0F-6AF2-4217-A1A5-E0988E989D5B}" srcOrd="0" destOrd="0" parTransId="{73D569AF-8DD2-4894-83AE-880EFD6098DB}" sibTransId="{6BC0A89A-7A6F-4AC2-905A-4F104B94B7D3}"/>
    <dgm:cxn modelId="{AA980A00-0AA1-499D-9216-18B7E51EBFC1}" type="presOf" srcId="{7F682119-28BC-4C16-A502-B1C217DBE2FD}" destId="{006C5A4B-8048-4E62-B9EC-C44C941E81B1}" srcOrd="0" destOrd="0" presId="urn:microsoft.com/office/officeart/2005/8/layout/process3"/>
    <dgm:cxn modelId="{B788392A-BE6B-4C3C-9F2B-06D928CA3B07}" type="presOf" srcId="{24B906C1-6AA7-46B0-A68D-C5AC7A870CA7}" destId="{2BF7332A-C862-4BEE-8BE4-5F45ECB780AC}" srcOrd="0" destOrd="0" presId="urn:microsoft.com/office/officeart/2005/8/layout/process3"/>
    <dgm:cxn modelId="{A06E287F-0A98-4A5A-951B-3EFB6A6F8022}" srcId="{3E5228A5-4F8C-4C2F-97BC-2FEA34873CD9}" destId="{09D1A17F-F52D-49E4-823D-174DB83510D2}" srcOrd="0" destOrd="0" parTransId="{604050F7-0DC4-4E13-A644-AC126BF9F6FC}" sibTransId="{799EACA9-6177-4E00-A82D-1E0F1AE2F769}"/>
    <dgm:cxn modelId="{01F68C63-4492-43B9-BD53-8C6A7D2368BB}" srcId="{01BCDF3F-D051-4FF5-BBDC-C8B30A567777}" destId="{24B906C1-6AA7-46B0-A68D-C5AC7A870CA7}" srcOrd="3" destOrd="0" parTransId="{39F1870D-AA5C-49E7-BB12-E6CF8B8322D6}" sibTransId="{F8818201-9770-45DD-8225-B016FEB08571}"/>
    <dgm:cxn modelId="{40202A61-D696-436D-9523-11342AEDBEED}" type="presOf" srcId="{9D18FE59-55E1-46B1-8288-456E463115A2}" destId="{BA1E2835-088E-4BC4-B715-FAB303AEFFC0}" srcOrd="1" destOrd="0" presId="urn:microsoft.com/office/officeart/2005/8/layout/process3"/>
    <dgm:cxn modelId="{9D209F6D-6CB8-4F44-9A56-DBBC2BDAC1C7}" type="presOf" srcId="{34B4E1FB-2F9F-478E-A8AF-9902729C1B75}" destId="{75F4814D-3D37-4FDA-B88E-EDD89C23B31F}" srcOrd="1" destOrd="0" presId="urn:microsoft.com/office/officeart/2005/8/layout/process3"/>
    <dgm:cxn modelId="{A1D7CE4E-85B4-4D4A-9130-98C81331AA59}" type="presOf" srcId="{24B906C1-6AA7-46B0-A68D-C5AC7A870CA7}" destId="{D93866A0-00D1-423E-9950-7DB504AC4B3A}" srcOrd="1" destOrd="0" presId="urn:microsoft.com/office/officeart/2005/8/layout/process3"/>
    <dgm:cxn modelId="{DFFBE42C-D292-4BB2-B514-4F6CCF97595E}" type="presOf" srcId="{7C8678AF-5382-4EEF-B36B-4767AD1C9D33}" destId="{0D5E9157-ADCF-413D-A205-FB1CD94FE7A9}" srcOrd="1" destOrd="0" presId="urn:microsoft.com/office/officeart/2005/8/layout/process3"/>
    <dgm:cxn modelId="{B6E39DDE-AF09-472B-86E5-52FFFCA17215}" srcId="{01BCDF3F-D051-4FF5-BBDC-C8B30A567777}" destId="{9D18FE59-55E1-46B1-8288-456E463115A2}" srcOrd="2" destOrd="0" parTransId="{A222D298-4B82-497F-99C8-CE5C594EADFB}" sibTransId="{7C8678AF-5382-4EEF-B36B-4767AD1C9D33}"/>
    <dgm:cxn modelId="{1C9FFFAF-C626-4602-B477-C1C9BB1E96F6}" type="presOf" srcId="{34B4E1FB-2F9F-478E-A8AF-9902729C1B75}" destId="{179AB6F3-9FFA-49FE-A51C-C50DA25B7899}" srcOrd="0" destOrd="0" presId="urn:microsoft.com/office/officeart/2005/8/layout/process3"/>
    <dgm:cxn modelId="{2FC46109-F1E7-45CE-9BCA-D8C69EC06188}" srcId="{01BCDF3F-D051-4FF5-BBDC-C8B30A567777}" destId="{3E5228A5-4F8C-4C2F-97BC-2FEA34873CD9}" srcOrd="1" destOrd="0" parTransId="{F27BBE35-69DB-44EA-8B6F-03A2C1F2E5C4}" sibTransId="{AD45583A-F2D6-44B2-8E8D-0038549FDCD3}"/>
    <dgm:cxn modelId="{503EAA2E-DE57-4762-ACF1-38546045FA14}" type="presOf" srcId="{9D18FE59-55E1-46B1-8288-456E463115A2}" destId="{722C0298-63F5-4023-B291-6C627EBC7A8B}" srcOrd="0" destOrd="0" presId="urn:microsoft.com/office/officeart/2005/8/layout/process3"/>
    <dgm:cxn modelId="{EF457CAB-A6A7-451C-B37E-69F9596A05BB}" srcId="{D4544FBD-9F80-4E8A-9850-110AA8C1F70A}" destId="{7F682119-28BC-4C16-A502-B1C217DBE2FD}" srcOrd="0" destOrd="0" parTransId="{10D3DFCE-2D12-43FB-BEC0-CC977AB449C6}" sibTransId="{52DCC0AE-19E4-4F22-9F53-A5FB973E431F}"/>
    <dgm:cxn modelId="{7828B8F9-4AC6-4202-A9EB-03C8791303AD}" srcId="{9D18FE59-55E1-46B1-8288-456E463115A2}" destId="{18A79E6D-B130-4F38-95BE-52607B52AE1C}" srcOrd="0" destOrd="0" parTransId="{CC7C3DF5-BE0A-4DF6-B39A-345F0AC25027}" sibTransId="{BEC16AEE-CD80-4E10-AC53-71DE14F93FB8}"/>
    <dgm:cxn modelId="{F105E0D9-22DE-40C4-96D4-4E840E92ED89}" type="presOf" srcId="{09D1A17F-F52D-49E4-823D-174DB83510D2}" destId="{78CA909F-1FB7-461E-9A7D-F9A19D493A28}" srcOrd="0" destOrd="0" presId="urn:microsoft.com/office/officeart/2005/8/layout/process3"/>
    <dgm:cxn modelId="{06495752-E0BB-4F25-A9D0-D8BFCF5F7F99}" type="presOf" srcId="{3E5228A5-4F8C-4C2F-97BC-2FEA34873CD9}" destId="{5ADCD8EA-0C06-48BF-A7F8-B9864ADDD2E3}" srcOrd="0" destOrd="0" presId="urn:microsoft.com/office/officeart/2005/8/layout/process3"/>
    <dgm:cxn modelId="{8CEC7C65-A032-44EB-B12F-445471369568}" type="presOf" srcId="{E9038F0F-6AF2-4217-A1A5-E0988E989D5B}" destId="{B8ADC37A-1862-42D6-AC55-0EBDD999BF1F}" srcOrd="0" destOrd="0" presId="urn:microsoft.com/office/officeart/2005/8/layout/process3"/>
    <dgm:cxn modelId="{310C83A9-B2F3-411D-ACFD-1C6005F92050}" type="presParOf" srcId="{C38427D9-8857-489F-B7ED-6B1FF620273A}" destId="{C8E444A7-8BE0-4D76-A837-51B9C0578A64}" srcOrd="0" destOrd="0" presId="urn:microsoft.com/office/officeart/2005/8/layout/process3"/>
    <dgm:cxn modelId="{E641F451-BAB9-4BD9-AA0F-09BEC8AD2E79}" type="presParOf" srcId="{C8E444A7-8BE0-4D76-A837-51B9C0578A64}" destId="{60BE618E-9619-4286-99CF-5B09E902FF77}" srcOrd="0" destOrd="0" presId="urn:microsoft.com/office/officeart/2005/8/layout/process3"/>
    <dgm:cxn modelId="{4F587D74-B566-4BF9-806C-592798B7C2C0}" type="presParOf" srcId="{C8E444A7-8BE0-4D76-A837-51B9C0578A64}" destId="{9980DE29-040C-4B16-9FE3-7F63EC93292A}" srcOrd="1" destOrd="0" presId="urn:microsoft.com/office/officeart/2005/8/layout/process3"/>
    <dgm:cxn modelId="{8597C2C7-EAAE-40AD-BF3C-88800229F8CF}" type="presParOf" srcId="{C8E444A7-8BE0-4D76-A837-51B9C0578A64}" destId="{006C5A4B-8048-4E62-B9EC-C44C941E81B1}" srcOrd="2" destOrd="0" presId="urn:microsoft.com/office/officeart/2005/8/layout/process3"/>
    <dgm:cxn modelId="{768D4396-80B6-49BD-9A91-74DF2C0EDB5B}" type="presParOf" srcId="{C38427D9-8857-489F-B7ED-6B1FF620273A}" destId="{179AB6F3-9FFA-49FE-A51C-C50DA25B7899}" srcOrd="1" destOrd="0" presId="urn:microsoft.com/office/officeart/2005/8/layout/process3"/>
    <dgm:cxn modelId="{55AEF962-B7C8-41BB-8FB8-41D1B744DF80}" type="presParOf" srcId="{179AB6F3-9FFA-49FE-A51C-C50DA25B7899}" destId="{75F4814D-3D37-4FDA-B88E-EDD89C23B31F}" srcOrd="0" destOrd="0" presId="urn:microsoft.com/office/officeart/2005/8/layout/process3"/>
    <dgm:cxn modelId="{78438E89-6816-4088-B047-8D63E7A52888}" type="presParOf" srcId="{C38427D9-8857-489F-B7ED-6B1FF620273A}" destId="{4940BB05-E189-40F9-9830-F0D23049FAE5}" srcOrd="2" destOrd="0" presId="urn:microsoft.com/office/officeart/2005/8/layout/process3"/>
    <dgm:cxn modelId="{C03D7BFD-BCEB-48E5-A42E-1787FAA09DA0}" type="presParOf" srcId="{4940BB05-E189-40F9-9830-F0D23049FAE5}" destId="{5ADCD8EA-0C06-48BF-A7F8-B9864ADDD2E3}" srcOrd="0" destOrd="0" presId="urn:microsoft.com/office/officeart/2005/8/layout/process3"/>
    <dgm:cxn modelId="{2E7D75FA-523C-40C5-853E-9BB0E8ADDE6F}" type="presParOf" srcId="{4940BB05-E189-40F9-9830-F0D23049FAE5}" destId="{E1C3EDA0-45D3-4708-A597-7B6F1519E5CB}" srcOrd="1" destOrd="0" presId="urn:microsoft.com/office/officeart/2005/8/layout/process3"/>
    <dgm:cxn modelId="{29157732-F3D6-4048-9CB6-28961DE69B94}" type="presParOf" srcId="{4940BB05-E189-40F9-9830-F0D23049FAE5}" destId="{78CA909F-1FB7-461E-9A7D-F9A19D493A28}" srcOrd="2" destOrd="0" presId="urn:microsoft.com/office/officeart/2005/8/layout/process3"/>
    <dgm:cxn modelId="{21D3994C-647F-44CA-AA41-8D890F0B0ECC}" type="presParOf" srcId="{C38427D9-8857-489F-B7ED-6B1FF620273A}" destId="{C3EB66C7-54CA-431A-AACA-17A791C2CECA}" srcOrd="3" destOrd="0" presId="urn:microsoft.com/office/officeart/2005/8/layout/process3"/>
    <dgm:cxn modelId="{DF16B1F8-4129-472E-B8C0-7656832B780A}" type="presParOf" srcId="{C3EB66C7-54CA-431A-AACA-17A791C2CECA}" destId="{0A191278-BEE3-4B42-ACF1-697F0F1B90CB}" srcOrd="0" destOrd="0" presId="urn:microsoft.com/office/officeart/2005/8/layout/process3"/>
    <dgm:cxn modelId="{40DB0E27-EEB3-4DEB-87DF-F99D4653D10F}" type="presParOf" srcId="{C38427D9-8857-489F-B7ED-6B1FF620273A}" destId="{71BA825F-B7B1-4173-B33E-B9C7094FF49C}" srcOrd="4" destOrd="0" presId="urn:microsoft.com/office/officeart/2005/8/layout/process3"/>
    <dgm:cxn modelId="{F636E0BF-6E1F-417E-9CEA-D7F5FFB2C35E}" type="presParOf" srcId="{71BA825F-B7B1-4173-B33E-B9C7094FF49C}" destId="{722C0298-63F5-4023-B291-6C627EBC7A8B}" srcOrd="0" destOrd="0" presId="urn:microsoft.com/office/officeart/2005/8/layout/process3"/>
    <dgm:cxn modelId="{5A4358A5-39EC-4357-9F93-E09E7A412312}" type="presParOf" srcId="{71BA825F-B7B1-4173-B33E-B9C7094FF49C}" destId="{BA1E2835-088E-4BC4-B715-FAB303AEFFC0}" srcOrd="1" destOrd="0" presId="urn:microsoft.com/office/officeart/2005/8/layout/process3"/>
    <dgm:cxn modelId="{48227ABC-FFC3-47DE-B092-EA0D5DB4828A}" type="presParOf" srcId="{71BA825F-B7B1-4173-B33E-B9C7094FF49C}" destId="{F5738D6E-0607-4B56-B00A-5FA868D8ADDF}" srcOrd="2" destOrd="0" presId="urn:microsoft.com/office/officeart/2005/8/layout/process3"/>
    <dgm:cxn modelId="{2ADED5FC-EDA3-498D-AC2B-2CCEB91DEBE6}" type="presParOf" srcId="{C38427D9-8857-489F-B7ED-6B1FF620273A}" destId="{0A548FC4-F702-4AF4-9CF7-13D75E9689CF}" srcOrd="5" destOrd="0" presId="urn:microsoft.com/office/officeart/2005/8/layout/process3"/>
    <dgm:cxn modelId="{8B9D753A-D8A8-4ADE-8A53-0F9B6A5E5667}" type="presParOf" srcId="{0A548FC4-F702-4AF4-9CF7-13D75E9689CF}" destId="{0D5E9157-ADCF-413D-A205-FB1CD94FE7A9}" srcOrd="0" destOrd="0" presId="urn:microsoft.com/office/officeart/2005/8/layout/process3"/>
    <dgm:cxn modelId="{FDFDB3FF-A8FA-45F0-BAF9-E97F8B214A7D}" type="presParOf" srcId="{C38427D9-8857-489F-B7ED-6B1FF620273A}" destId="{D4440AA6-DE8F-4877-BD0E-74A502FC912B}" srcOrd="6" destOrd="0" presId="urn:microsoft.com/office/officeart/2005/8/layout/process3"/>
    <dgm:cxn modelId="{7068ACD8-2A9D-482C-952E-5337CF5D2D54}" type="presParOf" srcId="{D4440AA6-DE8F-4877-BD0E-74A502FC912B}" destId="{2BF7332A-C862-4BEE-8BE4-5F45ECB780AC}" srcOrd="0" destOrd="0" presId="urn:microsoft.com/office/officeart/2005/8/layout/process3"/>
    <dgm:cxn modelId="{1535DF86-A197-443B-9AC2-1D2184A0D0A2}" type="presParOf" srcId="{D4440AA6-DE8F-4877-BD0E-74A502FC912B}" destId="{D93866A0-00D1-423E-9950-7DB504AC4B3A}" srcOrd="1" destOrd="0" presId="urn:microsoft.com/office/officeart/2005/8/layout/process3"/>
    <dgm:cxn modelId="{8FD374B6-DDE6-4506-843D-EA48EC18FA79}" type="presParOf" srcId="{D4440AA6-DE8F-4877-BD0E-74A502FC912B}" destId="{B8ADC37A-1862-42D6-AC55-0EBDD999BF1F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80DE29-040C-4B16-9FE3-7F63EC93292A}">
      <dsp:nvSpPr>
        <dsp:cNvPr id="0" name=""/>
        <dsp:cNvSpPr/>
      </dsp:nvSpPr>
      <dsp:spPr>
        <a:xfrm>
          <a:off x="1179" y="1031556"/>
          <a:ext cx="1481850" cy="5615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 </a:t>
          </a:r>
          <a:endParaRPr lang="ru-RU" sz="1300" kern="1200" dirty="0"/>
        </a:p>
      </dsp:txBody>
      <dsp:txXfrm>
        <a:off x="1179" y="1031556"/>
        <a:ext cx="1481850" cy="374400"/>
      </dsp:txXfrm>
    </dsp:sp>
    <dsp:sp modelId="{006C5A4B-8048-4E62-B9EC-C44C941E81B1}">
      <dsp:nvSpPr>
        <dsp:cNvPr id="0" name=""/>
        <dsp:cNvSpPr/>
      </dsp:nvSpPr>
      <dsp:spPr>
        <a:xfrm>
          <a:off x="304690" y="1405956"/>
          <a:ext cx="1481850" cy="20884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КНП «Актуальные научные задачи стратегии адаптации потенциала землепользования России в современных условиях беспрецедентных вызовов»</a:t>
          </a:r>
          <a:endParaRPr lang="ru-RU" sz="1100" kern="1200" dirty="0"/>
        </a:p>
      </dsp:txBody>
      <dsp:txXfrm>
        <a:off x="348092" y="1449358"/>
        <a:ext cx="1395046" cy="2001645"/>
      </dsp:txXfrm>
    </dsp:sp>
    <dsp:sp modelId="{179AB6F3-9FFA-49FE-A51C-C50DA25B7899}">
      <dsp:nvSpPr>
        <dsp:cNvPr id="0" name=""/>
        <dsp:cNvSpPr/>
      </dsp:nvSpPr>
      <dsp:spPr>
        <a:xfrm>
          <a:off x="1707673" y="1034287"/>
          <a:ext cx="476243" cy="3689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1707673" y="1108075"/>
        <a:ext cx="365562" cy="221362"/>
      </dsp:txXfrm>
    </dsp:sp>
    <dsp:sp modelId="{E1C3EDA0-45D3-4708-A597-7B6F1519E5CB}">
      <dsp:nvSpPr>
        <dsp:cNvPr id="0" name=""/>
        <dsp:cNvSpPr/>
      </dsp:nvSpPr>
      <dsp:spPr>
        <a:xfrm>
          <a:off x="2381602" y="1031556"/>
          <a:ext cx="1481850" cy="5615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 </a:t>
          </a:r>
          <a:endParaRPr lang="ru-RU" sz="1300" kern="1200" dirty="0"/>
        </a:p>
      </dsp:txBody>
      <dsp:txXfrm>
        <a:off x="2381602" y="1031556"/>
        <a:ext cx="1481850" cy="374400"/>
      </dsp:txXfrm>
    </dsp:sp>
    <dsp:sp modelId="{78CA909F-1FB7-461E-9A7D-F9A19D493A28}">
      <dsp:nvSpPr>
        <dsp:cNvPr id="0" name=""/>
        <dsp:cNvSpPr/>
      </dsp:nvSpPr>
      <dsp:spPr>
        <a:xfrm>
          <a:off x="2685114" y="1405956"/>
          <a:ext cx="1481850" cy="20884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Разработка методологии управления технологи-</a:t>
          </a:r>
          <a:r>
            <a:rPr lang="ru-RU" sz="1200" kern="1200" dirty="0" err="1" smtClean="0"/>
            <a:t>ческим</a:t>
          </a:r>
          <a:r>
            <a:rPr lang="ru-RU" sz="1200" kern="1200" dirty="0" smtClean="0"/>
            <a:t> прогрессом в сельско-хозяйственном </a:t>
          </a:r>
          <a:r>
            <a:rPr lang="ru-RU" sz="1200" kern="1200" dirty="0" err="1" smtClean="0"/>
            <a:t>землепользо-вании</a:t>
          </a:r>
          <a:endParaRPr lang="ru-RU" sz="1200" kern="1200" dirty="0"/>
        </a:p>
      </dsp:txBody>
      <dsp:txXfrm>
        <a:off x="2728516" y="1449358"/>
        <a:ext cx="1395046" cy="2001645"/>
      </dsp:txXfrm>
    </dsp:sp>
    <dsp:sp modelId="{C3EB66C7-54CA-431A-AACA-17A791C2CECA}">
      <dsp:nvSpPr>
        <dsp:cNvPr id="0" name=""/>
        <dsp:cNvSpPr/>
      </dsp:nvSpPr>
      <dsp:spPr>
        <a:xfrm>
          <a:off x="4088096" y="1034287"/>
          <a:ext cx="476243" cy="3689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4088096" y="1108075"/>
        <a:ext cx="365562" cy="221362"/>
      </dsp:txXfrm>
    </dsp:sp>
    <dsp:sp modelId="{BA1E2835-088E-4BC4-B715-FAB303AEFFC0}">
      <dsp:nvSpPr>
        <dsp:cNvPr id="0" name=""/>
        <dsp:cNvSpPr/>
      </dsp:nvSpPr>
      <dsp:spPr>
        <a:xfrm>
          <a:off x="4762026" y="1031556"/>
          <a:ext cx="1481850" cy="5615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>
        <a:off x="4762026" y="1031556"/>
        <a:ext cx="1481850" cy="374400"/>
      </dsp:txXfrm>
    </dsp:sp>
    <dsp:sp modelId="{F5738D6E-0607-4B56-B00A-5FA868D8ADDF}">
      <dsp:nvSpPr>
        <dsp:cNvPr id="0" name=""/>
        <dsp:cNvSpPr/>
      </dsp:nvSpPr>
      <dsp:spPr>
        <a:xfrm>
          <a:off x="5065538" y="1405956"/>
          <a:ext cx="1481850" cy="20884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Разработка научных основ применения цифровых технологий в управлении </a:t>
          </a:r>
          <a:r>
            <a:rPr lang="ru-RU" sz="1400" kern="1200" dirty="0" err="1" smtClean="0"/>
            <a:t>землеполь-зованием</a:t>
          </a:r>
          <a:endParaRPr lang="ru-RU" sz="1400" kern="1200" dirty="0"/>
        </a:p>
      </dsp:txBody>
      <dsp:txXfrm>
        <a:off x="5108940" y="1449358"/>
        <a:ext cx="1395046" cy="2001645"/>
      </dsp:txXfrm>
    </dsp:sp>
    <dsp:sp modelId="{0A548FC4-F702-4AF4-9CF7-13D75E9689CF}">
      <dsp:nvSpPr>
        <dsp:cNvPr id="0" name=""/>
        <dsp:cNvSpPr/>
      </dsp:nvSpPr>
      <dsp:spPr>
        <a:xfrm>
          <a:off x="6468520" y="1034287"/>
          <a:ext cx="476243" cy="3689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6468520" y="1108075"/>
        <a:ext cx="365562" cy="221362"/>
      </dsp:txXfrm>
    </dsp:sp>
    <dsp:sp modelId="{D93866A0-00D1-423E-9950-7DB504AC4B3A}">
      <dsp:nvSpPr>
        <dsp:cNvPr id="0" name=""/>
        <dsp:cNvSpPr/>
      </dsp:nvSpPr>
      <dsp:spPr>
        <a:xfrm>
          <a:off x="7142450" y="1031556"/>
          <a:ext cx="1481850" cy="5615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>
        <a:off x="7142450" y="1031556"/>
        <a:ext cx="1481850" cy="374400"/>
      </dsp:txXfrm>
    </dsp:sp>
    <dsp:sp modelId="{B8ADC37A-1862-42D6-AC55-0EBDD999BF1F}">
      <dsp:nvSpPr>
        <dsp:cNvPr id="0" name=""/>
        <dsp:cNvSpPr/>
      </dsp:nvSpPr>
      <dsp:spPr>
        <a:xfrm>
          <a:off x="7445961" y="1405956"/>
          <a:ext cx="1481850" cy="20884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Изучение возможностей перестройки операционного менеджмента в полеводстве на базе оптимального планирования</a:t>
          </a:r>
          <a:endParaRPr lang="ru-RU" sz="1300" kern="1200" dirty="0"/>
        </a:p>
      </dsp:txBody>
      <dsp:txXfrm>
        <a:off x="7489363" y="1449358"/>
        <a:ext cx="1395046" cy="20016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</inkml:traceFormat>
        <inkml:channelProperties>
          <inkml:channelProperty channel="X" name="resolution" value="37.86982" units="1/cm"/>
          <inkml:channelProperty channel="Y" name="resolution" value="37.92593" units="1/cm"/>
        </inkml:channelProperties>
      </inkml:inkSource>
      <inkml:timestamp xml:id="ts0" timeString="2021-10-10T18:21:35.94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9029 15498,'20'-20,"0"20,-1 0,1 0,20 0,39 0,-19 0,59 0,60 0,-41 0,-38 0,-1 0,40 0,-100 0,-19 0,40 0,-40 0,0 0,-1 0,1 0,0 0,0 0,0 0,19 0,1 0,-20 0,0 0,20 0,-1 0,1 0,-20 0,0 0,19 0,-19 0,0 0,0 0,39 0,-19 0,-20 0,0 0,19 0,-19 0,20 0,-20 0,19 0,21 0,-40 0,39 0,-39 0,20 0,-20 0,0 0,19 0,-19 0,0 0,20 0,-21 0,1 0,20 0,0 0,-20 0,-1 0,1 0,0 20,0-20,0 0,0 0,19 0,-19 0,-20 20,20-1,20-19,-20 0,-1 0,1 0,0 0,0 0,0 0,0 0,-1 0,1 0,20 0,0 0,-1 0,-19 0,0 0,20 0,-20 0,-1 0,1 0,0 0,-20-19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</inkml:traceFormat>
        <inkml:channelProperties>
          <inkml:channelProperty channel="X" name="resolution" value="37.86982" units="1/cm"/>
          <inkml:channelProperty channel="Y" name="resolution" value="37.92593" units="1/cm"/>
        </inkml:channelProperties>
      </inkml:inkSource>
      <inkml:timestamp xml:id="ts0" timeString="2021-10-10T18:21:39.16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9088 15379,'0'-20,"20"20,0 20,40-20,-40 19,19-19,21 20,-40-20,39 40,-19-40,19 20,-39-20,40 0,39 0,79 0,-78 0,39 0,-40 0,20 0,-40 0,-39-20,0 20,-20 0,-1 0,21 0,-20 0,0 0,0 0,19 0,-19 0,20 0,-1 0,21 0,0 0,-41 0,1 0,20 0,-20-20,0 20,-1 0,1 0,0 0,0 0,0 0,19 0,-19 0,0 0,20-20,-20 20,19 0,1-20,-20 1,0 19,19 0,1 0,-20 0,20 0,-20 0,19 0,-19 0,0 0,0 0,0 0,-1 0,1 0,0 0,0 0,0 0,0-20,0 20,-1 0,1 0,0 0,0 0,0 0,0 0,-1 0,41 0,-40 0,19 0,-19 0,0 0,20 0,-20 0,0 0,-1 0,1 0,0-20,0 20,-20-20,20 20,0-20,-20 0,-20 20,-20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</inkml:traceFormat>
        <inkml:channelProperties>
          <inkml:channelProperty channel="X" name="resolution" value="37.86982" units="1/cm"/>
          <inkml:channelProperty channel="Y" name="resolution" value="37.92593" units="1/cm"/>
        </inkml:channelProperties>
      </inkml:inkSource>
      <inkml:timestamp xml:id="ts0" timeString="2021-10-10T18:21:42.89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9029 15716,'20'0,"0"0,19 0,1 0,0 0,39 0,-19 0,19 0,0 0,1 0,-60 0,39 0,-39 0,0 0,19 0,-19 0,0 0,40-20,-21-20,-19 40,20 0,0 0,-21 0,1 0,20 0,-20 0,0 0,-1 0,1 0,0 0,0 0,0 0,20 0,-21 0,-19-19,40 19,-20 0,-20-20,20 20,19 0,1 0,0 0,-20 0,39 0,-19 0,19 0,-39 0,20 0,-20 0,39 0,-39 0,40 0,-21 0,21 0,-40 0,19 0,-19 0,0 0,0-20,0 20,0 0,-1 0,1 0,0 0,0 0,20 0,-20 0,-1 0,21 0,-20 0,0 0,0 0,-1 0,1 0,0 0,0 0,0 0,0 0,0 20,-1-20,1 0,0 0,40 0,-21 39,-19-39,20 20,0-20,-21 0,1 20,0-20,20 20,-20 20,-1-40,1 0,0 0,0 0,0 0,0 0,-1 0,21 0,-20 0,0 0,0 0,0 0,-20-20,19 20,1 0,0 0,0-20,-20 0,0-20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</inkml:traceFormat>
        <inkml:channelProperties>
          <inkml:channelProperty channel="X" name="resolution" value="37.86982" units="1/cm"/>
          <inkml:channelProperty channel="Y" name="resolution" value="37.92593" units="1/cm"/>
        </inkml:channelProperties>
      </inkml:inkSource>
      <inkml:timestamp xml:id="ts0" timeString="2021-10-10T18:21:48.55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9366 15418,'40'0,"-20"0,0 0,-1 0,21 0,-20 0,0 0,0 0,0 0,19 0,-19 0,0 0,20 0,-21 0,1 0,0 0,0 0,20 0,-21 0,1 0,0 0,0 0,0 0,0 0,0 0,19 0,1 0,0 0,19 0,1 0,19 0,-59 0,39 0,-19 0,0 0,-20 0,0 0,19 0,-19 0,0 0,20 0,-21 0,1 0,0 0,0 0,0 0,39 0,-39 0,20 0,-20 0,0 0,19 0,-19 0,0 0,20-20,-21 20,1 0,0 0,0 0,0 0,19 0,-19 0,0 0,20 0,-20 0,0-19,-1-1,21 0,-20 20,0 0,0 0,-1 0,21 0,-20 0,0 0,20 0,-21 0,1 0,0 0,0 0,20 0,-21 0,1 0,0 0,-20-40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</inkml:traceFormat>
        <inkml:channelProperties>
          <inkml:channelProperty channel="X" name="resolution" value="37.86982" units="1/cm"/>
          <inkml:channelProperty channel="Y" name="resolution" value="37.92593" units="1/cm"/>
        </inkml:channelProperties>
      </inkml:inkSource>
      <inkml:timestamp xml:id="ts0" timeString="2021-10-10T18:21:53.49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9942 15756,'39'0,"-19"0,0 0,20 0,-20 0,19 0,-19 0,0 0,0 0,0 0,0 0,-1 0,1 0,20 0,19 0,-39 0,0 0,20 0,-20 0,0 0,-1 0,1 0,0 0,40 0,-41 0,21 0,-20-20,0 20,19 0,-19 0,0 0,20 0,-20 0,0 0,-1 0,1 0,0-20,-20 0,40 20,-20 0,39 0,-39 0,0-20,19 20,-19 0,0 0,0 0,0 0,0 0,0 0,-1 0,1 0,0 0,20 0,-20 0,-1 0,21 0,-20 0,0 0,0 0,0 0,-1 0,1 0,0 0,0 0,0 0,19 0,-19 0,0 0,20 0,-60 0,0 0,0 0,0 0,1 0,-1 0,0 0,0 0,0 0,0 0,1 0,-21 0,20 0,0 20,-20-20,21 0,-1 20,0-20,0 0,0 0,-19 0,19 0,0 0,-40 0,40 0,-19 0,19 0,20 20,40 20,-21-40,1 0,0 0,40 0,-40 0,19 0,-19 0,0 0,0 0,0 0,-1 0,21 0,-20 0,0 0,20 0,-21 0,1 0,20 0,-20 0,0 0,-1 0,1 0,0 0,20 0,-20 0,0 0,19 0,-19 0,0 0,20 0,-21 0,-19-20,0-20,0 20,0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2.emf"/><Relationship Id="rId7" Type="http://schemas.openxmlformats.org/officeDocument/2006/relationships/image" Target="../media/image4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6.emf"/><Relationship Id="rId5" Type="http://schemas.openxmlformats.org/officeDocument/2006/relationships/image" Target="../media/image3.emf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75106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Препятствия</a:t>
            </a:r>
            <a:b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на пути оптимального планирования</a:t>
            </a: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производственных программ полеводства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5157192"/>
            <a:ext cx="6400800" cy="1320552"/>
          </a:xfrm>
        </p:spPr>
        <p:txBody>
          <a:bodyPr/>
          <a:lstStyle/>
          <a:p>
            <a:r>
              <a:rPr lang="ru-RU" dirty="0" smtClean="0"/>
              <a:t>Н.М. Светлов</a:t>
            </a:r>
            <a:br>
              <a:rPr lang="ru-RU" dirty="0" smtClean="0"/>
            </a:br>
            <a:r>
              <a:rPr lang="ru-RU" sz="2400" dirty="0" smtClean="0"/>
              <a:t>ВИАПИ имени А.А. Никонова –</a:t>
            </a:r>
            <a:br>
              <a:rPr lang="ru-RU" sz="2400" dirty="0" smtClean="0"/>
            </a:br>
            <a:r>
              <a:rPr lang="ru-RU" sz="1800" dirty="0" smtClean="0"/>
              <a:t>филиал ФГБНУ ФНЦ ВНИИЭСХ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13"/>
          <a:stretch/>
        </p:blipFill>
        <p:spPr bwMode="auto">
          <a:xfrm>
            <a:off x="1187624" y="332656"/>
            <a:ext cx="18000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03848" y="332656"/>
            <a:ext cx="5472608" cy="1292662"/>
          </a:xfrm>
          <a:prstGeom prst="rect">
            <a:avLst/>
          </a:prstGeom>
          <a:noFill/>
          <a:effectLst>
            <a:outerShdw blurRad="114300" dist="50800" dir="3720000" algn="ctr" rotWithShape="0">
              <a:srgbClr val="000000">
                <a:alpha val="5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/>
              <a:t>All-Russian Institute of Agrarian Problems and Informatics </a:t>
            </a:r>
            <a:r>
              <a:rPr lang="en-US" dirty="0" err="1"/>
              <a:t>n.a</a:t>
            </a:r>
            <a:r>
              <a:rPr lang="en-US" dirty="0"/>
              <a:t>. A.A. </a:t>
            </a:r>
            <a:r>
              <a:rPr lang="en-US" dirty="0" err="1"/>
              <a:t>Nikonov</a:t>
            </a:r>
            <a:r>
              <a:rPr lang="ru-RU" dirty="0"/>
              <a:t/>
            </a:r>
            <a:br>
              <a:rPr lang="ru-RU" dirty="0"/>
            </a:br>
            <a:r>
              <a:rPr lang="en-US" sz="1400" dirty="0"/>
              <a:t>Branch of the Federal Research Center of Agrarian Economy and Social Development of Rural Areas </a:t>
            </a:r>
            <a:r>
              <a:rPr lang="ru-RU" sz="1400" dirty="0"/>
              <a:t>–</a:t>
            </a:r>
            <a:r>
              <a:rPr lang="en-US" sz="1400" dirty="0"/>
              <a:t> All-Russian Research Institute of Agricultural Economics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86814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799618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проблемы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0660768"/>
              </p:ext>
            </p:extLst>
          </p:nvPr>
        </p:nvGraphicFramePr>
        <p:xfrm>
          <a:off x="107504" y="1600200"/>
          <a:ext cx="892899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956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102605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Изученность проблемы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Практика применения методов оптимального планирования в менеджменте</a:t>
            </a:r>
          </a:p>
          <a:p>
            <a:pPr lvl="1"/>
            <a:r>
              <a:rPr lang="ru-RU" dirty="0" smtClean="0"/>
              <a:t>подготовка и принятие инвестиционных решений</a:t>
            </a:r>
          </a:p>
          <a:p>
            <a:pPr lvl="2"/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Светлов и Светлова (2001)</a:t>
            </a:r>
            <a:r>
              <a:rPr lang="ru-RU" dirty="0" smtClean="0"/>
              <a:t>; Кошелев (2005); Светлов, </a:t>
            </a:r>
            <a:r>
              <a:rPr lang="ru-RU" dirty="0" err="1" smtClean="0"/>
              <a:t>Буць</a:t>
            </a:r>
            <a:r>
              <a:rPr lang="ru-RU" dirty="0" smtClean="0"/>
              <a:t> и др. (2020, гл. 7,9,10); Бабкина и Светлов (2011);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Грачёва (ред., 2017, п.7.1)</a:t>
            </a:r>
            <a:r>
              <a:rPr lang="ru-RU" dirty="0" smtClean="0"/>
              <a:t>; Бабкина и Ермакова (2018)</a:t>
            </a:r>
          </a:p>
          <a:p>
            <a:pPr lvl="1"/>
            <a:r>
              <a:rPr lang="ru-RU" dirty="0" smtClean="0"/>
              <a:t>операционный менеджмент</a:t>
            </a:r>
          </a:p>
          <a:p>
            <a:pPr lvl="2"/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Siptits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et al. (2019); Svetlov (2020)</a:t>
            </a:r>
          </a:p>
          <a:p>
            <a:r>
              <a:rPr lang="ru-RU" dirty="0" smtClean="0"/>
              <a:t>Неполное соответствие между моделями и реальностью</a:t>
            </a:r>
          </a:p>
          <a:p>
            <a:pPr lvl="2"/>
            <a:r>
              <a:rPr lang="ru-RU" dirty="0" smtClean="0"/>
              <a:t>Крылатых (1979)</a:t>
            </a:r>
          </a:p>
          <a:p>
            <a:pPr lvl="1"/>
            <a:r>
              <a:rPr lang="ru-RU" dirty="0" smtClean="0"/>
              <a:t>Примеры</a:t>
            </a:r>
          </a:p>
          <a:p>
            <a:pPr lvl="2"/>
            <a:r>
              <a:rPr lang="ru-RU" dirty="0" err="1" smtClean="0"/>
              <a:t>Жахов</a:t>
            </a:r>
            <a:r>
              <a:rPr lang="ru-RU" dirty="0" smtClean="0"/>
              <a:t> и др. (2016)</a:t>
            </a:r>
          </a:p>
          <a:p>
            <a:pPr lvl="1"/>
            <a:r>
              <a:rPr lang="ru-RU" dirty="0" smtClean="0"/>
              <a:t>Шаги к сокращению разрыва</a:t>
            </a:r>
          </a:p>
          <a:p>
            <a:pPr lvl="2"/>
            <a:r>
              <a:rPr lang="ru-RU" dirty="0" smtClean="0"/>
              <a:t>Светлов, Сахарова и Кубышина (2013) – прагматичный подход к стохастическому программированию</a:t>
            </a:r>
          </a:p>
          <a:p>
            <a:pPr lvl="2"/>
            <a:r>
              <a:rPr lang="ru-RU" dirty="0" err="1" smtClean="0"/>
              <a:t>Дохолян</a:t>
            </a:r>
            <a:r>
              <a:rPr lang="ru-RU" dirty="0" smtClean="0"/>
              <a:t> и </a:t>
            </a:r>
            <a:r>
              <a:rPr lang="ru-RU" dirty="0" err="1" smtClean="0"/>
              <a:t>Умавов</a:t>
            </a:r>
            <a:r>
              <a:rPr lang="ru-RU" dirty="0" smtClean="0"/>
              <a:t> (2015) – описание «узких мест» технологий полеводства в модели</a:t>
            </a:r>
          </a:p>
          <a:p>
            <a:pPr lvl="2"/>
            <a:r>
              <a:rPr lang="en-US" dirty="0" err="1" smtClean="0"/>
              <a:t>Siptits</a:t>
            </a:r>
            <a:r>
              <a:rPr lang="en-US" dirty="0" smtClean="0"/>
              <a:t> </a:t>
            </a:r>
            <a:r>
              <a:rPr lang="en-US" dirty="0"/>
              <a:t>et al. (2019</a:t>
            </a:r>
            <a:r>
              <a:rPr lang="en-US" dirty="0" smtClean="0"/>
              <a:t>)</a:t>
            </a:r>
            <a:r>
              <a:rPr lang="ru-RU" dirty="0" smtClean="0"/>
              <a:t> – оптимизация полеводства в увязке с дозами удобрений и с состоянием полей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3207420" y="3140968"/>
            <a:ext cx="1157760" cy="179280"/>
            <a:chOff x="3250440" y="5500440"/>
            <a:chExt cx="1157760" cy="17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4" name="Рукописные данные 3"/>
                <p14:cNvContentPartPr/>
                <p14:nvPr/>
              </p14:nvContentPartPr>
              <p14:xfrm>
                <a:off x="3250440" y="5572080"/>
                <a:ext cx="1136160" cy="21600"/>
              </p14:xfrm>
            </p:contentPart>
          </mc:Choice>
          <mc:Fallback>
            <p:pic>
              <p:nvPicPr>
                <p:cNvPr id="4" name="Рукописные данные 3"/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234600" y="5508360"/>
                  <a:ext cx="116784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5" name="Рукописные данные 4"/>
                <p14:cNvContentPartPr/>
                <p14:nvPr/>
              </p14:nvContentPartPr>
              <p14:xfrm>
                <a:off x="3271680" y="5500440"/>
                <a:ext cx="1136520" cy="72000"/>
              </p14:xfrm>
            </p:contentPart>
          </mc:Choice>
          <mc:Fallback>
            <p:pic>
              <p:nvPicPr>
                <p:cNvPr id="5" name="Рукописные данные 4"/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255840" y="5437080"/>
                  <a:ext cx="11682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" name="Рукописные данные 5"/>
                <p14:cNvContentPartPr/>
                <p14:nvPr/>
              </p14:nvContentPartPr>
              <p14:xfrm>
                <a:off x="3250440" y="5614920"/>
                <a:ext cx="1143360" cy="57600"/>
              </p14:xfrm>
            </p:contentPart>
          </mc:Choice>
          <mc:Fallback>
            <p:pic>
              <p:nvPicPr>
                <p:cNvPr id="6" name="Рукописные данные 5"/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234600" y="5551560"/>
                  <a:ext cx="117504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Рукописные данные 6"/>
                <p14:cNvContentPartPr/>
                <p14:nvPr/>
              </p14:nvContentPartPr>
              <p14:xfrm>
                <a:off x="3371760" y="5507640"/>
                <a:ext cx="829080" cy="43200"/>
              </p14:xfrm>
            </p:contentPart>
          </mc:Choice>
          <mc:Fallback>
            <p:pic>
              <p:nvPicPr>
                <p:cNvPr id="7" name="Рукописные данные 6"/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355920" y="5444280"/>
                  <a:ext cx="8607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8" name="Рукописные данные 7"/>
                <p14:cNvContentPartPr/>
                <p14:nvPr/>
              </p14:nvContentPartPr>
              <p14:xfrm>
                <a:off x="3579120" y="5643360"/>
                <a:ext cx="700200" cy="36360"/>
              </p14:xfrm>
            </p:contentPart>
          </mc:Choice>
          <mc:Fallback>
            <p:pic>
              <p:nvPicPr>
                <p:cNvPr id="8" name="Рукописные данные 7"/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563280" y="5580000"/>
                  <a:ext cx="732240" cy="163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8030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152790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31224" cy="1162050"/>
          </a:xfrm>
        </p:spPr>
        <p:txBody>
          <a:bodyPr anchor="ctr"/>
          <a:lstStyle/>
          <a:p>
            <a:pPr algn="ctr"/>
            <a:r>
              <a:rPr lang="ru-RU" b="0" dirty="0" smtClean="0"/>
              <a:t>Теория:</a:t>
            </a:r>
            <a:r>
              <a:rPr lang="ru-RU" dirty="0" smtClean="0"/>
              <a:t> Структура информационных издержек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/>
              <a:t>Источники:</a:t>
            </a:r>
          </a:p>
          <a:p>
            <a:r>
              <a:rPr lang="en-US" sz="1800" dirty="0" smtClean="0"/>
              <a:t>Coase (1937)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en-US" sz="1800" dirty="0" smtClean="0"/>
              <a:t>Stigler (1961)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Немчинов (1961)</a:t>
            </a:r>
            <a:br>
              <a:rPr lang="ru-RU" sz="1800" dirty="0" smtClean="0"/>
            </a:br>
            <a:r>
              <a:rPr lang="en-US" sz="1800" dirty="0" err="1" smtClean="0"/>
              <a:t>Alchian</a:t>
            </a:r>
            <a:r>
              <a:rPr lang="en-US" sz="1800" dirty="0" smtClean="0"/>
              <a:t> </a:t>
            </a:r>
            <a:r>
              <a:rPr lang="en-US" sz="1800" dirty="0"/>
              <a:t>and </a:t>
            </a:r>
            <a:r>
              <a:rPr lang="en-US" sz="1800" dirty="0" err="1"/>
              <a:t>Demsetz</a:t>
            </a:r>
            <a:r>
              <a:rPr lang="en-US" sz="1800" dirty="0"/>
              <a:t> (1972</a:t>
            </a:r>
            <a:r>
              <a:rPr lang="en-US" sz="1800" dirty="0" smtClean="0"/>
              <a:t>)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en-US" sz="1800" dirty="0" smtClean="0"/>
              <a:t>Williamson (1979)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en-US" sz="1800" dirty="0" err="1" smtClean="0"/>
              <a:t>Furubotn</a:t>
            </a:r>
            <a:r>
              <a:rPr lang="en-US" sz="1800" dirty="0" smtClean="0"/>
              <a:t> (1991)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Землянский (1998)</a:t>
            </a:r>
            <a:br>
              <a:rPr lang="ru-RU" sz="1800" dirty="0" smtClean="0"/>
            </a:br>
            <a:r>
              <a:rPr lang="ru-RU" sz="1800" dirty="0" smtClean="0"/>
              <a:t>Гатаулин (2006)</a:t>
            </a:r>
            <a:br>
              <a:rPr lang="ru-RU" sz="1800" dirty="0" smtClean="0"/>
            </a:br>
            <a:r>
              <a:rPr lang="ru-RU" sz="1800" dirty="0" smtClean="0"/>
              <a:t>Лукьянов (2015)</a:t>
            </a:r>
            <a:br>
              <a:rPr lang="ru-RU" sz="1800" dirty="0" smtClean="0"/>
            </a:br>
            <a:r>
              <a:rPr lang="ru-RU" sz="1800" dirty="0" smtClean="0"/>
              <a:t>Фетисов и Фетисова (2021)</a:t>
            </a:r>
            <a:endParaRPr lang="ru-RU" sz="1800" dirty="0"/>
          </a:p>
        </p:txBody>
      </p:sp>
      <p:pic>
        <p:nvPicPr>
          <p:cNvPr id="6" name="Объект 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482058"/>
            <a:ext cx="6336704" cy="46112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151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225561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594915"/>
              </p:ext>
            </p:extLst>
          </p:nvPr>
        </p:nvGraphicFramePr>
        <p:xfrm>
          <a:off x="254000" y="112713"/>
          <a:ext cx="8485188" cy="783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Документ" r:id="rId3" imgW="6069141" imgH="5609910" progId="Word.Document.12">
                  <p:embed/>
                </p:oleObj>
              </mc:Choice>
              <mc:Fallback>
                <p:oleObj name="Документ" r:id="rId3" imgW="6069141" imgH="560991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4000" y="112713"/>
                        <a:ext cx="8485188" cy="783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910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775170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Практика: </a:t>
            </a:r>
            <a:r>
              <a:rPr lang="ru-RU" b="1" dirty="0" smtClean="0"/>
              <a:t>Проблемы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Имеющиеся данные не зафиксированы </a:t>
            </a:r>
            <a:r>
              <a:rPr lang="ru-RU" dirty="0"/>
              <a:t>на машинном </a:t>
            </a:r>
            <a:r>
              <a:rPr lang="ru-RU" dirty="0" smtClean="0"/>
              <a:t>носителе </a:t>
            </a:r>
            <a:r>
              <a:rPr lang="ru-RU" dirty="0"/>
              <a:t>либо </a:t>
            </a:r>
            <a:r>
              <a:rPr lang="ru-RU" dirty="0" smtClean="0"/>
              <a:t>представлены </a:t>
            </a:r>
            <a:r>
              <a:rPr lang="ru-RU" dirty="0"/>
              <a:t>в формате, </a:t>
            </a:r>
            <a:r>
              <a:rPr lang="ru-RU" dirty="0" smtClean="0"/>
              <a:t>непригодном </a:t>
            </a:r>
            <a:r>
              <a:rPr lang="ru-RU" dirty="0"/>
              <a:t>для </a:t>
            </a:r>
            <a:r>
              <a:rPr lang="ru-RU" dirty="0" smtClean="0"/>
              <a:t>обработки</a:t>
            </a:r>
          </a:p>
          <a:p>
            <a:pPr marL="1314450" lvl="2" indent="-514350"/>
            <a:r>
              <a:rPr lang="ru-RU" dirty="0" smtClean="0"/>
              <a:t>Пояснения к наборам данных понятны лишь лицам, которые их составляют</a:t>
            </a:r>
          </a:p>
          <a:p>
            <a:pPr marL="1314450" lvl="2" indent="-514350"/>
            <a:r>
              <a:rPr lang="ru-RU" dirty="0" smtClean="0"/>
              <a:t>Пример – данные для расчёта потребности в технике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Имеющиеся данные </a:t>
            </a:r>
            <a:r>
              <a:rPr lang="ru-RU" dirty="0" smtClean="0"/>
              <a:t>требуют </a:t>
            </a:r>
            <a:r>
              <a:rPr lang="ru-RU" dirty="0"/>
              <a:t>дополнительной </a:t>
            </a:r>
            <a:r>
              <a:rPr lang="ru-RU" dirty="0" smtClean="0"/>
              <a:t>трудоёмкой обработки</a:t>
            </a:r>
          </a:p>
          <a:p>
            <a:pPr marL="1314450" lvl="2" indent="-514350"/>
            <a:r>
              <a:rPr lang="ru-RU" dirty="0" smtClean="0"/>
              <a:t>Требуется связывание по ключевому полю, которое не введено</a:t>
            </a:r>
          </a:p>
          <a:p>
            <a:pPr marL="1314450" lvl="2" indent="-514350"/>
            <a:r>
              <a:rPr lang="ru-RU" dirty="0" smtClean="0"/>
              <a:t>Данные, индексируемые одним ключом, разбросаны по разным таблицам или даже носителям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Стандарты бухучёта допускают упрощения, неприемлемые для модели</a:t>
            </a:r>
          </a:p>
          <a:p>
            <a:pPr marL="1314450" lvl="2" indent="-514350"/>
            <a:r>
              <a:rPr lang="ru-RU" dirty="0" smtClean="0"/>
              <a:t>Сроки предоставления данных</a:t>
            </a:r>
          </a:p>
          <a:p>
            <a:pPr marL="1314450" lvl="2" indent="-514350"/>
            <a:r>
              <a:rPr lang="ru-RU" dirty="0" smtClean="0"/>
              <a:t>Осреднение</a:t>
            </a:r>
          </a:p>
          <a:p>
            <a:pPr marL="1314450" lvl="2" indent="-514350"/>
            <a:r>
              <a:rPr lang="ru-RU" dirty="0" smtClean="0"/>
              <a:t>Собственная техника </a:t>
            </a:r>
            <a:r>
              <a:rPr lang="en-US" dirty="0" smtClean="0"/>
              <a:t>vs </a:t>
            </a:r>
            <a:r>
              <a:rPr lang="ru-RU" dirty="0" smtClean="0"/>
              <a:t>арендованная </a:t>
            </a:r>
            <a:r>
              <a:rPr lang="en-US" dirty="0" smtClean="0"/>
              <a:t>vs </a:t>
            </a:r>
            <a:r>
              <a:rPr lang="ru-RU" dirty="0" smtClean="0"/>
              <a:t>поставщик услуг</a:t>
            </a:r>
          </a:p>
        </p:txBody>
      </p:sp>
    </p:spTree>
    <p:extLst>
      <p:ext uri="{BB962C8B-B14F-4D97-AF65-F5344CB8AC3E}">
        <p14:creationId xmlns:p14="http://schemas.microsoft.com/office/powerpoint/2010/main" val="32645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644410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Практика: </a:t>
            </a:r>
            <a:r>
              <a:rPr lang="ru-RU" b="1" dirty="0" smtClean="0"/>
              <a:t>Проблемы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ru-RU" dirty="0" smtClean="0"/>
              <a:t>Данные управленческого учёта не поддаются регламентации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/>
              <a:t>Предприятие как объект учёта затрат, продукции, выручки имеет разные границы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/>
              <a:t>Составляемая модель «не уважает» закон Либиха</a:t>
            </a:r>
          </a:p>
          <a:p>
            <a:pPr marL="1314450" lvl="2" indent="-514350"/>
            <a:r>
              <a:rPr lang="ru-RU" dirty="0" smtClean="0"/>
              <a:t>Предполагается, что урожайность ограничивается наличием действующего вещества</a:t>
            </a:r>
          </a:p>
          <a:p>
            <a:pPr marL="1314450" lvl="2" indent="-514350"/>
            <a:r>
              <a:rPr lang="ru-RU" dirty="0" smtClean="0"/>
              <a:t>Это не всегда верно </a:t>
            </a:r>
          </a:p>
        </p:txBody>
      </p:sp>
    </p:spTree>
    <p:extLst>
      <p:ext uri="{BB962C8B-B14F-4D97-AF65-F5344CB8AC3E}">
        <p14:creationId xmlns:p14="http://schemas.microsoft.com/office/powerpoint/2010/main" val="194267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935215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Практика: </a:t>
            </a:r>
            <a:r>
              <a:rPr lang="ru-RU" b="1" dirty="0" smtClean="0"/>
              <a:t>Решения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Оценивание недостающих данных по фотоснимкам и видео (спутник, </a:t>
            </a:r>
            <a:r>
              <a:rPr lang="ru-RU" dirty="0" err="1" smtClean="0"/>
              <a:t>дрон</a:t>
            </a:r>
            <a:r>
              <a:rPr lang="ru-RU" dirty="0" smtClean="0"/>
              <a:t>, смартфон, камеры наблюдения)</a:t>
            </a:r>
          </a:p>
          <a:p>
            <a:pPr lvl="2"/>
            <a:r>
              <a:rPr lang="ru-RU" dirty="0" smtClean="0"/>
              <a:t>Кое-что нейросети умеют. Остальному их надо обучать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Извлечение данных из нерегламентированных источников</a:t>
            </a:r>
          </a:p>
          <a:p>
            <a:pPr lvl="2"/>
            <a:r>
              <a:rPr lang="ru-RU" dirty="0"/>
              <a:t>Рукописные заметки, печатный текст, </a:t>
            </a:r>
            <a:r>
              <a:rPr lang="en-US" dirty="0"/>
              <a:t>OneNote, Excel, 1C</a:t>
            </a:r>
            <a:r>
              <a:rPr lang="ru-RU" dirty="0"/>
              <a:t>…</a:t>
            </a:r>
          </a:p>
          <a:p>
            <a:pPr lvl="2"/>
            <a:r>
              <a:rPr lang="ru-RU" dirty="0"/>
              <a:t>Нейросети 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Поиск альтернатив удовлетворения информационной потребности</a:t>
            </a:r>
          </a:p>
          <a:p>
            <a:pPr lvl="2"/>
            <a:r>
              <a:rPr lang="ru-RU" dirty="0" smtClean="0"/>
              <a:t>Продукционные правила, описывающие </a:t>
            </a:r>
            <a:r>
              <a:rPr lang="ru-RU" dirty="0"/>
              <a:t>семантику источника и получателя </a:t>
            </a:r>
            <a:r>
              <a:rPr lang="ru-RU" dirty="0" smtClean="0"/>
              <a:t>данных</a:t>
            </a:r>
          </a:p>
          <a:p>
            <a:pPr lvl="2"/>
            <a:r>
              <a:rPr lang="ru-RU" dirty="0" smtClean="0"/>
              <a:t>Метод резолюции</a:t>
            </a:r>
          </a:p>
          <a:p>
            <a:pPr lvl="2"/>
            <a:r>
              <a:rPr lang="ru-RU" dirty="0" smtClean="0"/>
              <a:t>Архитектурное решение, предложенное </a:t>
            </a:r>
            <a:r>
              <a:rPr lang="ru-RU" dirty="0" err="1" smtClean="0"/>
              <a:t>Землянским</a:t>
            </a:r>
            <a:r>
              <a:rPr lang="ru-RU" dirty="0" smtClean="0"/>
              <a:t> и Светловым (1992)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4049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79314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Практика: </a:t>
            </a:r>
            <a:r>
              <a:rPr lang="ru-RU" b="1" dirty="0" smtClean="0"/>
              <a:t>Решения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ru-RU" dirty="0" smtClean="0"/>
              <a:t>Экспертные оценки недостающих данных</a:t>
            </a:r>
          </a:p>
          <a:p>
            <a:pPr lvl="2"/>
            <a:r>
              <a:rPr lang="ru-RU" dirty="0" smtClean="0"/>
              <a:t>Регламент экспертизы</a:t>
            </a:r>
          </a:p>
          <a:p>
            <a:pPr lvl="2"/>
            <a:r>
              <a:rPr lang="ru-RU" dirty="0"/>
              <a:t>А</a:t>
            </a:r>
            <a:r>
              <a:rPr lang="ru-RU" dirty="0" smtClean="0"/>
              <a:t>нализ экспертами решений модели, использующих сделанные ими оценки</a:t>
            </a:r>
          </a:p>
          <a:p>
            <a:pPr lvl="2"/>
            <a:r>
              <a:rPr lang="ru-RU" dirty="0" smtClean="0"/>
              <a:t>Корректировка оценок с учётом решений модели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/>
              <a:t>Использование интервальных оценок параметров</a:t>
            </a:r>
          </a:p>
          <a:p>
            <a:pPr lvl="2"/>
            <a:r>
              <a:rPr lang="ru-RU" dirty="0" smtClean="0"/>
              <a:t>Анализ чувствительности</a:t>
            </a:r>
            <a:endParaRPr lang="ru-RU" dirty="0"/>
          </a:p>
          <a:p>
            <a:pPr lvl="2"/>
            <a:r>
              <a:rPr lang="ru-RU" dirty="0" smtClean="0"/>
              <a:t>Если чувствительность высока – тратим ресурсы на сужение интервала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/>
              <a:t>Исключение ограничений с сомнительными параметрами</a:t>
            </a:r>
          </a:p>
          <a:p>
            <a:pPr lvl="2"/>
            <a:r>
              <a:rPr lang="ru-RU" dirty="0" smtClean="0"/>
              <a:t>Только тех, которые, скорее всего, не будут эффективными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/>
              <a:t>Постановка новых опытов по изучению влияния факторов на урожайность</a:t>
            </a:r>
            <a:endParaRPr lang="ru-RU" dirty="0"/>
          </a:p>
          <a:p>
            <a:pPr lvl="2"/>
            <a:r>
              <a:rPr lang="ru-RU" dirty="0" smtClean="0"/>
              <a:t>С учётом закона Либиха</a:t>
            </a:r>
          </a:p>
          <a:p>
            <a:pPr lvl="2"/>
            <a:r>
              <a:rPr lang="ru-RU" dirty="0" smtClean="0"/>
              <a:t>В поле, в лаборатории, на имитационных моделях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 smtClean="0"/>
              <a:t>Реорганизация управленческого учёта под нужды модели</a:t>
            </a:r>
            <a:endParaRPr lang="ru-RU" dirty="0"/>
          </a:p>
          <a:p>
            <a:pPr lvl="2"/>
            <a:r>
              <a:rPr lang="ru-RU" dirty="0" smtClean="0"/>
              <a:t>Очень дорого!</a:t>
            </a:r>
            <a:endParaRPr lang="ru-RU" dirty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652948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96207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>
                    <a:solidFill>
                      <a:srgbClr val="B4B4B4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Судите сами:</a:t>
            </a:r>
          </a:p>
          <a:p>
            <a:pPr lvl="1"/>
            <a:r>
              <a:rPr lang="ru-RU" dirty="0" smtClean="0"/>
              <a:t>о нынешней готовности полеводства к цифровизации</a:t>
            </a:r>
            <a:r>
              <a:rPr lang="en-US" dirty="0"/>
              <a:t> </a:t>
            </a:r>
            <a:r>
              <a:rPr lang="ru-RU" dirty="0" smtClean="0"/>
              <a:t>операционного менеджмента</a:t>
            </a:r>
          </a:p>
          <a:p>
            <a:pPr lvl="1"/>
            <a:r>
              <a:rPr lang="ru-RU" dirty="0" smtClean="0"/>
              <a:t>об уровне издержек для решения проблем на этом пути</a:t>
            </a:r>
          </a:p>
          <a:p>
            <a:pPr lvl="1"/>
            <a:r>
              <a:rPr lang="ru-RU" dirty="0" smtClean="0"/>
              <a:t>о требуемых на это сроках</a:t>
            </a:r>
          </a:p>
          <a:p>
            <a:pPr lvl="1"/>
            <a:r>
              <a:rPr lang="ru-RU" dirty="0" smtClean="0"/>
              <a:t>о рисках «впаривания» хозяйствам (и правительствам) мошеннических проектов, якобы всё это решающих</a:t>
            </a:r>
          </a:p>
          <a:p>
            <a:pPr marL="0" indent="0">
              <a:buNone/>
            </a:pPr>
            <a:r>
              <a:rPr lang="ru-RU" dirty="0" smtClean="0"/>
              <a:t>Нужно ли переводить операционный менеджмент в полеводстве на рельсы оптимального планирования?</a:t>
            </a:r>
          </a:p>
          <a:p>
            <a:pPr marL="857250" lvl="1" indent="-457200"/>
            <a:r>
              <a:rPr lang="ru-RU" dirty="0" smtClean="0"/>
              <a:t>Сегодня выгоды заведомо меньше затрат</a:t>
            </a:r>
          </a:p>
          <a:p>
            <a:pPr marL="857250" lvl="1" indent="-457200"/>
            <a:r>
              <a:rPr lang="ru-RU" dirty="0" smtClean="0"/>
              <a:t>Каким будет их соотношение завтра – неизвестно</a:t>
            </a:r>
          </a:p>
          <a:p>
            <a:pPr marL="857250" lvl="1" indent="-457200"/>
            <a:r>
              <a:rPr lang="ru-RU" dirty="0" smtClean="0"/>
              <a:t>Повестка разработок, дающих некоторую надежду на изменение ситуации, определена выше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0993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Основания для пессимизма:</a:t>
            </a:r>
          </a:p>
          <a:p>
            <a:pPr lvl="1"/>
            <a:r>
              <a:rPr lang="ru-RU" dirty="0" smtClean="0"/>
              <a:t>готовность операционного менеджмента в отраслях полеводства к цифровизации</a:t>
            </a:r>
          </a:p>
          <a:p>
            <a:pPr lvl="1"/>
            <a:r>
              <a:rPr lang="ru-RU" dirty="0" smtClean="0"/>
              <a:t>уровень издержек для решения проблем на этом пути</a:t>
            </a:r>
          </a:p>
          <a:p>
            <a:pPr lvl="1"/>
            <a:r>
              <a:rPr lang="ru-RU" dirty="0" smtClean="0"/>
              <a:t>требуемые на это сроки</a:t>
            </a:r>
          </a:p>
          <a:p>
            <a:pPr lvl="1"/>
            <a:r>
              <a:rPr lang="ru-RU" dirty="0" smtClean="0"/>
              <a:t>риски «впаривания» хозяйствам (и правительствам) мошеннических проектов, якобы всё это решающих</a:t>
            </a:r>
          </a:p>
          <a:p>
            <a:pPr marL="0" indent="0">
              <a:buNone/>
            </a:pPr>
            <a:r>
              <a:rPr lang="ru-RU" dirty="0" smtClean="0"/>
              <a:t>Нужно ли переводить операционный менеджмент в полеводстве на рельсы оптимального планирования?</a:t>
            </a:r>
          </a:p>
          <a:p>
            <a:pPr marL="857250" lvl="1" indent="-457200"/>
            <a:r>
              <a:rPr lang="ru-RU" dirty="0" smtClean="0"/>
              <a:t>Сегодня выгоды заведомо меньше затрат</a:t>
            </a:r>
          </a:p>
          <a:p>
            <a:pPr marL="857250" lvl="1" indent="-457200"/>
            <a:r>
              <a:rPr lang="ru-RU" dirty="0" smtClean="0"/>
              <a:t>Каким будет их соотношение завтра – неизвестно</a:t>
            </a:r>
          </a:p>
          <a:p>
            <a:pPr marL="857250" lvl="1" indent="-457200"/>
            <a:r>
              <a:rPr lang="ru-RU" dirty="0" smtClean="0"/>
              <a:t>Повестка разработок, дающих некоторую надежду на изменение ситуации, определена выше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67544" y="587727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Спасибо за внимание!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2562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1529</TotalTime>
  <Words>668</Words>
  <Application>Microsoft Office PowerPoint</Application>
  <PresentationFormat>Экран (4:3)</PresentationFormat>
  <Paragraphs>99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Microsoft Word Document</vt:lpstr>
      <vt:lpstr>Препятствия на пути оптимального планирования производственных программ полеводства</vt:lpstr>
      <vt:lpstr>Актуальность проблемы</vt:lpstr>
      <vt:lpstr>Изученность проблемы</vt:lpstr>
      <vt:lpstr>Теория: Структура информационных издержек</vt:lpstr>
      <vt:lpstr>Презентация PowerPoint</vt:lpstr>
      <vt:lpstr>Практика: Проблемы</vt:lpstr>
      <vt:lpstr>Практика: Проблемы</vt:lpstr>
      <vt:lpstr>Практика: Решения</vt:lpstr>
      <vt:lpstr>Практика: Решения</vt:lpstr>
      <vt:lpstr>Выводы</vt:lpstr>
      <vt:lpstr>Выводы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Препятствия на пути оптимального планирования производственных программ полеводства</dc:title>
  <cp:lastModifiedBy>Николай Светлов</cp:lastModifiedBy>
  <cp:revision>15</cp:revision>
  <dcterms:modified xsi:type="dcterms:W3CDTF">2021-10-11T19:04:23Z</dcterms:modified>
</cp:coreProperties>
</file>