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66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4" autoAdjust="0"/>
    <p:restoredTop sz="91249" autoAdjust="0"/>
  </p:normalViewPr>
  <p:slideViewPr>
    <p:cSldViewPr>
      <p:cViewPr>
        <p:scale>
          <a:sx n="91" d="100"/>
          <a:sy n="91" d="100"/>
        </p:scale>
        <p:origin x="-264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7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E3DE9-A129-4DBF-8714-4B3B0B72BA56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80A9A-3CBE-45F1-9F54-AC78587AA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8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Модель частичного равновесия на оптовых рынках сельскохозяйственной продукции субъектов Российской Федерации (модель ВИАПИ) – единственная существующая ныне математическая модель, построенная на PF+PE-архитектуре (непараметрическая граница производственных возможностей + частичное равновесие). Как и другие модели частичного равновесия, она предназначена для сравнения равновесий, к которым сходятся рынки при различных сценарных условиях, но особенности архитектуры дают существенно больше возможностей для разработки сценариев. Цель доклада – дать представление об исследовательских возможностях этой модели. В нём рассказывается об её назначении, входных и выходных данных, возможностях (в сравнении с моделью GLOBIOM). Кратко изложены результаты, полученные при решении с её помощью трёх различных научных задач: оценки влияния возможных последствий изменения климата на региональные рынки сельхозпродукции; изучения влияния продуктового эмбарго на инвестиционную привлекательность сельского хозяйства страны; оценки изменений на внутренних рынках и во внешней торговле в случае применения различных инструментов внешнеторговой политики.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80A9A-3CBE-45F1-9F54-AC78587AA29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326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80A9A-3CBE-45F1-9F54-AC78587AA29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270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80A9A-3CBE-45F1-9F54-AC78587AA29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4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2.doc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Модель ВИАПИ:</a:t>
            </a:r>
            <a:b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опыт применения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537321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Н.М. Светлов (ВИАПИ)</a:t>
            </a:r>
            <a:endPara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790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619823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Назначение модели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Данные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Сравнение с </a:t>
            </a:r>
            <a:r>
              <a:rPr lang="en-US" dirty="0" smtClean="0"/>
              <a:t>GLOBIOM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Опыт применения</a:t>
            </a:r>
          </a:p>
          <a:p>
            <a:pPr marL="914400" lvl="1" indent="-514350">
              <a:buFont typeface="+mj-lt"/>
              <a:buAutoNum type="alphaLcPeriod"/>
            </a:pPr>
            <a:r>
              <a:rPr lang="ru-RU" dirty="0" smtClean="0"/>
              <a:t>Последствия изменения климата</a:t>
            </a:r>
          </a:p>
          <a:p>
            <a:pPr marL="800100" lvl="2" indent="0">
              <a:buNone/>
            </a:pPr>
            <a:r>
              <a:rPr lang="ru-RU" dirty="0" smtClean="0"/>
              <a:t>Доклад на экспертной сессии ФАО в Кишинёве</a:t>
            </a:r>
          </a:p>
          <a:p>
            <a:pPr marL="914400" lvl="1" indent="-514350">
              <a:buFont typeface="+mj-lt"/>
              <a:buAutoNum type="alphaLcPeriod"/>
            </a:pPr>
            <a:r>
              <a:rPr lang="ru-RU" dirty="0" smtClean="0"/>
              <a:t>Влияние продуктового эмбарго на инвестиционную привлекательность</a:t>
            </a:r>
          </a:p>
          <a:p>
            <a:pPr marL="800100" lvl="2" indent="0">
              <a:buNone/>
            </a:pPr>
            <a:r>
              <a:rPr lang="ru-RU" dirty="0" smtClean="0"/>
              <a:t> Публикация в журнале «Общественные науки и современность»</a:t>
            </a:r>
          </a:p>
          <a:p>
            <a:pPr marL="914400" lvl="1" indent="-514350">
              <a:buFont typeface="+mj-lt"/>
              <a:buAutoNum type="alphaLcPeriod"/>
            </a:pPr>
            <a:r>
              <a:rPr lang="ru-RU" dirty="0" smtClean="0"/>
              <a:t>Сценарии внешнеторговой политики</a:t>
            </a:r>
          </a:p>
          <a:p>
            <a:pPr marL="800100" lvl="2" indent="0">
              <a:buNone/>
            </a:pPr>
            <a:r>
              <a:rPr lang="ru-RU" dirty="0" smtClean="0"/>
              <a:t>Глава в книге «</a:t>
            </a:r>
            <a:r>
              <a:rPr lang="en-US" dirty="0" smtClean="0"/>
              <a:t>Russia’s role in contemporary international food trade system</a:t>
            </a:r>
            <a:r>
              <a:rPr lang="ru-RU" dirty="0" smtClean="0"/>
              <a:t>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Дальнейшие планы (вместо заключения)</a:t>
            </a:r>
          </a:p>
          <a:p>
            <a:pPr marL="914400" lvl="1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i="1" dirty="0" smtClean="0"/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2920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505634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1.Назначение модели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Сценарный анализ функционирования рынков сельскохозяйственной продукции субъектов РФ</a:t>
            </a:r>
          </a:p>
          <a:p>
            <a:pPr lvl="1"/>
            <a:r>
              <a:rPr lang="ru-RU" dirty="0" smtClean="0"/>
              <a:t>Сценарии политики, </a:t>
            </a:r>
            <a:r>
              <a:rPr lang="ru-RU" b="1" dirty="0"/>
              <a:t>в том числе в разрезе субъектов РФ</a:t>
            </a:r>
            <a:endParaRPr lang="ru-RU" sz="6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 lvl="2"/>
            <a:r>
              <a:rPr lang="ru-RU" dirty="0" smtClean="0"/>
              <a:t>наличие/отсутствие инструмента политики</a:t>
            </a:r>
          </a:p>
          <a:p>
            <a:pPr lvl="3"/>
            <a:r>
              <a:rPr lang="ru-RU" dirty="0"/>
              <a:t>пошлины,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квоты, субсидии</a:t>
            </a:r>
            <a:r>
              <a:rPr lang="ru-RU" dirty="0" smtClean="0"/>
              <a:t>, обязательства</a:t>
            </a:r>
          </a:p>
          <a:p>
            <a:pPr lvl="2"/>
            <a:r>
              <a:rPr lang="ru-RU" dirty="0" smtClean="0"/>
              <a:t>разные варианты/масштабы/сочетания использования инструментов (анализ альтернатив)</a:t>
            </a:r>
          </a:p>
          <a:p>
            <a:pPr lvl="1"/>
            <a:r>
              <a:rPr lang="ru-RU" dirty="0" smtClean="0"/>
              <a:t>Сценарии внешних факторов, </a:t>
            </a:r>
            <a:r>
              <a:rPr lang="ru-RU" b="1" dirty="0"/>
              <a:t>в том числе в разрезе субъектов РФ</a:t>
            </a:r>
            <a:endParaRPr lang="ru-RU" b="1" dirty="0" smtClean="0"/>
          </a:p>
          <a:p>
            <a:pPr lvl="2"/>
            <a:r>
              <a:rPr lang="ru-RU" dirty="0" smtClean="0"/>
              <a:t>изменение климата</a:t>
            </a:r>
          </a:p>
          <a:p>
            <a:pPr lvl="3"/>
            <a:r>
              <a:rPr lang="ru-RU" dirty="0" smtClean="0"/>
              <a:t>расположение природно-сельскохозяйственных зон</a:t>
            </a:r>
          </a:p>
          <a:p>
            <a:pPr lvl="3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рост вероятности экстремальных исходов</a:t>
            </a:r>
          </a:p>
          <a:p>
            <a:pPr lvl="2"/>
            <a:r>
              <a:rPr lang="ru-RU" dirty="0"/>
              <a:t>изменения на рынке </a:t>
            </a:r>
            <a:r>
              <a:rPr lang="ru-RU" dirty="0" smtClean="0"/>
              <a:t>труда</a:t>
            </a:r>
          </a:p>
          <a:p>
            <a:pPr lvl="3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численность работников</a:t>
            </a:r>
          </a:p>
          <a:p>
            <a:pPr lvl="2"/>
            <a:r>
              <a:rPr lang="ru-RU" dirty="0" smtClean="0"/>
              <a:t>демографические изменения</a:t>
            </a:r>
          </a:p>
          <a:p>
            <a:pPr lvl="3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численность потребителей</a:t>
            </a:r>
          </a:p>
          <a:p>
            <a:pPr lvl="2"/>
            <a:r>
              <a:rPr lang="ru-RU" dirty="0" smtClean="0"/>
              <a:t>новые технологические возможности</a:t>
            </a:r>
          </a:p>
          <a:p>
            <a:pPr lvl="3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TFP</a:t>
            </a:r>
          </a:p>
          <a:p>
            <a:pPr lvl="2"/>
            <a:r>
              <a:rPr lang="ru-RU" dirty="0" smtClean="0"/>
              <a:t>стихийные бедствия в регионах</a:t>
            </a:r>
          </a:p>
          <a:p>
            <a:pPr lvl="3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стоимость основных фондов, энергетические мощности</a:t>
            </a:r>
          </a:p>
          <a:p>
            <a:pPr lvl="2"/>
            <a:endParaRPr lang="ru-RU" dirty="0" smtClean="0"/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2179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276711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Данные: входные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Затраты ресурсов (по видам) в разрезе регионов</a:t>
            </a:r>
          </a:p>
          <a:p>
            <a:pPr lvl="1"/>
            <a:r>
              <a:rPr lang="ru-RU" dirty="0" smtClean="0"/>
              <a:t>и природно-сельскохозяйственных зон</a:t>
            </a:r>
          </a:p>
          <a:p>
            <a:r>
              <a:rPr lang="ru-RU" dirty="0" smtClean="0"/>
              <a:t>Выпуск продукции (по видам) в разрезе регионов</a:t>
            </a:r>
          </a:p>
          <a:p>
            <a:r>
              <a:rPr lang="ru-RU" dirty="0" smtClean="0"/>
              <a:t>Оптовые цены продукции в разрезе регионов</a:t>
            </a:r>
          </a:p>
          <a:p>
            <a:r>
              <a:rPr lang="ru-RU" dirty="0" smtClean="0"/>
              <a:t>Внешнеторговые цены</a:t>
            </a:r>
          </a:p>
          <a:p>
            <a:r>
              <a:rPr lang="ru-RU" dirty="0" smtClean="0"/>
              <a:t>Транспортные затраты</a:t>
            </a:r>
          </a:p>
          <a:p>
            <a:r>
              <a:rPr lang="ru-RU" dirty="0" smtClean="0"/>
              <a:t>Потребности населения регионов в продукции</a:t>
            </a:r>
          </a:p>
          <a:p>
            <a:r>
              <a:rPr lang="ru-RU" dirty="0" smtClean="0"/>
              <a:t>Объёмы экспорта и импорта продукции</a:t>
            </a:r>
          </a:p>
          <a:p>
            <a:r>
              <a:rPr lang="ru-RU" dirty="0" smtClean="0"/>
              <a:t>Мировые объёмы внешней торговли продукцией</a:t>
            </a:r>
          </a:p>
          <a:p>
            <a:pPr marL="0" indent="0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77433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931653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ru-RU" dirty="0" smtClean="0"/>
              <a:t>2. Данные: выходные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В </a:t>
            </a:r>
            <a:r>
              <a:rPr lang="ru-RU" b="1" dirty="0"/>
              <a:t>разрезе регионов</a:t>
            </a:r>
          </a:p>
          <a:p>
            <a:pPr lvl="1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Продовольственные балансы (по видам)</a:t>
            </a:r>
          </a:p>
          <a:p>
            <a:pPr lvl="2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Производство</a:t>
            </a:r>
          </a:p>
          <a:p>
            <a:pPr lvl="2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Ввоз</a:t>
            </a:r>
          </a:p>
          <a:p>
            <a:pPr lvl="2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Вывоз</a:t>
            </a:r>
          </a:p>
          <a:p>
            <a:pPr lvl="2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Импорт</a:t>
            </a:r>
          </a:p>
          <a:p>
            <a:pPr lvl="2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Экспорт</a:t>
            </a:r>
          </a:p>
          <a:p>
            <a:pPr lvl="2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Потребление</a:t>
            </a:r>
          </a:p>
          <a:p>
            <a:pPr lvl="1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Равновесные цены продукции</a:t>
            </a:r>
          </a:p>
          <a:p>
            <a:pPr lvl="1"/>
            <a:r>
              <a:rPr lang="ru-RU" dirty="0"/>
              <a:t>Затраты ресурсов</a:t>
            </a:r>
          </a:p>
          <a:p>
            <a:pPr lvl="1"/>
            <a:r>
              <a:rPr lang="ru-RU" dirty="0"/>
              <a:t>Объективно обусловленные оценки ресурсов</a:t>
            </a:r>
          </a:p>
          <a:p>
            <a:pPr lvl="1"/>
            <a:r>
              <a:rPr lang="ru-RU" dirty="0"/>
              <a:t>Затраты на обеспечение продовольственной безопасности</a:t>
            </a:r>
          </a:p>
          <a:p>
            <a:r>
              <a:rPr lang="ru-RU" b="1" dirty="0"/>
              <a:t>В целом по стране</a:t>
            </a:r>
          </a:p>
          <a:p>
            <a:pPr lvl="1"/>
            <a:r>
              <a:rPr lang="ru-RU" dirty="0"/>
              <a:t>Маржинальный доход</a:t>
            </a:r>
          </a:p>
          <a:p>
            <a:pPr lvl="1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Равновесные внешнеторговые цены</a:t>
            </a:r>
          </a:p>
          <a:p>
            <a:r>
              <a:rPr lang="ru-RU" b="1" dirty="0"/>
              <a:t>Показатели вариации всего вышеперечисленного</a:t>
            </a:r>
          </a:p>
          <a:p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Межрегиональные товарные потоки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(перевозки)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1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255110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ru-RU" dirty="0" smtClean="0"/>
              <a:t>3. Сравнение с </a:t>
            </a:r>
            <a:r>
              <a:rPr lang="en-US" dirty="0" smtClean="0"/>
              <a:t>GLOBIOM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Объект 2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64722925"/>
                  </p:ext>
                </p:extLst>
              </p:nvPr>
            </p:nvGraphicFramePr>
            <p:xfrm>
              <a:off x="457200" y="908373"/>
              <a:ext cx="8229600" cy="55506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/>
                    <a:gridCol w="2743200"/>
                    <a:gridCol w="2743200"/>
                  </a:tblGrid>
                  <a:tr h="3317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Характеристика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Модель ВИАПИ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GLOBIOM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Тип</a:t>
                          </a:r>
                          <a:r>
                            <a:rPr lang="ru-RU" baseline="0" dirty="0" smtClean="0"/>
                            <a:t> модели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Модель частичного равновесия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i="1" dirty="0" smtClean="0"/>
                            <a:t>Модель частичного равновесия</a:t>
                          </a:r>
                          <a:r>
                            <a:rPr lang="en-US" dirty="0" smtClean="0"/>
                            <a:t>*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Архитектура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PF+PE (production frontier + partial equilibrium)</a:t>
                          </a:r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MGS</a:t>
                          </a:r>
                          <a:r>
                            <a:rPr lang="ru-RU" dirty="0" smtClean="0"/>
                            <a:t> (</a:t>
                          </a:r>
                          <a:r>
                            <a:rPr lang="en-US" dirty="0" smtClean="0"/>
                            <a:t>maximum</a:t>
                          </a:r>
                          <a:r>
                            <a:rPr lang="en-US" baseline="0" dirty="0" smtClean="0"/>
                            <a:t> gross surplus)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Объект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Россия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Мир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Пространственная детализация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производства и рынков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производства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  Глубина детализации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Субъекты</a:t>
                          </a:r>
                          <a:r>
                            <a:rPr lang="ru-RU" baseline="0" dirty="0" smtClean="0"/>
                            <a:t> федерации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Пиксели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  Межрегиональные</a:t>
                          </a:r>
                          <a:r>
                            <a:rPr lang="ru-RU" baseline="0" dirty="0" smtClean="0"/>
                            <a:t/>
                          </a:r>
                          <a:br>
                            <a:rPr lang="ru-RU" baseline="0" dirty="0" smtClean="0"/>
                          </a:br>
                          <a:r>
                            <a:rPr lang="ru-RU" baseline="0" dirty="0" smtClean="0"/>
                            <a:t>    перевозки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Нет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  Посевные площади в</a:t>
                          </a:r>
                          <a:br>
                            <a:rPr lang="ru-RU" dirty="0" smtClean="0"/>
                          </a:br>
                          <a:r>
                            <a:rPr lang="ru-RU" dirty="0" smtClean="0"/>
                            <a:t>    разрезе культур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Нет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Балансы ресурсов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Эмиссия </a:t>
                          </a:r>
                          <a:r>
                            <a:rPr lang="en-US" dirty="0" smtClean="0"/>
                            <a:t>CO</a:t>
                          </a:r>
                          <a:r>
                            <a:rPr lang="en-US" baseline="-25000" dirty="0" smtClean="0"/>
                            <a:t>2</a:t>
                          </a:r>
                          <a:endParaRPr lang="ru-RU" baseline="-25000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Пока нет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Неопределённости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Учитываются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i="0" dirty="0" smtClean="0"/>
                            <a:t>Не учитываются</a:t>
                          </a:r>
                          <a:endParaRPr lang="ru-RU" i="0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Число</a:t>
                          </a:r>
                          <a:r>
                            <a:rPr lang="ru-RU" baseline="0" dirty="0" smtClean="0"/>
                            <a:t> внутренних рынков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b="0" i="1" smtClean="0">
                                    <a:latin typeface="Cambria Math"/>
                                  </a:rPr>
                                  <m:t>82·</m:t>
                                </m:r>
                                <m:d>
                                  <m:dPr>
                                    <m:ctrlPr>
                                      <a:rPr lang="ru-RU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ru-RU" b="0" i="1" smtClean="0">
                                    <a:latin typeface="Cambria Math"/>
                                  </a:rPr>
                                  <m:t>+79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b="0" i="1" smtClean="0"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ru-RU" i="1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Число внешних</a:t>
                          </a:r>
                          <a:r>
                            <a:rPr lang="ru-RU" baseline="0" dirty="0" smtClean="0"/>
                            <a:t> рынков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b="0" i="1" smtClean="0">
                                    <a:latin typeface="Cambria Math"/>
                                  </a:rPr>
                                  <m:t>2·</m:t>
                                </m:r>
                                <m:d>
                                  <m:dPr>
                                    <m:ctrlPr>
                                      <a:rPr lang="ru-RU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ru-RU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  <m:r>
                                  <a:rPr lang="ru-RU" b="0" i="1" smtClean="0">
                                    <a:latin typeface="Cambria Math"/>
                                  </a:rPr>
                                  <m:t>·</m:t>
                                </m:r>
                                <m:r>
                                  <a:rPr lang="ru-RU" b="0" i="1" smtClean="0"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Объект 2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64722925"/>
                  </p:ext>
                </p:extLst>
              </p:nvPr>
            </p:nvGraphicFramePr>
            <p:xfrm>
              <a:off x="457200" y="908373"/>
              <a:ext cx="8229600" cy="55506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/>
                    <a:gridCol w="2743200"/>
                    <a:gridCol w="2743200"/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Характеристика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Модель ВИАПИ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GLOBIOM</a:t>
                          </a:r>
                          <a:endParaRPr lang="ru-RU" dirty="0"/>
                        </a:p>
                      </a:txBody>
                      <a:tcPr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Тип</a:t>
                          </a:r>
                          <a:r>
                            <a:rPr lang="ru-RU" baseline="0" dirty="0" smtClean="0"/>
                            <a:t> модели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Модель частичного равновесия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i="1" dirty="0" smtClean="0"/>
                            <a:t>Модель частичного равновесия</a:t>
                          </a:r>
                          <a:r>
                            <a:rPr lang="en-US" dirty="0" smtClean="0"/>
                            <a:t>*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Архитектура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PF+PE (production frontier + partial equilibrium)</a:t>
                          </a:r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MGS</a:t>
                          </a:r>
                          <a:r>
                            <a:rPr lang="ru-RU" dirty="0" smtClean="0"/>
                            <a:t> (</a:t>
                          </a:r>
                          <a:r>
                            <a:rPr lang="en-US" dirty="0" smtClean="0"/>
                            <a:t>maximum</a:t>
                          </a:r>
                          <a:r>
                            <a:rPr lang="en-US" baseline="0" dirty="0" smtClean="0"/>
                            <a:t> gross surplus)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Объект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Россия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Мир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Пространственная детализация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производства и рынков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производства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  Глубина детализации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Субъекты</a:t>
                          </a:r>
                          <a:r>
                            <a:rPr lang="ru-RU" baseline="0" dirty="0" smtClean="0"/>
                            <a:t> федерации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Пиксели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  Межрегиональные</a:t>
                          </a:r>
                          <a:r>
                            <a:rPr lang="ru-RU" baseline="0" dirty="0" smtClean="0"/>
                            <a:t/>
                          </a:r>
                          <a:br>
                            <a:rPr lang="ru-RU" baseline="0" dirty="0" smtClean="0"/>
                          </a:br>
                          <a:r>
                            <a:rPr lang="ru-RU" baseline="0" dirty="0" smtClean="0"/>
                            <a:t>    перевозки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Нет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572568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  Посевные площади в</a:t>
                          </a:r>
                          <a:br>
                            <a:rPr lang="ru-RU" dirty="0" smtClean="0"/>
                          </a:br>
                          <a:r>
                            <a:rPr lang="ru-RU" dirty="0" smtClean="0"/>
                            <a:t>    разрезе культур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Нет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Балансы ресурсов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  Эмиссия </a:t>
                          </a:r>
                          <a:r>
                            <a:rPr lang="en-US" dirty="0" smtClean="0"/>
                            <a:t>CO</a:t>
                          </a:r>
                          <a:r>
                            <a:rPr lang="en-US" baseline="-25000" dirty="0" smtClean="0"/>
                            <a:t>2</a:t>
                          </a:r>
                          <a:endParaRPr lang="ru-RU" baseline="-25000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Пока нет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Есть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Неопределённости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dirty="0" smtClean="0"/>
                            <a:t>Учитываются</a:t>
                          </a:r>
                          <a:endParaRPr lang="ru-RU" dirty="0"/>
                        </a:p>
                      </a:txBody>
                      <a:tcPr marL="90000" marR="90000" marT="10800" marB="10800" anchor="b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i="0" dirty="0" smtClean="0"/>
                            <a:t>Не учитываются</a:t>
                          </a:r>
                          <a:endParaRPr lang="ru-RU" i="0" dirty="0"/>
                        </a:p>
                      </a:txBody>
                      <a:tcPr marL="90000" marR="90000" marT="10800" marB="10800" anchor="b"/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Число</a:t>
                          </a:r>
                          <a:r>
                            <a:rPr lang="ru-RU" baseline="0" dirty="0" smtClean="0"/>
                            <a:t> внутренних рынков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0000" marR="90000" marT="10800" marB="10800" anchor="b">
                        <a:blipFill rotWithShape="1">
                          <a:blip r:embed="rId3"/>
                          <a:stretch>
                            <a:fillRect l="-100000" t="-1467273" r="-100000" b="-1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0000" marR="90000" marT="10800" marB="10800" anchor="b">
                        <a:blipFill rotWithShape="1">
                          <a:blip r:embed="rId3"/>
                          <a:stretch>
                            <a:fillRect l="-200000" t="-1467273" b="-125455"/>
                          </a:stretch>
                        </a:blipFill>
                      </a:tcPr>
                    </a:tc>
                  </a:tr>
                  <a:tr h="331726">
                    <a:tc>
                      <a:txBody>
                        <a:bodyPr/>
                        <a:lstStyle/>
                        <a:p>
                          <a:r>
                            <a:rPr lang="ru-RU" dirty="0" smtClean="0"/>
                            <a:t>Число внешних</a:t>
                          </a:r>
                          <a:r>
                            <a:rPr lang="ru-RU" baseline="0" dirty="0" smtClean="0"/>
                            <a:t> рынков</a:t>
                          </a:r>
                          <a:endParaRPr lang="ru-RU" dirty="0"/>
                        </a:p>
                      </a:txBody>
                      <a:tcPr marL="90000" marR="90000" marT="10800" marB="1080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0000" marR="90000" marT="10800" marB="10800" anchor="b">
                        <a:blipFill rotWithShape="1">
                          <a:blip r:embed="rId3"/>
                          <a:stretch>
                            <a:fillRect l="-100000" t="-1596296" r="-100000" b="-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0000" marR="90000" marT="10800" marB="10800" anchor="b">
                        <a:blipFill rotWithShape="1">
                          <a:blip r:embed="rId3"/>
                          <a:stretch>
                            <a:fillRect l="-200000" t="-1596296" b="-2777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8172400" y="2348880"/>
            <a:ext cx="864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/>
              <a:t>CAPRI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12006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443328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</a:t>
            </a:r>
            <a:r>
              <a:rPr lang="ru-RU" dirty="0" smtClean="0"/>
              <a:t>. Опыт применения</a:t>
            </a:r>
            <a:br>
              <a:rPr lang="ru-RU" dirty="0" smtClean="0"/>
            </a:br>
            <a:r>
              <a:rPr lang="ru-RU" sz="3100" dirty="0" smtClean="0"/>
              <a:t>Последствия изменения климата (</a:t>
            </a:r>
            <a:r>
              <a:rPr lang="en-US" sz="3100" dirty="0" smtClean="0"/>
              <a:t>FAO)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535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407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214213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</a:t>
            </a:r>
            <a:r>
              <a:rPr lang="ru-RU" dirty="0" smtClean="0"/>
              <a:t>. Опыт применения</a:t>
            </a:r>
            <a:br>
              <a:rPr lang="ru-RU" dirty="0" smtClean="0"/>
            </a:br>
            <a:r>
              <a:rPr lang="ru-RU" sz="2200" dirty="0">
                <a:latin typeface="Arial Narrow" panose="020B0606020202030204" pitchFamily="34" charset="0"/>
              </a:rPr>
              <a:t>Влияние продуктового эмбарго на инвестиционную </a:t>
            </a:r>
            <a:r>
              <a:rPr lang="ru-RU" sz="2200" dirty="0" smtClean="0">
                <a:latin typeface="Arial Narrow" panose="020B0606020202030204" pitchFamily="34" charset="0"/>
              </a:rPr>
              <a:t>привлекательность</a:t>
            </a:r>
            <a:endParaRPr lang="ru-RU" sz="2200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058075"/>
              </p:ext>
            </p:extLst>
          </p:nvPr>
        </p:nvGraphicFramePr>
        <p:xfrm>
          <a:off x="179512" y="1401763"/>
          <a:ext cx="9145016" cy="6059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Документ" r:id="rId4" imgW="6333707" imgH="8265744" progId="Word.Document.12">
                  <p:embed/>
                </p:oleObj>
              </mc:Choice>
              <mc:Fallback>
                <p:oleObj name="Документ" r:id="rId4" imgW="6333707" imgH="82657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2" y="1401763"/>
                        <a:ext cx="9145016" cy="6059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31640" y="3861048"/>
            <a:ext cx="2520280" cy="1169551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Б</a:t>
            </a:r>
            <a:r>
              <a:rPr lang="ru-RU" sz="1400" dirty="0" smtClean="0">
                <a:latin typeface="Arial Narrow" panose="020B0606020202030204" pitchFamily="34" charset="0"/>
              </a:rPr>
              <a:t> – 2014…2017 гг.</a:t>
            </a:r>
          </a:p>
          <a:p>
            <a:r>
              <a:rPr lang="ru-RU" sz="1400" b="1" dirty="0" smtClean="0">
                <a:latin typeface="Arial Narrow" panose="020B0606020202030204" pitchFamily="34" charset="0"/>
              </a:rPr>
              <a:t>А1</a:t>
            </a:r>
            <a:r>
              <a:rPr lang="ru-RU" sz="1400" dirty="0" smtClean="0">
                <a:latin typeface="Arial Narrow" panose="020B0606020202030204" pitchFamily="34" charset="0"/>
              </a:rPr>
              <a:t> – наличие эмбарго (+2,5% к </a:t>
            </a:r>
            <a:r>
              <a:rPr lang="ru-RU" sz="1400" dirty="0" err="1" smtClean="0">
                <a:latin typeface="Arial Narrow" panose="020B0606020202030204" pitchFamily="34" charset="0"/>
              </a:rPr>
              <a:t>погр.ценам</a:t>
            </a:r>
            <a:r>
              <a:rPr lang="ru-RU" sz="1400" dirty="0" smtClean="0">
                <a:latin typeface="Arial Narrow" panose="020B0606020202030204" pitchFamily="34" charset="0"/>
              </a:rPr>
              <a:t> на </a:t>
            </a:r>
            <a:r>
              <a:rPr lang="ru-RU" sz="1400" dirty="0" err="1" smtClean="0">
                <a:latin typeface="Arial Narrow" panose="020B0606020202030204" pitchFamily="34" charset="0"/>
              </a:rPr>
              <a:t>санкц.товары</a:t>
            </a:r>
            <a:endParaRPr lang="ru-RU" sz="1400" dirty="0" smtClean="0">
              <a:latin typeface="Arial Narrow" panose="020B0606020202030204" pitchFamily="34" charset="0"/>
            </a:endParaRPr>
          </a:p>
          <a:p>
            <a:r>
              <a:rPr lang="ru-RU" sz="1400" b="1" dirty="0" smtClean="0">
                <a:latin typeface="Arial Narrow" panose="020B0606020202030204" pitchFamily="34" charset="0"/>
              </a:rPr>
              <a:t>A2</a:t>
            </a:r>
            <a:r>
              <a:rPr lang="ru-RU" sz="1400" dirty="0" smtClean="0">
                <a:latin typeface="Arial Narrow" panose="020B0606020202030204" pitchFamily="34" charset="0"/>
              </a:rPr>
              <a:t> – наличие эмбарго + падение рубля на 20%</a:t>
            </a:r>
            <a:endParaRPr lang="ru-RU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826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687078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</a:t>
            </a:r>
            <a:r>
              <a:rPr lang="ru-RU" dirty="0" smtClean="0"/>
              <a:t>. Опыт применения</a:t>
            </a:r>
            <a:br>
              <a:rPr lang="ru-RU" dirty="0" smtClean="0"/>
            </a:br>
            <a:r>
              <a:rPr lang="ru-RU" sz="2200" dirty="0" smtClean="0">
                <a:latin typeface="Arial Narrow" panose="020B0606020202030204" pitchFamily="34" charset="0"/>
              </a:rPr>
              <a:t>Сценарии внешнеторговой политики</a:t>
            </a:r>
            <a:endParaRPr lang="ru-RU" sz="22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459702"/>
              </p:ext>
            </p:extLst>
          </p:nvPr>
        </p:nvGraphicFramePr>
        <p:xfrm>
          <a:off x="536575" y="1146175"/>
          <a:ext cx="8186738" cy="5307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Документ" r:id="rId4" imgW="6080775" imgH="4280554" progId="Word.Document.12">
                  <p:embed/>
                </p:oleObj>
              </mc:Choice>
              <mc:Fallback>
                <p:oleObj name="Документ" r:id="rId4" imgW="6080775" imgH="42805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6575" y="1146175"/>
                        <a:ext cx="8186738" cy="53071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7988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61972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657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</a:t>
            </a:r>
            <a:r>
              <a:rPr lang="ru-RU" dirty="0" smtClean="0"/>
              <a:t>. Ближайшие планы (вместо заключения)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Влияние климатических сценариев на региональные продовольственные балансы</a:t>
            </a:r>
          </a:p>
          <a:p>
            <a:pPr marL="800100" lvl="2" indent="0">
              <a:buNone/>
            </a:pPr>
            <a:r>
              <a:rPr lang="ru-RU" dirty="0" smtClean="0"/>
              <a:t>Сценарные решения получены, предстоят анализ и подготовка публикации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Сценарии возрастающего контраста погодных условий при изменении климата</a:t>
            </a:r>
          </a:p>
          <a:p>
            <a:pPr marL="800100" lvl="2" indent="0">
              <a:buNone/>
            </a:pPr>
            <a:r>
              <a:rPr lang="ru-RU" dirty="0" smtClean="0"/>
              <a:t>Сценарные решения получены, впереди анализ, публикация запланирована в рамках плана по теме следующего года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Цена рыночного фундаментализма</a:t>
            </a:r>
          </a:p>
          <a:p>
            <a:pPr marL="800100" lvl="2" indent="0">
              <a:buNone/>
            </a:pPr>
            <a:r>
              <a:rPr lang="ru-RU" dirty="0" smtClean="0"/>
              <a:t>Исследование масштабов недоедания в случае ослабления/прекращения вмешательства государства в продовольственные рынки</a:t>
            </a:r>
            <a:br>
              <a:rPr lang="ru-RU" dirty="0" smtClean="0"/>
            </a:br>
            <a:r>
              <a:rPr lang="ru-RU" dirty="0" smtClean="0"/>
              <a:t>Сценарные решения получены, над публикацией работает команда преподавателей Тимирязевки (без моего участия)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Введение в модель ограничений по выбросу парниковых газов</a:t>
            </a:r>
          </a:p>
          <a:p>
            <a:pPr marL="800100" lvl="2" indent="0">
              <a:buNone/>
            </a:pPr>
            <a:r>
              <a:rPr lang="ru-RU" dirty="0" smtClean="0"/>
              <a:t>Запланировано на перспективу (с использованием результатов гранта </a:t>
            </a:r>
            <a:r>
              <a:rPr lang="en-US" dirty="0" smtClean="0"/>
              <a:t>ERA</a:t>
            </a:r>
            <a:r>
              <a:rPr lang="ru-RU" dirty="0" smtClean="0"/>
              <a:t>, стартовавшего в мае 2021 г.)</a:t>
            </a:r>
          </a:p>
        </p:txBody>
      </p:sp>
    </p:spTree>
    <p:extLst>
      <p:ext uri="{BB962C8B-B14F-4D97-AF65-F5344CB8AC3E}">
        <p14:creationId xmlns:p14="http://schemas.microsoft.com/office/powerpoint/2010/main" val="327082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</a:t>
            </a:r>
            <a:r>
              <a:rPr lang="ru-RU" dirty="0" smtClean="0"/>
              <a:t>. Дальнейшие планы (вместо заключения)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Влияние климатических сценариев на региональные продовольственные балансы</a:t>
            </a:r>
          </a:p>
          <a:p>
            <a:pPr marL="800100" lvl="2" indent="0">
              <a:buNone/>
            </a:pPr>
            <a:r>
              <a:rPr lang="ru-RU" dirty="0" smtClean="0"/>
              <a:t>Сценарные решения получены, предстоят анализ и подготовка публикации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Сценарии возрастающего контраста погодных условий при изменении климата</a:t>
            </a:r>
          </a:p>
          <a:p>
            <a:pPr marL="800100" lvl="2" indent="0">
              <a:buNone/>
            </a:pPr>
            <a:r>
              <a:rPr lang="ru-RU" dirty="0" smtClean="0"/>
              <a:t>Сценарные решения получены, впереди анализ, публикация запланирована в рамках плана по теме следующего года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Цена рыночного фундаментализма</a:t>
            </a:r>
          </a:p>
          <a:p>
            <a:pPr marL="800100" lvl="2" indent="0">
              <a:buNone/>
            </a:pPr>
            <a:r>
              <a:rPr lang="ru-RU" dirty="0" smtClean="0"/>
              <a:t>Исследование масштабов недоедания в случае ослабления/прекращения вмешательства государства в продовольственные рынки</a:t>
            </a:r>
            <a:br>
              <a:rPr lang="ru-RU" dirty="0" smtClean="0"/>
            </a:br>
            <a:r>
              <a:rPr lang="ru-RU" dirty="0" smtClean="0"/>
              <a:t>Сценарные решения получены, над публикацией работает команда преподавателей Тимирязевки (без моего участия)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Введение в модель ограничений по выбросу парниковых газов</a:t>
            </a:r>
          </a:p>
          <a:p>
            <a:pPr marL="800100" lvl="2" indent="0">
              <a:buNone/>
            </a:pPr>
            <a:r>
              <a:rPr lang="ru-RU" dirty="0" smtClean="0"/>
              <a:t>Запланировано на перспективу (с использованием результатов гранта </a:t>
            </a:r>
            <a:r>
              <a:rPr lang="en-US" dirty="0" smtClean="0"/>
              <a:t>ERA</a:t>
            </a:r>
            <a:r>
              <a:rPr lang="ru-RU" dirty="0" smtClean="0"/>
              <a:t>, стартовавшего в мае 2021 г.)</a:t>
            </a:r>
          </a:p>
          <a:p>
            <a:pPr marL="914400" lvl="1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endParaRPr lang="ru-RU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2818" y="5910327"/>
            <a:ext cx="77339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Благодарю за внимание!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852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11101</TotalTime>
  <Words>574</Words>
  <Application>Microsoft Office PowerPoint</Application>
  <PresentationFormat>Экран (4:3)</PresentationFormat>
  <Paragraphs>132</Paragraphs>
  <Slides>11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Документ</vt:lpstr>
      <vt:lpstr>Модель ВИАПИ: опыт применения</vt:lpstr>
      <vt:lpstr>План</vt:lpstr>
      <vt:lpstr>1.Назначение модели</vt:lpstr>
      <vt:lpstr>2. Данные: входные</vt:lpstr>
      <vt:lpstr>2. Данные: выходные</vt:lpstr>
      <vt:lpstr>3. Сравнение с GLOBIOM</vt:lpstr>
      <vt:lpstr>4. Опыт применения Последствия изменения климата (FAO)</vt:lpstr>
      <vt:lpstr>4. Опыт применения Влияние продуктового эмбарго на инвестиционную привлекательность</vt:lpstr>
      <vt:lpstr>4. Опыт применения Сценарии внешнеторговой политики</vt:lpstr>
      <vt:lpstr>4. Ближайшие планы (вместо заключения)</vt:lpstr>
      <vt:lpstr>4. Дальнейшие планы (вместо заключения)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ЭКОНОМИЧЕСКАЯ КИБЕРНЕТИКА</dc:title>
  <cp:lastModifiedBy>Николай Светлов</cp:lastModifiedBy>
  <cp:revision>74</cp:revision>
  <dcterms:modified xsi:type="dcterms:W3CDTF">2021-04-30T18:29:32Z</dcterms:modified>
</cp:coreProperties>
</file>