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4222" r:id="rId1"/>
  </p:sldMasterIdLst>
  <p:sldIdLst>
    <p:sldId id="281" r:id="rId2"/>
    <p:sldId id="280" r:id="rId3"/>
    <p:sldId id="278" r:id="rId4"/>
    <p:sldId id="272" r:id="rId5"/>
    <p:sldId id="262" r:id="rId6"/>
    <p:sldId id="276" r:id="rId7"/>
    <p:sldId id="275" r:id="rId8"/>
    <p:sldId id="264" r:id="rId9"/>
    <p:sldId id="279" r:id="rId10"/>
    <p:sldId id="267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Ольга Черкасова" initials="ОЧ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0FAB6"/>
    <a:srgbClr val="8A7010"/>
    <a:srgbClr val="F8FD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60" autoAdjust="0"/>
  </p:normalViewPr>
  <p:slideViewPr>
    <p:cSldViewPr snapToGrid="0">
      <p:cViewPr>
        <p:scale>
          <a:sx n="88" d="100"/>
          <a:sy n="88" d="100"/>
        </p:scale>
        <p:origin x="-1428" y="-46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269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7213577" y="3810001"/>
            <a:ext cx="4978425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7213601" y="3897010"/>
            <a:ext cx="49784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7213601" y="4115167"/>
            <a:ext cx="49784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7213600" y="4164403"/>
            <a:ext cx="262128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7213600" y="4199572"/>
            <a:ext cx="262128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7213600" y="3962400"/>
            <a:ext cx="408432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9835343" y="4060983"/>
            <a:ext cx="21336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12192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1" y="3675528"/>
            <a:ext cx="12192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8552068" y="3643090"/>
            <a:ext cx="3639933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12192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09600" y="2401888"/>
            <a:ext cx="112776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609600" y="3899938"/>
            <a:ext cx="6604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8940800" y="4206240"/>
            <a:ext cx="1280160" cy="457200"/>
          </a:xfrm>
        </p:spPr>
        <p:txBody>
          <a:bodyPr/>
          <a:lstStyle/>
          <a:p>
            <a:fld id="{14BC460B-0AAB-4B11-B034-CAC338613CCA}" type="datetimeFigureOut">
              <a:rPr lang="ru-RU" smtClean="0"/>
              <a:pPr/>
              <a:t>27.05.2021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7213600" y="4205288"/>
            <a:ext cx="1727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1093451" y="1136"/>
            <a:ext cx="996949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ED422F25-E614-4224-AA57-FB8CC37D6B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C460B-0AAB-4B11-B034-CAC338613CCA}" type="datetimeFigureOut">
              <a:rPr lang="ru-RU" smtClean="0"/>
              <a:pPr/>
              <a:t>27.05.2021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F25-E614-4224-AA57-FB8CC37D6B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1981201"/>
            <a:ext cx="103632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3367088"/>
            <a:ext cx="103632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C460B-0AAB-4B11-B034-CAC338613CCA}" type="datetimeFigureOut">
              <a:rPr lang="ru-RU" smtClean="0"/>
              <a:pPr/>
              <a:t>27.05.2021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F25-E614-4224-AA57-FB8CC37D6B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2249425"/>
            <a:ext cx="53848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2249425"/>
            <a:ext cx="53848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C460B-0AAB-4B11-B034-CAC338613CCA}" type="datetimeFigureOut">
              <a:rPr lang="ru-RU" smtClean="0"/>
              <a:pPr/>
              <a:t>27.05.2021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F25-E614-4224-AA57-FB8CC37D6B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8000" y="1143000"/>
            <a:ext cx="11176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8000" y="2244970"/>
            <a:ext cx="5388864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294968" y="2244970"/>
            <a:ext cx="5389033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508000" y="2708519"/>
            <a:ext cx="5388864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291073" y="2708519"/>
            <a:ext cx="5389033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4BC460B-0AAB-4B11-B034-CAC338613CCA}" type="datetimeFigureOut">
              <a:rPr lang="ru-RU" smtClean="0"/>
              <a:pPr/>
              <a:t>27.05.2021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D422F25-E614-4224-AA57-FB8CC37D6B9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8778240" y="612648"/>
            <a:ext cx="1276352" cy="457200"/>
          </a:xfrm>
        </p:spPr>
        <p:txBody>
          <a:bodyPr/>
          <a:lstStyle/>
          <a:p>
            <a:fld id="{14BC460B-0AAB-4B11-B034-CAC338613CCA}" type="datetimeFigureOut">
              <a:rPr lang="ru-RU" smtClean="0"/>
              <a:pPr/>
              <a:t>27.05.2021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7010400" y="612648"/>
            <a:ext cx="176784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0899648" y="2272"/>
            <a:ext cx="1016000" cy="365760"/>
          </a:xfrm>
        </p:spPr>
        <p:txBody>
          <a:bodyPr/>
          <a:lstStyle/>
          <a:p>
            <a:fld id="{ED422F25-E614-4224-AA57-FB8CC37D6B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C460B-0AAB-4B11-B034-CAC338613CCA}" type="datetimeFigureOut">
              <a:rPr lang="ru-RU" smtClean="0"/>
              <a:pPr/>
              <a:t>27.05.2021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F25-E614-4224-AA57-FB8CC37D6B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37995" y="1101970"/>
            <a:ext cx="451104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7137995" y="2010727"/>
            <a:ext cx="451104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203200" y="776287"/>
            <a:ext cx="6803136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C460B-0AAB-4B11-B034-CAC338613CCA}" type="datetimeFigureOut">
              <a:rPr lang="ru-RU" smtClean="0"/>
              <a:pPr/>
              <a:t>27.05.2021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F25-E614-4224-AA57-FB8CC37D6B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53913" y="1109161"/>
            <a:ext cx="782404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38228" y="1143000"/>
            <a:ext cx="6096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117924" y="3274309"/>
            <a:ext cx="34544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C460B-0AAB-4B11-B034-CAC338613CCA}" type="datetimeFigureOut">
              <a:rPr lang="ru-RU" smtClean="0"/>
              <a:pPr/>
              <a:t>27.05.2021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F25-E614-4224-AA57-FB8CC37D6B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C460B-0AAB-4B11-B034-CAC338613CCA}" type="datetimeFigureOut">
              <a:rPr lang="ru-RU" smtClean="0"/>
              <a:pPr/>
              <a:t>27.05.2021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F25-E614-4224-AA57-FB8CC37D6B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042400" y="1143000"/>
            <a:ext cx="2540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1143000"/>
            <a:ext cx="83312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C460B-0AAB-4B11-B034-CAC338613CCA}" type="datetimeFigureOut">
              <a:rPr lang="ru-RU" smtClean="0"/>
              <a:pPr/>
              <a:t>27.05.2021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22F25-E614-4224-AA57-FB8CC37D6B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9"/>
            <a:ext cx="12192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12192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1" y="308277"/>
            <a:ext cx="12192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7213577" y="360247"/>
            <a:ext cx="4978425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7213601" y="440113"/>
            <a:ext cx="49784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7209785" y="497504"/>
            <a:ext cx="408432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9831528" y="588943"/>
            <a:ext cx="21336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12113288" y="-2001"/>
            <a:ext cx="76835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12059308" y="-2001"/>
            <a:ext cx="3657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12033904" y="-2001"/>
            <a:ext cx="12192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11967231" y="-2001"/>
            <a:ext cx="36576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11887569" y="380"/>
            <a:ext cx="73152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11831300" y="380"/>
            <a:ext cx="12192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09600" y="2249424"/>
            <a:ext cx="109728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8782048" y="612648"/>
            <a:ext cx="1276352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14BC460B-0AAB-4B11-B034-CAC338613CCA}" type="datetimeFigureOut">
              <a:rPr lang="ru-RU" smtClean="0"/>
              <a:pPr/>
              <a:t>27.05.2021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7010400" y="612648"/>
            <a:ext cx="176784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0899648" y="2272"/>
            <a:ext cx="1016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ED422F25-E614-4224-AA57-FB8CC37D6B9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23" r:id="rId1"/>
    <p:sldLayoutId id="2147484224" r:id="rId2"/>
    <p:sldLayoutId id="2147484225" r:id="rId3"/>
    <p:sldLayoutId id="2147484226" r:id="rId4"/>
    <p:sldLayoutId id="2147484227" r:id="rId5"/>
    <p:sldLayoutId id="2147484228" r:id="rId6"/>
    <p:sldLayoutId id="2147484229" r:id="rId7"/>
    <p:sldLayoutId id="2147484230" r:id="rId8"/>
    <p:sldLayoutId id="2147484231" r:id="rId9"/>
    <p:sldLayoutId id="2147484232" r:id="rId10"/>
    <p:sldLayoutId id="214748423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DE79776-A1CE-4F37-988B-6DCD36BBD7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3340" y="2034032"/>
            <a:ext cx="11937714" cy="1993784"/>
          </a:xfrm>
        </p:spPr>
        <p:txBody>
          <a:bodyPr>
            <a:no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МИРОВЫХ ПРОДОВОЛЬСТЕННЫХ РЕСУРСОВ В УСЛОВИЯХ ПАНДЕМИИ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COVID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-19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DB7EA939-C24D-47E1-A82B-A2D8D07C08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7472" y="3913632"/>
            <a:ext cx="11506200" cy="404368"/>
          </a:xfrm>
        </p:spPr>
        <p:txBody>
          <a:bodyPr>
            <a:normAutofit fontScale="92500" lnSpcReduction="10000"/>
          </a:bodyPr>
          <a:lstStyle/>
          <a:p>
            <a:pPr algn="l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EE7460E3-B93C-448B-8920-E3ED4ED86E56}"/>
              </a:ext>
            </a:extLst>
          </p:cNvPr>
          <p:cNvSpPr txBox="1"/>
          <p:nvPr/>
        </p:nvSpPr>
        <p:spPr>
          <a:xfrm>
            <a:off x="253340" y="4541465"/>
            <a:ext cx="6451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А.Г.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Папцов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д.э.н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академик РАН, директор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ФГБНУ ФНЦ ВНИИЭСХ, г. Москва, Россия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DB9E5124-929F-4456-AFC1-3DA91C713DE5}"/>
              </a:ext>
            </a:extLst>
          </p:cNvPr>
          <p:cNvSpPr txBox="1"/>
          <p:nvPr/>
        </p:nvSpPr>
        <p:spPr>
          <a:xfrm>
            <a:off x="4419600" y="6197600"/>
            <a:ext cx="3241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Times New Roman" pitchFamily="18" charset="0"/>
                <a:cs typeface="Times New Roman" pitchFamily="18" charset="0"/>
              </a:rPr>
              <a:t>27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мая 2021 г.</a:t>
            </a:r>
          </a:p>
        </p:txBody>
      </p:sp>
      <p:pic>
        <p:nvPicPr>
          <p:cNvPr id="8" name="Изображение 5" descr="Macintosh HD:Users:MARIE:Downloads:папочка-01.tif">
            <a:extLst>
              <a:ext uri="{FF2B5EF4-FFF2-40B4-BE49-F238E27FC236}">
                <a16:creationId xmlns:a16="http://schemas.microsoft.com/office/drawing/2014/main" xmlns="" id="{4AED2A5B-EEB0-43F9-8B7E-CC6062275787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57322" cy="1214421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2C142BF7-3372-4759-B19A-F12AADD9F3EA}"/>
              </a:ext>
            </a:extLst>
          </p:cNvPr>
          <p:cNvSpPr txBox="1"/>
          <p:nvPr/>
        </p:nvSpPr>
        <p:spPr>
          <a:xfrm>
            <a:off x="1477926" y="154432"/>
            <a:ext cx="1037574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ФГБНУ «Федеральный научный центр аграрной экономики </a:t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latin typeface="Times New Roman" pitchFamily="18" charset="0"/>
                <a:cs typeface="Times New Roman" pitchFamily="18" charset="0"/>
              </a:rPr>
              <a:t>и социального развития сельских территорий – Всероссийский научно-исследовательский институт экономики сельского хозяйства» (ФГБНУ ФНЦ ВНИИЭСХ)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40197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:a16="http://schemas.microsoft.com/office/drawing/2014/main" xmlns="" id="{8045ED6E-8B5E-41C0-BF84-1A4DF79D2F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0583" y="404298"/>
            <a:ext cx="8553175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Основные </a:t>
            </a:r>
            <a:r>
              <a:rPr lang="ru-RU" alt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мировые импортеры агропродовольственной продукции и Россия,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2010-</a:t>
            </a: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2020 гг., млрд долл.</a:t>
            </a:r>
            <a:endParaRPr kumimoji="0" lang="ru-RU" alt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xmlns="" id="{1271A4A1-CABB-4353-9583-4147FED901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3338300"/>
              </p:ext>
            </p:extLst>
          </p:nvPr>
        </p:nvGraphicFramePr>
        <p:xfrm>
          <a:off x="1126621" y="1001369"/>
          <a:ext cx="9480289" cy="585663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77301">
                  <a:extLst>
                    <a:ext uri="{9D8B030D-6E8A-4147-A177-3AD203B41FA5}">
                      <a16:colId xmlns:a16="http://schemas.microsoft.com/office/drawing/2014/main" xmlns="" val="4140723277"/>
                    </a:ext>
                  </a:extLst>
                </a:gridCol>
                <a:gridCol w="1263793">
                  <a:extLst>
                    <a:ext uri="{9D8B030D-6E8A-4147-A177-3AD203B41FA5}">
                      <a16:colId xmlns:a16="http://schemas.microsoft.com/office/drawing/2014/main" xmlns="" val="141036779"/>
                    </a:ext>
                  </a:extLst>
                </a:gridCol>
                <a:gridCol w="1310601">
                  <a:extLst>
                    <a:ext uri="{9D8B030D-6E8A-4147-A177-3AD203B41FA5}">
                      <a16:colId xmlns:a16="http://schemas.microsoft.com/office/drawing/2014/main" xmlns="" val="1389353315"/>
                    </a:ext>
                  </a:extLst>
                </a:gridCol>
                <a:gridCol w="1357408">
                  <a:extLst>
                    <a:ext uri="{9D8B030D-6E8A-4147-A177-3AD203B41FA5}">
                      <a16:colId xmlns:a16="http://schemas.microsoft.com/office/drawing/2014/main" xmlns="" val="4106956066"/>
                    </a:ext>
                  </a:extLst>
                </a:gridCol>
                <a:gridCol w="1129863">
                  <a:extLst>
                    <a:ext uri="{9D8B030D-6E8A-4147-A177-3AD203B41FA5}">
                      <a16:colId xmlns:a16="http://schemas.microsoft.com/office/drawing/2014/main" xmlns="" val="522246123"/>
                    </a:ext>
                  </a:extLst>
                </a:gridCol>
                <a:gridCol w="2041323">
                  <a:extLst>
                    <a:ext uri="{9D8B030D-6E8A-4147-A177-3AD203B41FA5}">
                      <a16:colId xmlns:a16="http://schemas.microsoft.com/office/drawing/2014/main" xmlns="" val="4210138708"/>
                    </a:ext>
                  </a:extLst>
                </a:gridCol>
              </a:tblGrid>
              <a:tr h="1088484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Страна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страны в мировом импорте, % в 2019 г.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 anchor="ctr"/>
                </a:tc>
                <a:extLst>
                  <a:ext uri="{0D108BD9-81ED-4DB2-BD59-A6C34878D82A}">
                    <a16:rowId xmlns:a16="http://schemas.microsoft.com/office/drawing/2014/main" xmlns="" val="2338043952"/>
                  </a:ext>
                </a:extLst>
              </a:tr>
              <a:tr h="379027"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50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Мир в целом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1183,8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1423,9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1620,5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н/д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extLst>
                  <a:ext uri="{0D108BD9-81ED-4DB2-BD59-A6C34878D82A}">
                    <a16:rowId xmlns:a16="http://schemas.microsoft.com/office/drawing/2014/main" xmlns="" val="3801794162"/>
                  </a:ext>
                </a:extLst>
              </a:tr>
              <a:tr h="344193"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США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102,4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141,8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165,6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169,6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10,5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extLst>
                  <a:ext uri="{0D108BD9-81ED-4DB2-BD59-A6C34878D82A}">
                    <a16:rowId xmlns:a16="http://schemas.microsoft.com/office/drawing/2014/main" xmlns="" val="697211311"/>
                  </a:ext>
                </a:extLst>
              </a:tr>
              <a:tr h="344193"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Китай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61,0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105,4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140,4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162,2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8,7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extLst>
                  <a:ext uri="{0D108BD9-81ED-4DB2-BD59-A6C34878D82A}">
                    <a16:rowId xmlns:a16="http://schemas.microsoft.com/office/drawing/2014/main" xmlns="" val="2142095389"/>
                  </a:ext>
                </a:extLst>
              </a:tr>
              <a:tr h="344193"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Германия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87,5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93,6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105,2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 anchor="ctr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109,4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6,5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extLst>
                  <a:ext uri="{0D108BD9-81ED-4DB2-BD59-A6C34878D82A}">
                    <a16:rowId xmlns:a16="http://schemas.microsoft.com/office/drawing/2014/main" xmlns="" val="575957518"/>
                  </a:ext>
                </a:extLst>
              </a:tr>
              <a:tr h="344193"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Япония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66,4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65,3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73,4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4,5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extLst>
                  <a:ext uri="{0D108BD9-81ED-4DB2-BD59-A6C34878D82A}">
                    <a16:rowId xmlns:a16="http://schemas.microsoft.com/office/drawing/2014/main" xmlns="" val="1119035204"/>
                  </a:ext>
                </a:extLst>
              </a:tr>
              <a:tr h="344193"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Нидерланды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46,8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58,7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67,4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76,4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extLst>
                  <a:ext uri="{0D108BD9-81ED-4DB2-BD59-A6C34878D82A}">
                    <a16:rowId xmlns:a16="http://schemas.microsoft.com/office/drawing/2014/main" xmlns="" val="2452185173"/>
                  </a:ext>
                </a:extLst>
              </a:tr>
              <a:tr h="344193"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Великобритания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59,0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64,5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65,7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extLst>
                  <a:ext uri="{0D108BD9-81ED-4DB2-BD59-A6C34878D82A}">
                    <a16:rowId xmlns:a16="http://schemas.microsoft.com/office/drawing/2014/main" xmlns="" val="912307747"/>
                  </a:ext>
                </a:extLst>
              </a:tr>
              <a:tr h="344193"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Франция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53,8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62,8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63,5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3,9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extLst>
                  <a:ext uri="{0D108BD9-81ED-4DB2-BD59-A6C34878D82A}">
                    <a16:rowId xmlns:a16="http://schemas.microsoft.com/office/drawing/2014/main" xmlns="" val="3408362631"/>
                  </a:ext>
                </a:extLst>
              </a:tr>
              <a:tr h="344193"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Италия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46,7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45,9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49,4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58,3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extLst>
                  <a:ext uri="{0D108BD9-81ED-4DB2-BD59-A6C34878D82A}">
                    <a16:rowId xmlns:a16="http://schemas.microsoft.com/office/drawing/2014/main" xmlns="" val="2001691549"/>
                  </a:ext>
                </a:extLst>
              </a:tr>
              <a:tr h="344193"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Испания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35,8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41,5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41,6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2,6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extLst>
                  <a:ext uri="{0D108BD9-81ED-4DB2-BD59-A6C34878D82A}">
                    <a16:rowId xmlns:a16="http://schemas.microsoft.com/office/drawing/2014/main" xmlns="" val="3657678456"/>
                  </a:ext>
                </a:extLst>
              </a:tr>
              <a:tr h="344193"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Бельгия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33,8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35,1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39,2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40,6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extLst>
                  <a:ext uri="{0D108BD9-81ED-4DB2-BD59-A6C34878D82A}">
                    <a16:rowId xmlns:a16="http://schemas.microsoft.com/office/drawing/2014/main" xmlns="" val="1340197316"/>
                  </a:ext>
                </a:extLst>
              </a:tr>
              <a:tr h="344193"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Страны ЕС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484,3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524,9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595,7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617,9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36,8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extLst>
                  <a:ext uri="{0D108BD9-81ED-4DB2-BD59-A6C34878D82A}">
                    <a16:rowId xmlns:a16="http://schemas.microsoft.com/office/drawing/2014/main" xmlns="" val="2952475399"/>
                  </a:ext>
                </a:extLst>
              </a:tr>
              <a:tr h="344193"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50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Россия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33,6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25,8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29,8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29,1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1,8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extLst>
                  <a:ext uri="{0D108BD9-81ED-4DB2-BD59-A6C34878D82A}">
                    <a16:rowId xmlns:a16="http://schemas.microsoft.com/office/drawing/2014/main" xmlns="" val="41960906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6812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04DAC575-3EC5-41B5-A8DA-DABC72EC17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5070" y="717540"/>
            <a:ext cx="5635943" cy="459867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CC3AC8F-2079-4720-ABBC-7199ECD5514A}"/>
              </a:ext>
            </a:extLst>
          </p:cNvPr>
          <p:cNvSpPr txBox="1"/>
          <p:nvPr/>
        </p:nvSpPr>
        <p:spPr>
          <a:xfrm>
            <a:off x="5886451" y="5316210"/>
            <a:ext cx="590521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Доля </a:t>
            </a:r>
            <a:r>
              <a:rPr lang="ru-RU" sz="1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России на мировом рынке агропродовольственной продукции в качестве импортера, %.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8053DF8-285E-45C7-B7B1-914D273CF8E6}"/>
              </a:ext>
            </a:extLst>
          </p:cNvPr>
          <p:cNvSpPr txBox="1"/>
          <p:nvPr/>
        </p:nvSpPr>
        <p:spPr>
          <a:xfrm>
            <a:off x="177167" y="5316210"/>
            <a:ext cx="570928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Доля России на мировом рынке агропродовольственной продукции в качестве экспортера, %.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5622B7DD-1113-41CD-87CD-47025EF9F5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989" y="704840"/>
            <a:ext cx="5605463" cy="4611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005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AE02966-138C-4F75-9B21-9B1470C8F775}"/>
              </a:ext>
            </a:extLst>
          </p:cNvPr>
          <p:cNvSpPr txBox="1"/>
          <p:nvPr/>
        </p:nvSpPr>
        <p:spPr>
          <a:xfrm>
            <a:off x="922547" y="5970266"/>
            <a:ext cx="10165279" cy="12163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ru-RU" b="1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600" dirty="0">
                <a:solidFill>
                  <a:sysClr val="windowText" lastClr="FFFF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Источник: составлено по данным </a:t>
            </a:r>
            <a:r>
              <a:rPr lang="en-US" sz="1600" dirty="0" err="1">
                <a:solidFill>
                  <a:sysClr val="windowText" lastClr="FFFF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TradeMap</a:t>
            </a:r>
            <a:r>
              <a:rPr lang="ru-RU" sz="1600" dirty="0">
                <a:solidFill>
                  <a:sysClr val="windowText" lastClr="FFFF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ru-RU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1800" dirty="0">
              <a:solidFill>
                <a:sysClr val="windowText" lastClr="FFFFFF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xmlns="" id="{BE0DBD59-174D-4ACB-8FA5-C40388BA2D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2795" y="259794"/>
            <a:ext cx="853458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Основные </a:t>
            </a:r>
            <a:r>
              <a:rPr lang="ru-RU" alt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мировые экспортеры агропродовольственной продукции и Россия, </a:t>
            </a:r>
            <a:endParaRPr lang="en-US" altLang="ru-RU" b="1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2010-2020 гг., млрд долл.</a:t>
            </a:r>
            <a:endParaRPr kumimoji="0" lang="ru-RU" alt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0407F320-A78F-4652-9A67-0CDB6F79C4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928186"/>
              </p:ext>
            </p:extLst>
          </p:nvPr>
        </p:nvGraphicFramePr>
        <p:xfrm>
          <a:off x="1263664" y="887736"/>
          <a:ext cx="9156245" cy="571884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85513">
                  <a:extLst>
                    <a:ext uri="{9D8B030D-6E8A-4147-A177-3AD203B41FA5}">
                      <a16:colId xmlns:a16="http://schemas.microsoft.com/office/drawing/2014/main" xmlns="" val="1675473698"/>
                    </a:ext>
                  </a:extLst>
                </a:gridCol>
                <a:gridCol w="1273928">
                  <a:extLst>
                    <a:ext uri="{9D8B030D-6E8A-4147-A177-3AD203B41FA5}">
                      <a16:colId xmlns:a16="http://schemas.microsoft.com/office/drawing/2014/main" xmlns="" val="4110830929"/>
                    </a:ext>
                  </a:extLst>
                </a:gridCol>
                <a:gridCol w="1270957">
                  <a:extLst>
                    <a:ext uri="{9D8B030D-6E8A-4147-A177-3AD203B41FA5}">
                      <a16:colId xmlns:a16="http://schemas.microsoft.com/office/drawing/2014/main" xmlns="" val="522798952"/>
                    </a:ext>
                  </a:extLst>
                </a:gridCol>
                <a:gridCol w="1301957">
                  <a:extLst>
                    <a:ext uri="{9D8B030D-6E8A-4147-A177-3AD203B41FA5}">
                      <a16:colId xmlns:a16="http://schemas.microsoft.com/office/drawing/2014/main" xmlns="" val="1759936882"/>
                    </a:ext>
                  </a:extLst>
                </a:gridCol>
                <a:gridCol w="1188293">
                  <a:extLst>
                    <a:ext uri="{9D8B030D-6E8A-4147-A177-3AD203B41FA5}">
                      <a16:colId xmlns:a16="http://schemas.microsoft.com/office/drawing/2014/main" xmlns="" val="3341324972"/>
                    </a:ext>
                  </a:extLst>
                </a:gridCol>
                <a:gridCol w="2035597">
                  <a:extLst>
                    <a:ext uri="{9D8B030D-6E8A-4147-A177-3AD203B41FA5}">
                      <a16:colId xmlns:a16="http://schemas.microsoft.com/office/drawing/2014/main" xmlns="" val="2684516004"/>
                    </a:ext>
                  </a:extLst>
                </a:gridCol>
              </a:tblGrid>
              <a:tr h="963962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Страна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страны в мировом экспорте, % в 2019 г.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 anchor="ctr"/>
                </a:tc>
                <a:extLst>
                  <a:ext uri="{0D108BD9-81ED-4DB2-BD59-A6C34878D82A}">
                    <a16:rowId xmlns:a16="http://schemas.microsoft.com/office/drawing/2014/main" xmlns="" val="1278649221"/>
                  </a:ext>
                </a:extLst>
              </a:tr>
              <a:tr h="294592"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50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Мир в целом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1157,9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1394,1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1587,5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н/д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extLst>
                  <a:ext uri="{0D108BD9-81ED-4DB2-BD59-A6C34878D82A}">
                    <a16:rowId xmlns:a16="http://schemas.microsoft.com/office/drawing/2014/main" xmlns="" val="1840106690"/>
                  </a:ext>
                </a:extLst>
              </a:tr>
              <a:tr h="294592"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США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116,2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138,3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141,7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149,4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8,9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extLst>
                  <a:ext uri="{0D108BD9-81ED-4DB2-BD59-A6C34878D82A}">
                    <a16:rowId xmlns:a16="http://schemas.microsoft.com/office/drawing/2014/main" xmlns="" val="1513211222"/>
                  </a:ext>
                </a:extLst>
              </a:tr>
              <a:tr h="294592"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Нидерланды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77,8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86,4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101,8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110,3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extLst>
                  <a:ext uri="{0D108BD9-81ED-4DB2-BD59-A6C34878D82A}">
                    <a16:rowId xmlns:a16="http://schemas.microsoft.com/office/drawing/2014/main" xmlns="" val="353656059"/>
                  </a:ext>
                </a:extLst>
              </a:tr>
              <a:tr h="294592"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Германия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72,9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78,0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84,8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 anchor="ctr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85,5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extLst>
                  <a:ext uri="{0D108BD9-81ED-4DB2-BD59-A6C34878D82A}">
                    <a16:rowId xmlns:a16="http://schemas.microsoft.com/office/drawing/2014/main" xmlns="" val="2563301756"/>
                  </a:ext>
                </a:extLst>
              </a:tr>
              <a:tr h="294592"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Бразилия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62,5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72,5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78,2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83,6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4,9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extLst>
                  <a:ext uri="{0D108BD9-81ED-4DB2-BD59-A6C34878D82A}">
                    <a16:rowId xmlns:a16="http://schemas.microsoft.com/office/drawing/2014/main" xmlns="" val="649902640"/>
                  </a:ext>
                </a:extLst>
              </a:tr>
              <a:tr h="294592"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Китай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47,6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68,2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74,5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4,8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extLst>
                  <a:ext uri="{0D108BD9-81ED-4DB2-BD59-A6C34878D82A}">
                    <a16:rowId xmlns:a16="http://schemas.microsoft.com/office/drawing/2014/main" xmlns="" val="2195810367"/>
                  </a:ext>
                </a:extLst>
              </a:tr>
              <a:tr h="294592"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Франция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64,7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66,1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71,4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70,4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4,5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extLst>
                  <a:ext uri="{0D108BD9-81ED-4DB2-BD59-A6C34878D82A}">
                    <a16:rowId xmlns:a16="http://schemas.microsoft.com/office/drawing/2014/main" xmlns="" val="3857736969"/>
                  </a:ext>
                </a:extLst>
              </a:tr>
              <a:tr h="294592"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Испания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38,2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46,3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56,4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62,6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3,6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extLst>
                  <a:ext uri="{0D108BD9-81ED-4DB2-BD59-A6C34878D82A}">
                    <a16:rowId xmlns:a16="http://schemas.microsoft.com/office/drawing/2014/main" xmlns="" val="3901617017"/>
                  </a:ext>
                </a:extLst>
              </a:tr>
              <a:tr h="294592"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Канада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38,1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50,9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55,8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3,2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extLst>
                  <a:ext uri="{0D108BD9-81ED-4DB2-BD59-A6C34878D82A}">
                    <a16:rowId xmlns:a16="http://schemas.microsoft.com/office/drawing/2014/main" xmlns="" val="725437242"/>
                  </a:ext>
                </a:extLst>
              </a:tr>
              <a:tr h="294592"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Италия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36,7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40,8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49,9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52,8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3,1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extLst>
                  <a:ext uri="{0D108BD9-81ED-4DB2-BD59-A6C34878D82A}">
                    <a16:rowId xmlns:a16="http://schemas.microsoft.com/office/drawing/2014/main" xmlns="" val="2062703162"/>
                  </a:ext>
                </a:extLst>
              </a:tr>
              <a:tr h="294592"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Бельгия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37,5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39,9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45,5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46,6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2,9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extLst>
                  <a:ext uri="{0D108BD9-81ED-4DB2-BD59-A6C34878D82A}">
                    <a16:rowId xmlns:a16="http://schemas.microsoft.com/office/drawing/2014/main" xmlns="" val="4022698306"/>
                  </a:ext>
                </a:extLst>
              </a:tr>
              <a:tr h="294592"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50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Страны ЕС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467,5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522,8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606,4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634,7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38,2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extLst>
                  <a:ext uri="{0D108BD9-81ED-4DB2-BD59-A6C34878D82A}">
                    <a16:rowId xmlns:a16="http://schemas.microsoft.com/office/drawing/2014/main" xmlns="" val="2987057692"/>
                  </a:ext>
                </a:extLst>
              </a:tr>
              <a:tr h="294592"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50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Россия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7,6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15,8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24,8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28,6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1,6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35" marR="37135" marT="0" marB="0"/>
                </a:tc>
                <a:extLst>
                  <a:ext uri="{0D108BD9-81ED-4DB2-BD59-A6C34878D82A}">
                    <a16:rowId xmlns:a16="http://schemas.microsoft.com/office/drawing/2014/main" xmlns="" val="40536619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8425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DD50195-BAE1-4DE4-B8A2-E280034679B8}"/>
              </a:ext>
            </a:extLst>
          </p:cNvPr>
          <p:cNvSpPr txBox="1"/>
          <p:nvPr/>
        </p:nvSpPr>
        <p:spPr>
          <a:xfrm>
            <a:off x="220968" y="531296"/>
            <a:ext cx="11862391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4. Основные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производители зерновой продукции в мире, 2010-2019 гг., млн тонн</a:t>
            </a:r>
            <a:endParaRPr lang="ru-RU" sz="2000" dirty="0">
              <a:solidFill>
                <a:srgbClr val="00206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1D6FC988-B46F-4192-9F36-3782890E1F7C}"/>
              </a:ext>
            </a:extLst>
          </p:cNvPr>
          <p:cNvSpPr txBox="1"/>
          <p:nvPr/>
        </p:nvSpPr>
        <p:spPr>
          <a:xfrm>
            <a:off x="1199705" y="6293785"/>
            <a:ext cx="531972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Источник: составлено  по данным </a:t>
            </a:r>
            <a:r>
              <a:rPr lang="en-US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FAOSTAT.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EDA1D7B8-747B-4903-83BF-801B419162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2272340"/>
              </p:ext>
            </p:extLst>
          </p:nvPr>
        </p:nvGraphicFramePr>
        <p:xfrm>
          <a:off x="1005585" y="986269"/>
          <a:ext cx="9337161" cy="52791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30465">
                  <a:extLst>
                    <a:ext uri="{9D8B030D-6E8A-4147-A177-3AD203B41FA5}">
                      <a16:colId xmlns:a16="http://schemas.microsoft.com/office/drawing/2014/main" xmlns="" val="1625692192"/>
                    </a:ext>
                  </a:extLst>
                </a:gridCol>
                <a:gridCol w="1501855">
                  <a:extLst>
                    <a:ext uri="{9D8B030D-6E8A-4147-A177-3AD203B41FA5}">
                      <a16:colId xmlns:a16="http://schemas.microsoft.com/office/drawing/2014/main" xmlns="" val="3729182956"/>
                    </a:ext>
                  </a:extLst>
                </a:gridCol>
                <a:gridCol w="1501855">
                  <a:extLst>
                    <a:ext uri="{9D8B030D-6E8A-4147-A177-3AD203B41FA5}">
                      <a16:colId xmlns:a16="http://schemas.microsoft.com/office/drawing/2014/main" xmlns="" val="4123674349"/>
                    </a:ext>
                  </a:extLst>
                </a:gridCol>
                <a:gridCol w="1500679">
                  <a:extLst>
                    <a:ext uri="{9D8B030D-6E8A-4147-A177-3AD203B41FA5}">
                      <a16:colId xmlns:a16="http://schemas.microsoft.com/office/drawing/2014/main" xmlns="" val="1404663521"/>
                    </a:ext>
                  </a:extLst>
                </a:gridCol>
                <a:gridCol w="2502307">
                  <a:extLst>
                    <a:ext uri="{9D8B030D-6E8A-4147-A177-3AD203B41FA5}">
                      <a16:colId xmlns:a16="http://schemas.microsoft.com/office/drawing/2014/main" xmlns="" val="2093748884"/>
                    </a:ext>
                  </a:extLst>
                </a:gridCol>
              </a:tblGrid>
              <a:tr h="489097">
                <a:tc rowSpan="2">
                  <a:txBody>
                    <a:bodyPr/>
                    <a:lstStyle/>
                    <a:p>
                      <a:pPr marL="0" indent="0" algn="ctr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Страна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76" marR="60676" marT="0" marB="0" anchor="ctr"/>
                </a:tc>
                <a:tc gridSpan="3">
                  <a:txBody>
                    <a:bodyPr/>
                    <a:lstStyle/>
                    <a:p>
                      <a:pPr indent="450215" algn="ctr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Годы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76" marR="60676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indent="0" algn="ctr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страны в мировом производстве, % в 2019 г.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76" marR="60676" marT="0" marB="0" anchor="ctr"/>
                </a:tc>
                <a:extLst>
                  <a:ext uri="{0D108BD9-81ED-4DB2-BD59-A6C34878D82A}">
                    <a16:rowId xmlns:a16="http://schemas.microsoft.com/office/drawing/2014/main" xmlns="" val="3302359983"/>
                  </a:ext>
                </a:extLst>
              </a:tr>
              <a:tr h="5528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76" marR="60676" marT="0" marB="0" anchor="ctr"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76" marR="60676" marT="0" marB="0" anchor="ctr"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76" marR="60676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71588160"/>
                  </a:ext>
                </a:extLst>
              </a:tr>
              <a:tr h="385198">
                <a:tc>
                  <a:txBody>
                    <a:bodyPr/>
                    <a:lstStyle/>
                    <a:p>
                      <a:pPr indent="450215" algn="just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Мир в целом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76" marR="60676" marT="0" marB="0"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2460,4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76" marR="60676" marT="0" marB="0"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2833,5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76" marR="60676" marT="0" marB="0"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2978,9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76" marR="60676" marT="0" marB="0"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76" marR="60676" marT="0" marB="0"/>
                </a:tc>
                <a:extLst>
                  <a:ext uri="{0D108BD9-81ED-4DB2-BD59-A6C34878D82A}">
                    <a16:rowId xmlns:a16="http://schemas.microsoft.com/office/drawing/2014/main" xmlns="" val="194966744"/>
                  </a:ext>
                </a:extLst>
              </a:tr>
              <a:tr h="385198">
                <a:tc>
                  <a:txBody>
                    <a:bodyPr/>
                    <a:lstStyle/>
                    <a:p>
                      <a:pPr indent="450215" algn="just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Китай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76" marR="60676" marT="0" marB="0"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497,9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76" marR="60676" marT="0" marB="0"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619,9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76" marR="60676" marT="0" marB="0"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614,7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76" marR="60676" marT="0" marB="0"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20,6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76" marR="60676" marT="0" marB="0"/>
                </a:tc>
                <a:extLst>
                  <a:ext uri="{0D108BD9-81ED-4DB2-BD59-A6C34878D82A}">
                    <a16:rowId xmlns:a16="http://schemas.microsoft.com/office/drawing/2014/main" xmlns="" val="1482774717"/>
                  </a:ext>
                </a:extLst>
              </a:tr>
              <a:tr h="385198">
                <a:tc>
                  <a:txBody>
                    <a:bodyPr/>
                    <a:lstStyle/>
                    <a:p>
                      <a:pPr indent="450215" algn="just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США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76" marR="60676" marT="0" marB="0"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401,1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76" marR="60676" marT="0" marB="0"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431,8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76" marR="60676" marT="0" marB="0"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421,5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76" marR="60676" marT="0" marB="0"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14,1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76" marR="60676" marT="0" marB="0"/>
                </a:tc>
                <a:extLst>
                  <a:ext uri="{0D108BD9-81ED-4DB2-BD59-A6C34878D82A}">
                    <a16:rowId xmlns:a16="http://schemas.microsoft.com/office/drawing/2014/main" xmlns="" val="975344117"/>
                  </a:ext>
                </a:extLst>
              </a:tr>
              <a:tr h="385198">
                <a:tc>
                  <a:txBody>
                    <a:bodyPr/>
                    <a:lstStyle/>
                    <a:p>
                      <a:pPr indent="450215" algn="just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Индия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76" marR="60676" marT="0" marB="0"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267,8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76" marR="60676" marT="0" marB="0"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284,3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76" marR="60676" marT="0" marB="0"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324,3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76" marR="60676" marT="0" marB="0" anchor="ctr"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10,8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76" marR="60676" marT="0" marB="0"/>
                </a:tc>
                <a:extLst>
                  <a:ext uri="{0D108BD9-81ED-4DB2-BD59-A6C34878D82A}">
                    <a16:rowId xmlns:a16="http://schemas.microsoft.com/office/drawing/2014/main" xmlns="" val="3947230295"/>
                  </a:ext>
                </a:extLst>
              </a:tr>
              <a:tr h="385198">
                <a:tc>
                  <a:txBody>
                    <a:bodyPr/>
                    <a:lstStyle/>
                    <a:p>
                      <a:pPr indent="450215" algn="just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Бразилия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76" marR="60676" marT="0" marB="0"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75,1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76" marR="60676" marT="0" marB="0"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106,0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76" marR="60676" marT="0" marB="0"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121,2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76" marR="60676" marT="0" marB="0"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76" marR="60676" marT="0" marB="0"/>
                </a:tc>
                <a:extLst>
                  <a:ext uri="{0D108BD9-81ED-4DB2-BD59-A6C34878D82A}">
                    <a16:rowId xmlns:a16="http://schemas.microsoft.com/office/drawing/2014/main" xmlns="" val="1761258372"/>
                  </a:ext>
                </a:extLst>
              </a:tr>
              <a:tr h="385198">
                <a:tc>
                  <a:txBody>
                    <a:bodyPr/>
                    <a:lstStyle/>
                    <a:p>
                      <a:pPr indent="450215" algn="just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Россия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76" marR="60676" marT="0" marB="0"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59,6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76" marR="60676" marT="0" marB="0"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102,4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76" marR="60676" marT="0" marB="0"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117,8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76" marR="60676" marT="0" marB="0"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3,9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76" marR="60676" marT="0" marB="0"/>
                </a:tc>
                <a:extLst>
                  <a:ext uri="{0D108BD9-81ED-4DB2-BD59-A6C34878D82A}">
                    <a16:rowId xmlns:a16="http://schemas.microsoft.com/office/drawing/2014/main" xmlns="" val="1074712905"/>
                  </a:ext>
                </a:extLst>
              </a:tr>
              <a:tr h="385198">
                <a:tc>
                  <a:txBody>
                    <a:bodyPr/>
                    <a:lstStyle/>
                    <a:p>
                      <a:pPr indent="450215" algn="just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Индонезия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76" marR="60676" marT="0" marB="0"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77,6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76" marR="60676" marT="0" marB="0"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80,6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76" marR="60676" marT="0" marB="0"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85,2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76" marR="60676" marT="0" marB="0"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2,8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76" marR="60676" marT="0" marB="0"/>
                </a:tc>
                <a:extLst>
                  <a:ext uri="{0D108BD9-81ED-4DB2-BD59-A6C34878D82A}">
                    <a16:rowId xmlns:a16="http://schemas.microsoft.com/office/drawing/2014/main" xmlns="" val="3036651002"/>
                  </a:ext>
                </a:extLst>
              </a:tr>
              <a:tr h="385198">
                <a:tc>
                  <a:txBody>
                    <a:bodyPr/>
                    <a:lstStyle/>
                    <a:p>
                      <a:pPr indent="450215" algn="just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Аргентина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76" marR="60676" marT="0" marB="0"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76" marR="60676" marT="0" marB="0"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55,9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76" marR="60676" marT="0" marB="0"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84,9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76" marR="60676" marT="0" marB="0"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2,8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76" marR="60676" marT="0" marB="0"/>
                </a:tc>
                <a:extLst>
                  <a:ext uri="{0D108BD9-81ED-4DB2-BD59-A6C34878D82A}">
                    <a16:rowId xmlns:a16="http://schemas.microsoft.com/office/drawing/2014/main" xmlns="" val="552576157"/>
                  </a:ext>
                </a:extLst>
              </a:tr>
              <a:tr h="385198">
                <a:tc>
                  <a:txBody>
                    <a:bodyPr/>
                    <a:lstStyle/>
                    <a:p>
                      <a:pPr indent="450215" algn="just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Украина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76" marR="60676" marT="0" marB="0"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38,6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76" marR="60676" marT="0" marB="0"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59,6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76" marR="60676" marT="0" marB="0"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74,4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76" marR="60676" marT="0" marB="0"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76" marR="60676" marT="0" marB="0"/>
                </a:tc>
                <a:extLst>
                  <a:ext uri="{0D108BD9-81ED-4DB2-BD59-A6C34878D82A}">
                    <a16:rowId xmlns:a16="http://schemas.microsoft.com/office/drawing/2014/main" xmlns="" val="2420966209"/>
                  </a:ext>
                </a:extLst>
              </a:tr>
              <a:tr h="385198">
                <a:tc>
                  <a:txBody>
                    <a:bodyPr/>
                    <a:lstStyle/>
                    <a:p>
                      <a:pPr indent="450215" algn="just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Франция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76" marR="60676" marT="0" marB="0"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65,8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76" marR="60676" marT="0" marB="0"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72,8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76" marR="60676" marT="0" marB="0"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70,3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76" marR="60676" marT="0" marB="0"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2,3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76" marR="60676" marT="0" marB="0"/>
                </a:tc>
                <a:extLst>
                  <a:ext uri="{0D108BD9-81ED-4DB2-BD59-A6C34878D82A}">
                    <a16:rowId xmlns:a16="http://schemas.microsoft.com/office/drawing/2014/main" xmlns="" val="621886477"/>
                  </a:ext>
                </a:extLst>
              </a:tr>
              <a:tr h="385198">
                <a:tc>
                  <a:txBody>
                    <a:bodyPr/>
                    <a:lstStyle/>
                    <a:p>
                      <a:pPr indent="450215" algn="just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Канада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76" marR="60676" marT="0" marB="0"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46,1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76" marR="60676" marT="0" marB="0"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53,5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76" marR="60676" marT="0" marB="0"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61,1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76" marR="60676" marT="0" marB="0"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676" marR="60676" marT="0" marB="0"/>
                </a:tc>
                <a:extLst>
                  <a:ext uri="{0D108BD9-81ED-4DB2-BD59-A6C34878D82A}">
                    <a16:rowId xmlns:a16="http://schemas.microsoft.com/office/drawing/2014/main" xmlns="" val="5855524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7995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AE02966-138C-4F75-9B21-9B1470C8F775}"/>
              </a:ext>
            </a:extLst>
          </p:cNvPr>
          <p:cNvSpPr txBox="1"/>
          <p:nvPr/>
        </p:nvSpPr>
        <p:spPr>
          <a:xfrm>
            <a:off x="1063258" y="5687059"/>
            <a:ext cx="9992671" cy="1211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ru-RU" b="1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600" dirty="0">
                <a:solidFill>
                  <a:sysClr val="windowText" lastClr="FFFF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Источник: составлено по данным </a:t>
            </a:r>
            <a:r>
              <a:rPr lang="en-US" sz="1600" dirty="0">
                <a:solidFill>
                  <a:sysClr val="windowText" lastClr="FFFF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FAOSTAT</a:t>
            </a:r>
            <a:r>
              <a:rPr lang="ru-RU" sz="1600" dirty="0">
                <a:solidFill>
                  <a:sysClr val="windowText" lastClr="FFFF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ru-RU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1800" dirty="0">
              <a:solidFill>
                <a:sysClr val="windowText" lastClr="FFFFFF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xmlns="" id="{BE0DBD59-174D-4ACB-8FA5-C40388BA2D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5879" y="644358"/>
            <a:ext cx="605306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Мировое </a:t>
            </a:r>
            <a:r>
              <a:rPr lang="ru-RU" alt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производство мяса в </a:t>
            </a: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2010-2019 гг., млн тонн.</a:t>
            </a:r>
            <a:endParaRPr kumimoji="0" lang="ru-RU" alt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CF232701-6E53-47F3-9E30-FC8CA31890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5074305"/>
              </p:ext>
            </p:extLst>
          </p:nvPr>
        </p:nvGraphicFramePr>
        <p:xfrm>
          <a:off x="1272165" y="1170943"/>
          <a:ext cx="8594848" cy="488984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69419">
                  <a:extLst>
                    <a:ext uri="{9D8B030D-6E8A-4147-A177-3AD203B41FA5}">
                      <a16:colId xmlns:a16="http://schemas.microsoft.com/office/drawing/2014/main" xmlns="" val="2639493459"/>
                    </a:ext>
                  </a:extLst>
                </a:gridCol>
                <a:gridCol w="1345953">
                  <a:extLst>
                    <a:ext uri="{9D8B030D-6E8A-4147-A177-3AD203B41FA5}">
                      <a16:colId xmlns:a16="http://schemas.microsoft.com/office/drawing/2014/main" xmlns="" val="1947805713"/>
                    </a:ext>
                  </a:extLst>
                </a:gridCol>
                <a:gridCol w="1345953">
                  <a:extLst>
                    <a:ext uri="{9D8B030D-6E8A-4147-A177-3AD203B41FA5}">
                      <a16:colId xmlns:a16="http://schemas.microsoft.com/office/drawing/2014/main" xmlns="" val="794306516"/>
                    </a:ext>
                  </a:extLst>
                </a:gridCol>
                <a:gridCol w="1605320">
                  <a:extLst>
                    <a:ext uri="{9D8B030D-6E8A-4147-A177-3AD203B41FA5}">
                      <a16:colId xmlns:a16="http://schemas.microsoft.com/office/drawing/2014/main" xmlns="" val="3292412444"/>
                    </a:ext>
                  </a:extLst>
                </a:gridCol>
                <a:gridCol w="2728203">
                  <a:extLst>
                    <a:ext uri="{9D8B030D-6E8A-4147-A177-3AD203B41FA5}">
                      <a16:colId xmlns:a16="http://schemas.microsoft.com/office/drawing/2014/main" xmlns="" val="3149762358"/>
                    </a:ext>
                  </a:extLst>
                </a:gridCol>
              </a:tblGrid>
              <a:tr h="354188">
                <a:tc rowSpan="2">
                  <a:txBody>
                    <a:bodyPr/>
                    <a:lstStyle/>
                    <a:p>
                      <a:pPr marL="0" indent="0" algn="ctr">
                        <a:lnSpc>
                          <a:spcPct val="125000"/>
                        </a:lnSpc>
                        <a:tabLst>
                          <a:tab pos="627380" algn="l"/>
                        </a:tabLs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Страна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indent="450215" algn="ctr">
                        <a:lnSpc>
                          <a:spcPct val="125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Годы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indent="0" algn="ctr">
                        <a:lnSpc>
                          <a:spcPct val="125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страны в мировом производстве в 2019 г., %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98035931"/>
                  </a:ext>
                </a:extLst>
              </a:tr>
              <a:tr h="38417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25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25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25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26737772"/>
                  </a:ext>
                </a:extLst>
              </a:tr>
              <a:tr h="354188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25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Мир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25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294,4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25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325,2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25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336,6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25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300736058"/>
                  </a:ext>
                </a:extLst>
              </a:tr>
              <a:tr h="354188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25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Китай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25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80,9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25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87,6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25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77,4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25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22,9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879947323"/>
                  </a:ext>
                </a:extLst>
              </a:tr>
              <a:tr h="354188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25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США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25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42,0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25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43,2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25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48,1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25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14,3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48308106"/>
                  </a:ext>
                </a:extLst>
              </a:tr>
              <a:tr h="354188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25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Бразилия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25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23,6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25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26,6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25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28,6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25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517275908"/>
                  </a:ext>
                </a:extLst>
              </a:tr>
              <a:tr h="354188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25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Россия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25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25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9,5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25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10,9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25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3,2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072671447"/>
                  </a:ext>
                </a:extLst>
              </a:tr>
              <a:tr h="354188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25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Индия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25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25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25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8,1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25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4249092700"/>
                  </a:ext>
                </a:extLst>
              </a:tr>
              <a:tr h="354188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25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Германия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25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25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25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7,9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25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2,3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786337336"/>
                  </a:ext>
                </a:extLst>
              </a:tr>
              <a:tr h="354188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25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Мексика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25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5,8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25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25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7,3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25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2,1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877309749"/>
                  </a:ext>
                </a:extLst>
              </a:tr>
              <a:tr h="354188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25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Испания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25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5,4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25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25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7,1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25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2,1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691079302"/>
                  </a:ext>
                </a:extLst>
              </a:tr>
              <a:tr h="354188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25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Аргентина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25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4,7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25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25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6,1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25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1,8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44812635"/>
                  </a:ext>
                </a:extLst>
              </a:tr>
              <a:tr h="354188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25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Франция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25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5,8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25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5,6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25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5,4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25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1,6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2699069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5403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DF36B3B6-0CB9-4C92-A5A5-DE60774F4592}"/>
              </a:ext>
            </a:extLst>
          </p:cNvPr>
          <p:cNvSpPr txBox="1"/>
          <p:nvPr/>
        </p:nvSpPr>
        <p:spPr>
          <a:xfrm>
            <a:off x="1124487" y="318345"/>
            <a:ext cx="9529336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6. Мировое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производство цельного коровьего молока в 2010-2019 гг. млн тонн.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47C3ACFF-C890-4F1D-A2CB-2746AA845344}"/>
              </a:ext>
            </a:extLst>
          </p:cNvPr>
          <p:cNvSpPr txBox="1"/>
          <p:nvPr/>
        </p:nvSpPr>
        <p:spPr>
          <a:xfrm>
            <a:off x="1337045" y="5968405"/>
            <a:ext cx="609777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Источник: составлено  по данным </a:t>
            </a:r>
            <a:r>
              <a:rPr lang="en-US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FAOSTAT.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94EB04CF-4E6B-499D-80B1-133E2739D0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1265268"/>
              </p:ext>
            </p:extLst>
          </p:nvPr>
        </p:nvGraphicFramePr>
        <p:xfrm>
          <a:off x="1124488" y="903767"/>
          <a:ext cx="9104037" cy="495487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46035">
                  <a:extLst>
                    <a:ext uri="{9D8B030D-6E8A-4147-A177-3AD203B41FA5}">
                      <a16:colId xmlns:a16="http://schemas.microsoft.com/office/drawing/2014/main" xmlns="" val="1779673206"/>
                    </a:ext>
                  </a:extLst>
                </a:gridCol>
                <a:gridCol w="1573619">
                  <a:extLst>
                    <a:ext uri="{9D8B030D-6E8A-4147-A177-3AD203B41FA5}">
                      <a16:colId xmlns:a16="http://schemas.microsoft.com/office/drawing/2014/main" xmlns="" val="1106913684"/>
                    </a:ext>
                  </a:extLst>
                </a:gridCol>
                <a:gridCol w="1892595">
                  <a:extLst>
                    <a:ext uri="{9D8B030D-6E8A-4147-A177-3AD203B41FA5}">
                      <a16:colId xmlns:a16="http://schemas.microsoft.com/office/drawing/2014/main" xmlns="" val="241210453"/>
                    </a:ext>
                  </a:extLst>
                </a:gridCol>
                <a:gridCol w="1481943">
                  <a:extLst>
                    <a:ext uri="{9D8B030D-6E8A-4147-A177-3AD203B41FA5}">
                      <a16:colId xmlns:a16="http://schemas.microsoft.com/office/drawing/2014/main" xmlns="" val="4037209896"/>
                    </a:ext>
                  </a:extLst>
                </a:gridCol>
                <a:gridCol w="1909845">
                  <a:extLst>
                    <a:ext uri="{9D8B030D-6E8A-4147-A177-3AD203B41FA5}">
                      <a16:colId xmlns:a16="http://schemas.microsoft.com/office/drawing/2014/main" xmlns="" val="3320163683"/>
                    </a:ext>
                  </a:extLst>
                </a:gridCol>
              </a:tblGrid>
              <a:tr h="482817">
                <a:tc rowSpan="2"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Страна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Годы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страны </a:t>
                      </a:r>
                    </a:p>
                    <a:p>
                      <a:pPr marL="0" indent="0" algn="ctr">
                        <a:lnSpc>
                          <a:spcPct val="107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мировом производстве в 2019 г., %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886507722"/>
                  </a:ext>
                </a:extLst>
              </a:tr>
              <a:tr h="4863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65377116"/>
                  </a:ext>
                </a:extLst>
              </a:tr>
              <a:tr h="355563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07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Мир в целом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600,61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661,09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715,92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709875521"/>
                  </a:ext>
                </a:extLst>
              </a:tr>
              <a:tr h="355563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07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США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87,49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94,62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99,06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13,80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1074339"/>
                  </a:ext>
                </a:extLst>
              </a:tr>
              <a:tr h="355563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07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Индия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54,90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73,64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90,00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12,60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67436491"/>
                  </a:ext>
                </a:extLst>
              </a:tr>
              <a:tr h="355563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07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Бразилия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30,71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34,61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35,89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5,00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768391407"/>
                  </a:ext>
                </a:extLst>
              </a:tr>
              <a:tr h="355563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07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Германия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29,62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32,68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33,08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4,60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507217198"/>
                  </a:ext>
                </a:extLst>
              </a:tr>
              <a:tr h="355563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07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Китай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36,09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32,17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32,44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4,50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247928461"/>
                  </a:ext>
                </a:extLst>
              </a:tr>
              <a:tr h="355563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07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Россия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31,58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30,52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31,09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4,34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000002784"/>
                  </a:ext>
                </a:extLst>
              </a:tr>
              <a:tr h="355563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07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Франция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23,30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25,06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24,93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3,48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509111695"/>
                  </a:ext>
                </a:extLst>
              </a:tr>
              <a:tr h="355563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07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Новая Зеландия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17,01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21,93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21,87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3,05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782815093"/>
                  </a:ext>
                </a:extLst>
              </a:tr>
              <a:tr h="355563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07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Турция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12,41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16,93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20,78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2,90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47062542"/>
                  </a:ext>
                </a:extLst>
              </a:tr>
              <a:tr h="355563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07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Великобритания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14,07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15,32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15,55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2,17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346998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6703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DF36B3B6-0CB9-4C92-A5A5-DE60774F4592}"/>
              </a:ext>
            </a:extLst>
          </p:cNvPr>
          <p:cNvSpPr txBox="1"/>
          <p:nvPr/>
        </p:nvSpPr>
        <p:spPr>
          <a:xfrm>
            <a:off x="1932561" y="587011"/>
            <a:ext cx="8806323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7. Мировое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производство масличных культур в 2010-2019 гг., млн тонн.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47C3ACFF-C890-4F1D-A2CB-2746AA845344}"/>
              </a:ext>
            </a:extLst>
          </p:cNvPr>
          <p:cNvSpPr txBox="1"/>
          <p:nvPr/>
        </p:nvSpPr>
        <p:spPr>
          <a:xfrm>
            <a:off x="1581594" y="5932435"/>
            <a:ext cx="609777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Источник: составлено  по данным </a:t>
            </a:r>
            <a:r>
              <a:rPr lang="en-US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FAOSTAT.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xmlns="" id="{98E6BB3D-DE75-41DA-853E-B583AE94D1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5186189"/>
              </p:ext>
            </p:extLst>
          </p:nvPr>
        </p:nvGraphicFramePr>
        <p:xfrm>
          <a:off x="1148315" y="1265275"/>
          <a:ext cx="10185990" cy="45613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30924">
                  <a:extLst>
                    <a:ext uri="{9D8B030D-6E8A-4147-A177-3AD203B41FA5}">
                      <a16:colId xmlns:a16="http://schemas.microsoft.com/office/drawing/2014/main" xmlns="" val="3037903511"/>
                    </a:ext>
                  </a:extLst>
                </a:gridCol>
                <a:gridCol w="1920103">
                  <a:extLst>
                    <a:ext uri="{9D8B030D-6E8A-4147-A177-3AD203B41FA5}">
                      <a16:colId xmlns:a16="http://schemas.microsoft.com/office/drawing/2014/main" xmlns="" val="2395442274"/>
                    </a:ext>
                  </a:extLst>
                </a:gridCol>
                <a:gridCol w="1920103">
                  <a:extLst>
                    <a:ext uri="{9D8B030D-6E8A-4147-A177-3AD203B41FA5}">
                      <a16:colId xmlns:a16="http://schemas.microsoft.com/office/drawing/2014/main" xmlns="" val="1390344260"/>
                    </a:ext>
                  </a:extLst>
                </a:gridCol>
                <a:gridCol w="1920103">
                  <a:extLst>
                    <a:ext uri="{9D8B030D-6E8A-4147-A177-3AD203B41FA5}">
                      <a16:colId xmlns:a16="http://schemas.microsoft.com/office/drawing/2014/main" xmlns="" val="3398992445"/>
                    </a:ext>
                  </a:extLst>
                </a:gridCol>
                <a:gridCol w="2094757">
                  <a:extLst>
                    <a:ext uri="{9D8B030D-6E8A-4147-A177-3AD203B41FA5}">
                      <a16:colId xmlns:a16="http://schemas.microsoft.com/office/drawing/2014/main" xmlns="" val="2431622294"/>
                    </a:ext>
                  </a:extLst>
                </a:gridCol>
              </a:tblGrid>
              <a:tr h="484040">
                <a:tc rowSpan="2">
                  <a:txBody>
                    <a:bodyPr/>
                    <a:lstStyle/>
                    <a:p>
                      <a:pPr marL="0" indent="0" algn="ctr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Страна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indent="450215" algn="ctr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Годы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indent="0" algn="ctr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страны в мировом производстве,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ctr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% в 2019 г.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600299895"/>
                  </a:ext>
                </a:extLst>
              </a:tr>
              <a:tr h="62233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98738043"/>
                  </a:ext>
                </a:extLst>
              </a:tr>
              <a:tr h="315400">
                <a:tc>
                  <a:txBody>
                    <a:bodyPr/>
                    <a:lstStyle/>
                    <a:p>
                      <a:pPr indent="450215" algn="just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Мир в целом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833,8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980,7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1101,3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274388817"/>
                  </a:ext>
                </a:extLst>
              </a:tr>
              <a:tr h="313960">
                <a:tc>
                  <a:txBody>
                    <a:bodyPr/>
                    <a:lstStyle/>
                    <a:p>
                      <a:pPr indent="450215" algn="just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Индонезия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165,4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202,6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264,1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23,9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785663069"/>
                  </a:ext>
                </a:extLst>
              </a:tr>
              <a:tr h="313960">
                <a:tc>
                  <a:txBody>
                    <a:bodyPr/>
                    <a:lstStyle/>
                    <a:p>
                      <a:pPr indent="450215" algn="just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Бразилия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76,4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106,5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127,0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808914131"/>
                  </a:ext>
                </a:extLst>
              </a:tr>
              <a:tr h="313960">
                <a:tc>
                  <a:txBody>
                    <a:bodyPr/>
                    <a:lstStyle/>
                    <a:p>
                      <a:pPr indent="450215" algn="just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США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104,9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121,4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115,1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10,4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551227659"/>
                  </a:ext>
                </a:extLst>
              </a:tr>
              <a:tr h="313960">
                <a:tc>
                  <a:txBody>
                    <a:bodyPr/>
                    <a:lstStyle/>
                    <a:p>
                      <a:pPr indent="450215" algn="just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Малайзия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83,8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99,8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302377782"/>
                  </a:ext>
                </a:extLst>
              </a:tr>
              <a:tr h="313960">
                <a:tc>
                  <a:txBody>
                    <a:bodyPr/>
                    <a:lstStyle/>
                    <a:p>
                      <a:pPr indent="450215" algn="just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Китай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66,9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64,0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75,4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6,8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024458181"/>
                  </a:ext>
                </a:extLst>
              </a:tr>
              <a:tr h="313960">
                <a:tc>
                  <a:txBody>
                    <a:bodyPr/>
                    <a:lstStyle/>
                    <a:p>
                      <a:pPr indent="450215" algn="just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Индия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59,5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51,9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64,7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5,8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4218435142"/>
                  </a:ext>
                </a:extLst>
              </a:tr>
              <a:tr h="313960">
                <a:tc>
                  <a:txBody>
                    <a:bodyPr/>
                    <a:lstStyle/>
                    <a:p>
                      <a:pPr indent="450215" algn="just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Аргентина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</a:t>
                      </a: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,5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66,9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61,7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5,6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488129272"/>
                  </a:ext>
                </a:extLst>
              </a:tr>
              <a:tr h="313960">
                <a:tc>
                  <a:txBody>
                    <a:bodyPr/>
                    <a:lstStyle/>
                    <a:p>
                      <a:pPr indent="450215" algn="just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Канада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17,9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25,9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25,4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2,3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4002928691"/>
                  </a:ext>
                </a:extLst>
              </a:tr>
              <a:tr h="313960">
                <a:tc>
                  <a:txBody>
                    <a:bodyPr/>
                    <a:lstStyle/>
                    <a:p>
                      <a:pPr indent="450215" algn="just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Россия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13,8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22,7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120024873"/>
                  </a:ext>
                </a:extLst>
              </a:tr>
              <a:tr h="313960">
                <a:tc>
                  <a:txBody>
                    <a:bodyPr/>
                    <a:lstStyle/>
                    <a:p>
                      <a:pPr indent="450215" algn="just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Украина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16,9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22,3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913688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0661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DF36B3B6-0CB9-4C92-A5A5-DE60774F4592}"/>
              </a:ext>
            </a:extLst>
          </p:cNvPr>
          <p:cNvSpPr txBox="1"/>
          <p:nvPr/>
        </p:nvSpPr>
        <p:spPr>
          <a:xfrm>
            <a:off x="1932561" y="587011"/>
            <a:ext cx="880632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dirty="0" smtClean="0"/>
              <a:t>9. Динамика </a:t>
            </a:r>
            <a:r>
              <a:rPr lang="ru-RU" dirty="0"/>
              <a:t>мирового вылова рыбы, тыс. тонн</a:t>
            </a:r>
          </a:p>
          <a:p>
            <a:pPr algn="ctr">
              <a:lnSpc>
                <a:spcPct val="150000"/>
              </a:lnSpc>
            </a:pP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47C3ACFF-C890-4F1D-A2CB-2746AA845344}"/>
              </a:ext>
            </a:extLst>
          </p:cNvPr>
          <p:cNvSpPr txBox="1"/>
          <p:nvPr/>
        </p:nvSpPr>
        <p:spPr>
          <a:xfrm>
            <a:off x="1581594" y="5932435"/>
            <a:ext cx="609777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Источник: составлено  по данным </a:t>
            </a:r>
            <a:r>
              <a:rPr lang="en-US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FOSTAT</a:t>
            </a:r>
            <a:r>
              <a:rPr lang="en-US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xmlns="" id="{98E6BB3D-DE75-41DA-853E-B583AE94D1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4350842"/>
              </p:ext>
            </p:extLst>
          </p:nvPr>
        </p:nvGraphicFramePr>
        <p:xfrm>
          <a:off x="1115657" y="1570075"/>
          <a:ext cx="10662685" cy="37213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40009">
                  <a:extLst>
                    <a:ext uri="{9D8B030D-6E8A-4147-A177-3AD203B41FA5}">
                      <a16:colId xmlns:a16="http://schemas.microsoft.com/office/drawing/2014/main" xmlns="" val="3037903511"/>
                    </a:ext>
                  </a:extLst>
                </a:gridCol>
                <a:gridCol w="1495305">
                  <a:extLst>
                    <a:ext uri="{9D8B030D-6E8A-4147-A177-3AD203B41FA5}">
                      <a16:colId xmlns:a16="http://schemas.microsoft.com/office/drawing/2014/main" xmlns="" val="2395442274"/>
                    </a:ext>
                  </a:extLst>
                </a:gridCol>
                <a:gridCol w="1763486">
                  <a:extLst>
                    <a:ext uri="{9D8B030D-6E8A-4147-A177-3AD203B41FA5}">
                      <a16:colId xmlns:a16="http://schemas.microsoft.com/office/drawing/2014/main" xmlns="" val="1390344260"/>
                    </a:ext>
                  </a:extLst>
                </a:gridCol>
                <a:gridCol w="1719943">
                  <a:extLst>
                    <a:ext uri="{9D8B030D-6E8A-4147-A177-3AD203B41FA5}">
                      <a16:colId xmlns:a16="http://schemas.microsoft.com/office/drawing/2014/main" xmlns="" val="3398992445"/>
                    </a:ext>
                  </a:extLst>
                </a:gridCol>
                <a:gridCol w="1556657">
                  <a:extLst>
                    <a:ext uri="{9D8B030D-6E8A-4147-A177-3AD203B41FA5}">
                      <a16:colId xmlns:a16="http://schemas.microsoft.com/office/drawing/2014/main" xmlns="" val="2431622294"/>
                    </a:ext>
                  </a:extLst>
                </a:gridCol>
                <a:gridCol w="1687285"/>
              </a:tblGrid>
              <a:tr h="484040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Показатели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85" marR="32385" marT="0" marB="0" anchor="ctr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Годы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85" marR="32385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00299895"/>
                  </a:ext>
                </a:extLst>
              </a:tr>
              <a:tr h="62233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2015 г.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85" marR="32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2016 г.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85" marR="32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2017 г.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85" marR="32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2018 г.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85" marR="32385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2019 г.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85" marR="323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xmlns="" val="3298738043"/>
                  </a:ext>
                </a:extLst>
              </a:tr>
              <a:tr h="3154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Треска, хек, пикша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85" marR="32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8 930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85" marR="32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8 999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85" marR="32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9 434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85" marR="32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9 321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85" marR="32385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9 254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85" marR="323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xmlns="" val="2274388817"/>
                  </a:ext>
                </a:extLst>
              </a:tr>
              <a:tr h="3139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Камбала, палтус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85" marR="32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957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85" marR="32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989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85" marR="32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976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85" marR="32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974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85" marR="32385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946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85" marR="323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xmlns="" val="2785663069"/>
                  </a:ext>
                </a:extLst>
              </a:tr>
              <a:tr h="3139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Сельдь, сардины, анчоусы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85" marR="32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16 630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85" marR="32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15 364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85" marR="32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16 734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85" marR="32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19 764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85" marR="32385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16 606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85" marR="323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xmlns="" val="3808914131"/>
                  </a:ext>
                </a:extLst>
              </a:tr>
              <a:tr h="3139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Акула, скат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85" marR="32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737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85" marR="32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735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85" marR="32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689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85" marR="32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699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85" marR="32385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692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85" marR="323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xmlns="" val="1551227659"/>
                  </a:ext>
                </a:extLst>
              </a:tr>
              <a:tr h="3139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Тунец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85" marR="32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7 685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85" marR="32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7 796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85" marR="32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7 791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85" marR="32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8 165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85" marR="32385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8 362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85" marR="323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xmlns="" val="2302377782"/>
                  </a:ext>
                </a:extLst>
              </a:tr>
              <a:tr h="3139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Разные прибрежные виды рыб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85" marR="32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7 420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85" marR="32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7 332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85" marR="32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8 119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85" marR="32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7 346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85" marR="32385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7 467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85" marR="323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xmlns="" val="2024458181"/>
                  </a:ext>
                </a:extLst>
              </a:tr>
              <a:tr h="3139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Итого морская рыба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85" marR="32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65 061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85" marR="32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64 591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85" marR="32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67 091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85" marR="323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70 473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85" marR="32385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66 487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385" marR="323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xmlns="" val="42184351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9576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329B9DF-1386-491C-A953-74FB0D43BD12}"/>
              </a:ext>
            </a:extLst>
          </p:cNvPr>
          <p:cNvSpPr txBox="1"/>
          <p:nvPr/>
        </p:nvSpPr>
        <p:spPr>
          <a:xfrm>
            <a:off x="2151705" y="2937020"/>
            <a:ext cx="82075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>
                <a:solidFill>
                  <a:srgbClr val="002060"/>
                </a:solidFill>
                <a:cs typeface="Times New Roman" panose="02020603050405020304" pitchFamily="18" charset="0"/>
              </a:rPr>
              <a:t>БЛАГОДАРЮ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84997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FFFFFF"/>
      </a:dk1>
      <a:lt1>
        <a:sysClr val="window" lastClr="00223D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496</TotalTime>
  <Words>781</Words>
  <Application>Microsoft Office PowerPoint</Application>
  <PresentationFormat>Произвольный</PresentationFormat>
  <Paragraphs>488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Городская</vt:lpstr>
      <vt:lpstr>ФОРМИРОВАНИЕ МИРОВЫХ ПРОДОВОЛЬСТЕННЫХ РЕСУРСОВ В УСЛОВИЯХ ПАНДЕМИИ COVID -19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Ольга Черкасова</dc:creator>
  <cp:lastModifiedBy>Пользователь Windows</cp:lastModifiedBy>
  <cp:revision>158</cp:revision>
  <dcterms:created xsi:type="dcterms:W3CDTF">2020-10-14T22:08:47Z</dcterms:created>
  <dcterms:modified xsi:type="dcterms:W3CDTF">2021-05-27T05:58:13Z</dcterms:modified>
</cp:coreProperties>
</file>