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12"/>
  </p:notesMasterIdLst>
  <p:sldIdLst>
    <p:sldId id="315" r:id="rId2"/>
    <p:sldId id="324" r:id="rId3"/>
    <p:sldId id="325" r:id="rId4"/>
    <p:sldId id="326" r:id="rId5"/>
    <p:sldId id="333" r:id="rId6"/>
    <p:sldId id="335" r:id="rId7"/>
    <p:sldId id="332" r:id="rId8"/>
    <p:sldId id="334" r:id="rId9"/>
    <p:sldId id="328" r:id="rId10"/>
    <p:sldId id="291" r:id="rId11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5B19D"/>
    <a:srgbClr val="B3D3EA"/>
    <a:srgbClr val="35759D"/>
    <a:srgbClr val="FFFF00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8" autoAdjust="0"/>
    <p:restoredTop sz="94884" autoAdjust="0"/>
  </p:normalViewPr>
  <p:slideViewPr>
    <p:cSldViewPr>
      <p:cViewPr varScale="1">
        <p:scale>
          <a:sx n="67" d="100"/>
          <a:sy n="67" d="100"/>
        </p:scale>
        <p:origin x="38" y="5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6;&#1040;&#1057;&#1061;&#1053;%202020\&#1054;&#1090;&#1095;&#1077;&#1090;\03.11&#1057;&#1090;&#1088;&#1091;&#1082;&#1090;&#1091;&#1088;&#1072;%20&#1080;&#1085;&#1074;&#1077;&#1089;&#1090;&#1080;&#1094;&#1080;&#1081;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6;&#1040;&#1057;&#1061;&#1053;%202021\&#1054;&#1090;&#1095;&#1077;&#1090;\&#1048;&#1085;&#1074;&#1077;&#1089;&#1090;&#1080;&#1094;&#1080;&#1080;%20&#1088;&#1086;&#1089;&#1090;%202014-2020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esional\Desktop\&#1056;&#1040;&#1057;&#1061;&#1053;%202020\&#1054;&#1090;&#1095;&#1077;&#1090;\&#1057;&#1090;&#1088;&#1091;&#1082;&#1090;&#1091;&#1088;&#1072;%20&#1080;&#1085;&#1074;&#1077;&#1089;&#1090;&#1080;&#1094;&#1080;&#1081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esional\Desktop\&#1056;&#1040;&#1057;&#1061;&#1053;%202021\&#1054;&#1090;&#1095;&#1077;&#1090;\&#1062;&#1041;%20&#1056;&#1060;%20&#1082;&#1088;&#1077;&#1076;&#1080;&#1090;&#1099;%202009-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ofesional\Desktop\&#1056;&#1040;&#1057;&#1061;&#1053;%202021\&#1054;&#1090;&#1095;&#1077;&#1090;\&#1055;&#1086;&#1076;&#1076;&#1077;&#1088;&#1078;&#1082;&#1072;%20&#1082;&#1088;&#1077;&#1076;&#1080;&#1090;&#1086;&#1074;&#1072;&#1085;&#1080;&#1103;%202015-%202020%2022%20&#1072;&#1087;&#1088;&#1077;&#1083;&#1103;%20%2020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00B050"/>
                </a:solidFill>
              </a:ln>
              <a:effectLst/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'2000-2005'!$A$149:$A$158</c:f>
              <c:strCache>
                <c:ptCount val="10"/>
                <c:pt idx="0">
                  <c:v>Россия</c:v>
                </c:pt>
                <c:pt idx="1">
                  <c:v>Азербайджан</c:v>
                </c:pt>
                <c:pt idx="2">
                  <c:v>Армения</c:v>
                </c:pt>
                <c:pt idx="3">
                  <c:v>Белоруссия</c:v>
                </c:pt>
                <c:pt idx="4">
                  <c:v>Казахстан</c:v>
                </c:pt>
                <c:pt idx="5">
                  <c:v>Киргизия</c:v>
                </c:pt>
                <c:pt idx="6">
                  <c:v>Молдавия</c:v>
                </c:pt>
                <c:pt idx="7">
                  <c:v>Узбекистан</c:v>
                </c:pt>
                <c:pt idx="8">
                  <c:v>Украина</c:v>
                </c:pt>
                <c:pt idx="9">
                  <c:v>В среднем по  СНГ</c:v>
                </c:pt>
              </c:strCache>
            </c:strRef>
          </c:cat>
          <c:val>
            <c:numRef>
              <c:f>'2000-2005'!$B$149:$B$158</c:f>
              <c:numCache>
                <c:formatCode>0</c:formatCode>
                <c:ptCount val="10"/>
                <c:pt idx="0">
                  <c:v>306</c:v>
                </c:pt>
                <c:pt idx="1">
                  <c:v>1344</c:v>
                </c:pt>
                <c:pt idx="2">
                  <c:v>352</c:v>
                </c:pt>
                <c:pt idx="3">
                  <c:v>360</c:v>
                </c:pt>
                <c:pt idx="4">
                  <c:v>1148</c:v>
                </c:pt>
                <c:pt idx="5">
                  <c:v>566</c:v>
                </c:pt>
                <c:pt idx="6">
                  <c:v>199</c:v>
                </c:pt>
                <c:pt idx="7">
                  <c:v>1083</c:v>
                </c:pt>
                <c:pt idx="8">
                  <c:v>374</c:v>
                </c:pt>
                <c:pt idx="9">
                  <c:v>386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5855840"/>
        <c:axId val="11306160"/>
      </c:barChart>
      <c:catAx>
        <c:axId val="285855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306160"/>
        <c:crosses val="autoZero"/>
        <c:auto val="1"/>
        <c:lblAlgn val="ctr"/>
        <c:lblOffset val="100"/>
        <c:noMultiLvlLbl val="0"/>
      </c:catAx>
      <c:valAx>
        <c:axId val="11306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85855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927381551442939E-2"/>
          <c:y val="1.9960524668334912E-2"/>
          <c:w val="0.92825166951571203"/>
          <c:h val="0.7505292621807453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Лист1!$N$5</c:f>
              <c:strCache>
                <c:ptCount val="1"/>
                <c:pt idx="0">
                  <c:v>Инвестиции в основной капитал сельского хозяйства, %</c:v>
                </c:pt>
              </c:strCache>
            </c:strRef>
          </c:tx>
          <c:spPr>
            <a:solidFill>
              <a:srgbClr val="00B050"/>
            </a:soli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1.3338854039560496E-2"/>
                  <c:y val="-4.1992688643060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641897865690264E-3"/>
                  <c:y val="-3.6393663490652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677708079120992E-2"/>
                  <c:y val="-5.5988047183469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4342851647172167E-17"/>
                  <c:y val="-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231423399267494E-2"/>
                  <c:y val="-3.0794638338244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3713518292551996E-2"/>
                  <c:y val="-3.91931760668568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9641897865691079E-3"/>
                  <c:y val="-5.5990251524081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Лист1!$O$3:$V$3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Лист1!$O$5:$V$5</c:f>
              <c:numCache>
                <c:formatCode>0.0</c:formatCode>
                <c:ptCount val="8"/>
                <c:pt idx="0" formatCode="General">
                  <c:v>103.9</c:v>
                </c:pt>
                <c:pt idx="1">
                  <c:v>92.706039809507217</c:v>
                </c:pt>
                <c:pt idx="2">
                  <c:v>87.439361841483105</c:v>
                </c:pt>
                <c:pt idx="3">
                  <c:v>113.0721859599584</c:v>
                </c:pt>
                <c:pt idx="4">
                  <c:v>108.1940374459857</c:v>
                </c:pt>
                <c:pt idx="5">
                  <c:v>104.1</c:v>
                </c:pt>
                <c:pt idx="6">
                  <c:v>98.7</c:v>
                </c:pt>
                <c:pt idx="7">
                  <c:v>93.3</c:v>
                </c:pt>
              </c:numCache>
            </c:numRef>
          </c:val>
        </c:ser>
        <c:ser>
          <c:idx val="2"/>
          <c:order val="2"/>
          <c:tx>
            <c:strRef>
              <c:f>Лист1!$N$6</c:f>
              <c:strCache>
                <c:ptCount val="1"/>
                <c:pt idx="0">
                  <c:v>Инвестиции в производство пищевых продуктов, %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1.4820948932844982E-2"/>
                  <c:y val="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9641897865689995E-3"/>
                  <c:y val="-2.23961006096323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4.8909131478388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8159802972405494E-2"/>
                  <c:y val="-2.4001213917407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2.5195613185836387E-2"/>
                  <c:y val="-3.0794638338244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Лист1!$O$3:$V$3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Лист1!$O$6:$V$6</c:f>
              <c:numCache>
                <c:formatCode>0.0</c:formatCode>
                <c:ptCount val="8"/>
                <c:pt idx="0" formatCode="General">
                  <c:v>100.3</c:v>
                </c:pt>
                <c:pt idx="1">
                  <c:v>107.59384763611786</c:v>
                </c:pt>
                <c:pt idx="2">
                  <c:v>87.565184622470866</c:v>
                </c:pt>
                <c:pt idx="3">
                  <c:v>88.043014289349642</c:v>
                </c:pt>
                <c:pt idx="4">
                  <c:v>118.8474548431174</c:v>
                </c:pt>
                <c:pt idx="5">
                  <c:v>104.32307742694049</c:v>
                </c:pt>
                <c:pt idx="6" formatCode="General">
                  <c:v>99.9</c:v>
                </c:pt>
                <c:pt idx="7" formatCode="General">
                  <c:v>106.5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5949344"/>
        <c:axId val="284460456"/>
      </c:barChart>
      <c:lineChart>
        <c:grouping val="stacked"/>
        <c:varyColors val="0"/>
        <c:ser>
          <c:idx val="0"/>
          <c:order val="0"/>
          <c:tx>
            <c:strRef>
              <c:f>Лист1!$N$4</c:f>
              <c:strCache>
                <c:ptCount val="1"/>
                <c:pt idx="0">
                  <c:v>Инвестиции в основной капитал в целом по экономике, %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 w="38100" cap="flat" cmpd="sng" algn="ctr">
                <a:solidFill>
                  <a:schemeClr val="accent1">
                    <a:shade val="95000"/>
                  </a:schemeClr>
                </a:solidFill>
                <a:round/>
              </a:ln>
              <a:effectLst/>
            </c:spPr>
          </c:marker>
          <c:cat>
            <c:numRef>
              <c:f>Лист1!$O$3:$V$3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Лист1!$O$4:$V$4</c:f>
              <c:numCache>
                <c:formatCode>0.0</c:formatCode>
                <c:ptCount val="8"/>
                <c:pt idx="0" formatCode="General">
                  <c:v>100.8</c:v>
                </c:pt>
                <c:pt idx="1">
                  <c:v>98.51</c:v>
                </c:pt>
                <c:pt idx="2">
                  <c:v>89.86</c:v>
                </c:pt>
                <c:pt idx="3">
                  <c:v>99.78</c:v>
                </c:pt>
                <c:pt idx="4">
                  <c:v>104.79090588458276</c:v>
                </c:pt>
                <c:pt idx="5">
                  <c:v>105.4</c:v>
                </c:pt>
                <c:pt idx="6">
                  <c:v>102.06567978274855</c:v>
                </c:pt>
                <c:pt idx="7">
                  <c:v>98.6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5949344"/>
        <c:axId val="284460456"/>
      </c:lineChart>
      <c:catAx>
        <c:axId val="28594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4460456"/>
        <c:crossesAt val="100"/>
        <c:auto val="1"/>
        <c:lblAlgn val="ctr"/>
        <c:lblOffset val="100"/>
        <c:noMultiLvlLbl val="0"/>
      </c:catAx>
      <c:valAx>
        <c:axId val="284460456"/>
        <c:scaling>
          <c:orientation val="minMax"/>
          <c:max val="120"/>
          <c:min val="8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594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342280362872875E-2"/>
          <c:y val="0.80982729860080904"/>
          <c:w val="0.79033457066861856"/>
          <c:h val="0.190172701399190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Лист2!$A$94</c:f>
              <c:strCache>
                <c:ptCount val="1"/>
                <c:pt idx="0">
                  <c:v>доля привлеченных ресурсов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8086558834977535E-3"/>
                  <c:y val="-2.33321207979217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602885294499251E-3"/>
                  <c:y val="-4.3747726496103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301982714793961E-2"/>
                  <c:y val="-6.5843621399177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94D-9947-A3E9-85E1E094F9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201321809862801E-2"/>
                  <c:y val="-3.2921810699588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Лист2!$B$92:$G$93</c:f>
              <c:multiLvlStrCache>
                <c:ptCount val="4"/>
                <c:lvl>
                  <c:pt idx="0">
                    <c:v>в целом по экономике</c:v>
                  </c:pt>
                  <c:pt idx="1">
                    <c:v>в сельском хозяйстве</c:v>
                  </c:pt>
                  <c:pt idx="2">
                    <c:v>в целом по экономике</c:v>
                  </c:pt>
                  <c:pt idx="3">
                    <c:v>в сельском хозяйстве</c:v>
                  </c:pt>
                </c:lvl>
                <c:lvl>
                  <c:pt idx="0">
                    <c:v>2010</c:v>
                  </c:pt>
                  <c:pt idx="2">
                    <c:v>2019</c:v>
                  </c:pt>
                </c:lvl>
              </c:multiLvlStrCache>
            </c:multiLvlStrRef>
          </c:cat>
          <c:val>
            <c:numRef>
              <c:f>Лист2!$B$94:$G$94</c:f>
              <c:numCache>
                <c:formatCode>0</c:formatCode>
                <c:ptCount val="4"/>
                <c:pt idx="0">
                  <c:v>59</c:v>
                </c:pt>
                <c:pt idx="1">
                  <c:v>50.7</c:v>
                </c:pt>
                <c:pt idx="2">
                  <c:v>42.9</c:v>
                </c:pt>
                <c:pt idx="3" formatCode="General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4D-9947-A3E9-85E1E094F990}"/>
            </c:ext>
          </c:extLst>
        </c:ser>
        <c:ser>
          <c:idx val="1"/>
          <c:order val="1"/>
          <c:tx>
            <c:strRef>
              <c:f>Лист2!$A$95</c:f>
              <c:strCache>
                <c:ptCount val="1"/>
                <c:pt idx="0">
                  <c:v>в том числе кредиты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201321809862801E-2"/>
                  <c:y val="-2.7434842249657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94D-9947-A3E9-85E1E094F9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8469750889679835E-2"/>
                  <c:y val="-3.2921810699588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94D-9947-A3E9-85E1E094F9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503264119679595E-2"/>
                  <c:y val="-3.7415966642971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E94D-9947-A3E9-85E1E094F9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768342477893989E-2"/>
                  <c:y val="-4.5859180443023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E94D-9947-A3E9-85E1E094F9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Лист2!$B$92:$G$93</c:f>
              <c:multiLvlStrCache>
                <c:ptCount val="4"/>
                <c:lvl>
                  <c:pt idx="0">
                    <c:v>в целом по экономике</c:v>
                  </c:pt>
                  <c:pt idx="1">
                    <c:v>в сельском хозяйстве</c:v>
                  </c:pt>
                  <c:pt idx="2">
                    <c:v>в целом по экономике</c:v>
                  </c:pt>
                  <c:pt idx="3">
                    <c:v>в сельском хозяйстве</c:v>
                  </c:pt>
                </c:lvl>
                <c:lvl>
                  <c:pt idx="0">
                    <c:v>2010</c:v>
                  </c:pt>
                  <c:pt idx="2">
                    <c:v>2019</c:v>
                  </c:pt>
                </c:lvl>
              </c:multiLvlStrCache>
            </c:multiLvlStrRef>
          </c:cat>
          <c:val>
            <c:numRef>
              <c:f>Лист2!$B$95:$G$95</c:f>
              <c:numCache>
                <c:formatCode>0</c:formatCode>
                <c:ptCount val="4"/>
                <c:pt idx="0">
                  <c:v>9</c:v>
                </c:pt>
                <c:pt idx="1">
                  <c:v>38.700000000000003</c:v>
                </c:pt>
                <c:pt idx="2">
                  <c:v>9.6999999999999993</c:v>
                </c:pt>
                <c:pt idx="3">
                  <c:v>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94D-9947-A3E9-85E1E094F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3368128"/>
        <c:axId val="243368912"/>
        <c:axId val="0"/>
      </c:bar3DChart>
      <c:catAx>
        <c:axId val="24336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3368912"/>
        <c:crosses val="autoZero"/>
        <c:auto val="1"/>
        <c:lblAlgn val="ctr"/>
        <c:lblOffset val="100"/>
        <c:noMultiLvlLbl val="0"/>
      </c:catAx>
      <c:valAx>
        <c:axId val="24336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336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917016690022303"/>
          <c:y val="0.89510439399630359"/>
          <c:w val="0.65824899240706769"/>
          <c:h val="7.4219215747779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30219309760234E-2"/>
          <c:y val="2.4676537752806448E-2"/>
          <c:w val="0.89450179140434771"/>
          <c:h val="0.7635735088800208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Лист2!$B$20</c:f>
              <c:strCache>
                <c:ptCount val="1"/>
                <c:pt idx="0">
                  <c:v>Сельское и лесное хозяйство, охота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8632398336945311E-3"/>
                  <c:y val="-5.336049577760954E-2"/>
                </c:manualLayout>
              </c:layout>
              <c:tx>
                <c:rich>
                  <a:bodyPr/>
                  <a:lstStyle/>
                  <a:p>
                    <a:fld id="{DEA4288C-6676-41FB-9C10-C5A6720F2286}" type="VALUE">
                      <a:rPr lang="en-US" sz="1400" b="1" i="0" baseline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-1.739716278053248E-2"/>
                  <c:y val="-3.0983794593393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Лист2!$C$18:$M$18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Лист2!$C$20:$M$20</c:f>
              <c:numCache>
                <c:formatCode>#\ ##0\ _₽</c:formatCode>
                <c:ptCount val="11"/>
                <c:pt idx="0">
                  <c:v>493.4</c:v>
                </c:pt>
                <c:pt idx="1">
                  <c:v>606.1</c:v>
                </c:pt>
                <c:pt idx="2">
                  <c:v>610.79999999999995</c:v>
                </c:pt>
                <c:pt idx="3">
                  <c:v>637.20000000000005</c:v>
                </c:pt>
                <c:pt idx="4">
                  <c:v>573.5</c:v>
                </c:pt>
                <c:pt idx="5">
                  <c:v>639.79999999999995</c:v>
                </c:pt>
                <c:pt idx="6">
                  <c:v>809</c:v>
                </c:pt>
                <c:pt idx="7">
                  <c:v>950.4</c:v>
                </c:pt>
                <c:pt idx="8">
                  <c:v>1175</c:v>
                </c:pt>
                <c:pt idx="9">
                  <c:v>1134</c:v>
                </c:pt>
                <c:pt idx="10">
                  <c:v>1247</c:v>
                </c:pt>
              </c:numCache>
            </c:numRef>
          </c:val>
        </c:ser>
        <c:ser>
          <c:idx val="2"/>
          <c:order val="2"/>
          <c:tx>
            <c:strRef>
              <c:f>Лист2!$B$21</c:f>
              <c:strCache>
                <c:ptCount val="1"/>
                <c:pt idx="0">
                  <c:v>Производство пищевых продуктов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012469478347858E-2"/>
                  <c:y val="-2.5867441242637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9.4893615166539002E-3"/>
                  <c:y val="-1.9066950519011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Лист2!$C$18:$M$18</c:f>
              <c:numCache>
                <c:formatCode>0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Лист2!$C$21:$M$21</c:f>
              <c:numCache>
                <c:formatCode>#\ ##0\ _₽</c:formatCode>
                <c:ptCount val="11"/>
                <c:pt idx="0">
                  <c:v>726.7</c:v>
                </c:pt>
                <c:pt idx="1">
                  <c:v>980.8</c:v>
                </c:pt>
                <c:pt idx="2">
                  <c:v>795.2</c:v>
                </c:pt>
                <c:pt idx="3">
                  <c:v>1621.9</c:v>
                </c:pt>
                <c:pt idx="4">
                  <c:v>2228.6999999999998</c:v>
                </c:pt>
                <c:pt idx="5">
                  <c:v>4086.4</c:v>
                </c:pt>
                <c:pt idx="6">
                  <c:v>3858</c:v>
                </c:pt>
                <c:pt idx="7">
                  <c:v>1785.1</c:v>
                </c:pt>
                <c:pt idx="8">
                  <c:v>1193</c:v>
                </c:pt>
                <c:pt idx="9">
                  <c:v>2397.3000000000002</c:v>
                </c:pt>
                <c:pt idx="10">
                  <c:v>2501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43295056"/>
        <c:axId val="243295448"/>
      </c:barChar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565792"/>
        <c:axId val="37556540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Лист2!$B$19</c15:sqref>
                        </c15:formulaRef>
                      </c:ext>
                    </c:extLst>
                    <c:strCache>
                      <c:ptCount val="1"/>
                      <c:pt idx="0">
                        <c:v>Всего по экономике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Лист2!$C$18:$M$18</c15:sqref>
                        </c15:formulaRef>
                      </c:ext>
                    </c:extLst>
                    <c:numCache>
                      <c:formatCode>0</c:formatCode>
                      <c:ptCount val="11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Лист2!$C$19:$M$19</c15:sqref>
                        </c15:formulaRef>
                      </c:ext>
                    </c:extLst>
                    <c:numCache>
                      <c:formatCode>#\ ##0\ _₽</c:formatCode>
                      <c:ptCount val="11"/>
                      <c:pt idx="0">
                        <c:v>17966.5</c:v>
                      </c:pt>
                      <c:pt idx="1">
                        <c:v>25436.2</c:v>
                      </c:pt>
                      <c:pt idx="2">
                        <c:v>27531.1</c:v>
                      </c:pt>
                      <c:pt idx="3">
                        <c:v>31582.799999999999</c:v>
                      </c:pt>
                      <c:pt idx="4">
                        <c:v>33241.4</c:v>
                      </c:pt>
                      <c:pt idx="5">
                        <c:v>29995.7</c:v>
                      </c:pt>
                      <c:pt idx="6">
                        <c:v>32395.599999999999</c:v>
                      </c:pt>
                      <c:pt idx="7">
                        <c:v>34818.1</c:v>
                      </c:pt>
                      <c:pt idx="8">
                        <c:v>40014.6</c:v>
                      </c:pt>
                      <c:pt idx="9">
                        <c:v>57311</c:v>
                      </c:pt>
                      <c:pt idx="10">
                        <c:v>74813.600000000006</c:v>
                      </c:pt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243295056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3295448"/>
        <c:crosses val="autoZero"/>
        <c:auto val="1"/>
        <c:lblAlgn val="ctr"/>
        <c:lblOffset val="100"/>
        <c:noMultiLvlLbl val="0"/>
      </c:catAx>
      <c:valAx>
        <c:axId val="243295448"/>
        <c:scaling>
          <c:orientation val="minMax"/>
          <c:max val="4200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1" i="0" baseline="0" dirty="0" smtClean="0"/>
                  <a:t>млрд </a:t>
                </a:r>
                <a:r>
                  <a:rPr lang="ru-RU" sz="1400" b="1" i="0" baseline="0" dirty="0"/>
                  <a:t>руб.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_₽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3295056"/>
        <c:crosses val="autoZero"/>
        <c:crossBetween val="between"/>
      </c:valAx>
      <c:valAx>
        <c:axId val="375565400"/>
        <c:scaling>
          <c:orientation val="minMax"/>
        </c:scaling>
        <c:delete val="1"/>
        <c:axPos val="r"/>
        <c:numFmt formatCode="#\ ##0\ _₽" sourceLinked="1"/>
        <c:majorTickMark val="out"/>
        <c:minorTickMark val="none"/>
        <c:tickLblPos val="nextTo"/>
        <c:crossAx val="375565792"/>
        <c:crosses val="max"/>
        <c:crossBetween val="between"/>
      </c:valAx>
      <c:catAx>
        <c:axId val="375565792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3755654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108200651014186"/>
          <c:y val="0.87976361395932468"/>
          <c:w val="0.84927533837713287"/>
          <c:h val="5.06933988073591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02961967657586E-2"/>
          <c:y val="1.5498418784251136E-2"/>
          <c:w val="0.95536806957592213"/>
          <c:h val="0.813128350581278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Лист1!$J$13</c:f>
              <c:strCache>
                <c:ptCount val="1"/>
                <c:pt idx="0">
                  <c:v>Господдержка инвестиционного развития АПК, без ФП "Экспорт продукции АПК"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Лист1!$K$12:$P$12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Лист1!$K$13:$P$13</c:f>
              <c:numCache>
                <c:formatCode>0</c:formatCode>
                <c:ptCount val="6"/>
                <c:pt idx="0">
                  <c:v>103</c:v>
                </c:pt>
                <c:pt idx="1">
                  <c:v>97.2</c:v>
                </c:pt>
                <c:pt idx="2">
                  <c:v>116.9</c:v>
                </c:pt>
                <c:pt idx="3">
                  <c:v>107</c:v>
                </c:pt>
                <c:pt idx="4">
                  <c:v>127.9</c:v>
                </c:pt>
                <c:pt idx="5">
                  <c:v>114.7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75566576"/>
        <c:axId val="375568928"/>
        <c:axId val="0"/>
      </c:bar3DChart>
      <c:catAx>
        <c:axId val="37556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5568928"/>
        <c:crosses val="autoZero"/>
        <c:auto val="1"/>
        <c:lblAlgn val="ctr"/>
        <c:lblOffset val="100"/>
        <c:noMultiLvlLbl val="0"/>
      </c:catAx>
      <c:valAx>
        <c:axId val="375568928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b="1" i="0" baseline="0"/>
                  <a:t>млрд руб.</a:t>
                </a:r>
              </a:p>
            </c:rich>
          </c:tx>
          <c:layout>
            <c:manualLayout>
              <c:xMode val="edge"/>
              <c:yMode val="edge"/>
              <c:x val="0"/>
              <c:y val="0.365781289641117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556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77138844028E-2"/>
          <c:y val="0.88719854040814849"/>
          <c:w val="0.94935716715528573"/>
          <c:h val="0.112801459591851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D2DD59-431A-4CCC-96E5-111936AD563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286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DD59-431A-4CCC-96E5-111936AD563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526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DD59-431A-4CCC-96E5-111936AD563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39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D2DD59-431A-4CCC-96E5-111936AD563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E24F9-1E45-45D0-83E2-C3DFADB615BE}" type="datetime1">
              <a:rPr lang="en-US" smtClean="0"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9540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32996-4759-4B02-8411-70ED2C84A49B}" type="datetime1">
              <a:rPr lang="en-US" smtClean="0"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00993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92C79-7C55-4A05-A774-33D4BE2554C6}" type="datetime1">
              <a:rPr lang="en-US" smtClean="0"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3692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66BFE-B926-41AC-916D-454DF7843214}" type="datetime1">
              <a:rPr lang="en-US" smtClean="0"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5775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EBE45-BACC-4F49-A90F-EE0900661369}" type="datetime1">
              <a:rPr lang="en-US" smtClean="0"/>
              <a:t>5/27/2021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78944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47580-D619-4378-BDF7-210D8C325049}" type="datetime1">
              <a:rPr lang="en-US" smtClean="0"/>
              <a:t>5/27/2021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78034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2088D-1FAE-46CE-BE22-E71E086EF60E}" type="datetime1">
              <a:rPr lang="en-US" smtClean="0"/>
              <a:t>5/27/2021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31018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C5C23-4F74-4C88-A187-71D5C741FDB9}" type="datetime1">
              <a:rPr lang="en-US" smtClean="0"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4002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7A16E-4957-4D25-9BB4-B33B1C619333}" type="datetime1">
              <a:rPr lang="en-US" smtClean="0"/>
              <a:t>5/27/2021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03772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A4241-CD2B-4E7E-9B45-815F74E9299A}" type="datetime1">
              <a:rPr lang="en-US" smtClean="0"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63138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EDDA2-C15C-42B8-BC6B-DF217536C71F}" type="datetime1">
              <a:rPr lang="en-US" smtClean="0"/>
              <a:t>5/27/2021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72394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57C6E-A2D3-48BC-8263-5752B463867E}" type="datetime1">
              <a:rPr lang="en-US" smtClean="0"/>
              <a:t>5/27/2021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0" lang="ru-RU" smtClean="0">
                <a:solidFill>
                  <a:schemeClr val="tx1">
                    <a:shade val="50000"/>
                  </a:schemeClr>
                </a:solidFill>
              </a:rPr>
              <a:t>ФГБНУ ФНЦ ВНИИЭСХ.  Влада Маслова</a:t>
            </a:r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23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 descr="Macintosh HD:Users:MARIE:Downloads:папочка-01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7322" cy="121442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   ФГБНУ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«Федеральный научный центр аграрной экономики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социального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  развития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сельских территорий – Всероссийский научно-исследовательский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институт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экономики сельского хозяйства»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(ФГБНУ ФНЦ ВНИИЭСХ)</a:t>
            </a:r>
            <a:endParaRPr lang="ru-RU" sz="16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370596" y="5348272"/>
            <a:ext cx="477340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Маслова Влада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Вячеславовна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д.э.н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проф. РАН, зав. отделом исследования ценовых и</a:t>
            </a:r>
            <a:r>
              <a:rPr kumimoji="0" lang="ru-RU" sz="1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финансово-кредитных отношений в АПК</a:t>
            </a:r>
          </a:p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defRPr/>
            </a:pP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2890" y="6145557"/>
            <a:ext cx="9144000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мая 2021 г.</a:t>
            </a:r>
            <a:endParaRPr lang="ru-RU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11967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3528" y="1268760"/>
            <a:ext cx="880585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 sz="2000" i="1" u="sng" dirty="0" smtClean="0"/>
          </a:p>
          <a:p>
            <a:r>
              <a:rPr lang="en-US" sz="2000" i="1" dirty="0" smtClean="0"/>
              <a:t>III </a:t>
            </a:r>
            <a:r>
              <a:rPr lang="ru-RU" sz="2000" i="1" dirty="0" smtClean="0"/>
              <a:t>Московский академический экономический форум </a:t>
            </a:r>
            <a:endParaRPr lang="ru-RU" sz="2000" i="1" dirty="0"/>
          </a:p>
          <a:p>
            <a:r>
              <a:rPr lang="ru-RU" sz="2000" dirty="0" smtClean="0"/>
              <a:t>«</a:t>
            </a:r>
            <a:r>
              <a:rPr lang="ru-RU" sz="2000" dirty="0"/>
              <a:t>Глобальная трансформация современного общества и национальные цели развития России</a:t>
            </a:r>
            <a:r>
              <a:rPr lang="ru-RU" sz="2000" dirty="0" smtClean="0"/>
              <a:t>» </a:t>
            </a:r>
          </a:p>
          <a:p>
            <a:endParaRPr lang="ru-RU" sz="2000" b="1" dirty="0" smtClean="0"/>
          </a:p>
          <a:p>
            <a:r>
              <a:rPr lang="ru-RU" sz="1800" dirty="0"/>
              <a:t>Пленарная конференция </a:t>
            </a:r>
            <a:endParaRPr lang="ru-RU" sz="1800" dirty="0" smtClean="0"/>
          </a:p>
          <a:p>
            <a:r>
              <a:rPr lang="ru-RU" sz="2000" b="1" dirty="0" smtClean="0"/>
              <a:t>«</a:t>
            </a:r>
            <a:r>
              <a:rPr lang="ru-RU" sz="2000" b="1" dirty="0"/>
              <a:t>Новая роль сельского хозяйства в современной </a:t>
            </a:r>
            <a:r>
              <a:rPr lang="ru-RU" sz="2000" b="1" dirty="0" smtClean="0"/>
              <a:t>экономике</a:t>
            </a:r>
          </a:p>
          <a:p>
            <a:r>
              <a:rPr lang="ru-RU" sz="2000" b="1" dirty="0" smtClean="0"/>
              <a:t> </a:t>
            </a:r>
            <a:r>
              <a:rPr lang="ru-RU" sz="2000" b="1" dirty="0"/>
              <a:t>и приоритеты аграрной политики России»</a:t>
            </a:r>
            <a:endParaRPr lang="ru-RU" sz="2000" b="1" i="1" dirty="0" smtClean="0">
              <a:solidFill>
                <a:srgbClr val="000000"/>
              </a:solidFill>
            </a:endParaRPr>
          </a:p>
          <a:p>
            <a:endParaRPr lang="ru-RU" sz="2000" b="1" i="1" u="sng" dirty="0" smtClean="0">
              <a:solidFill>
                <a:srgbClr val="000000"/>
              </a:solidFill>
            </a:endParaRPr>
          </a:p>
          <a:p>
            <a:r>
              <a:rPr lang="ru-RU" sz="1800" i="1" u="sng" dirty="0" smtClean="0">
                <a:solidFill>
                  <a:srgbClr val="000000"/>
                </a:solidFill>
              </a:rPr>
              <a:t>Тема доклада:</a:t>
            </a:r>
          </a:p>
          <a:p>
            <a:endParaRPr lang="ru-RU" sz="800" i="1" u="sng" dirty="0" smtClean="0">
              <a:solidFill>
                <a:srgbClr val="000000"/>
              </a:solidFill>
            </a:endParaRPr>
          </a:p>
          <a:p>
            <a:r>
              <a:rPr lang="ru-RU" sz="2000" b="1" dirty="0" smtClean="0">
                <a:solidFill>
                  <a:srgbClr val="000000"/>
                </a:solidFill>
              </a:rPr>
              <a:t>«</a:t>
            </a:r>
            <a:r>
              <a:rPr lang="ru-RU" sz="2000" b="1" dirty="0"/>
              <a:t>Проблемы формирования эффективной модели </a:t>
            </a:r>
            <a:endParaRPr lang="ru-RU" sz="2000" dirty="0"/>
          </a:p>
          <a:p>
            <a:r>
              <a:rPr lang="ru-RU" sz="2000" b="1" dirty="0"/>
              <a:t>инвестиционного развития в АПК </a:t>
            </a:r>
            <a:r>
              <a:rPr lang="ru-RU" sz="2000" b="1" dirty="0" smtClean="0"/>
              <a:t>России»</a:t>
            </a:r>
            <a:endParaRPr lang="ru-RU" sz="2000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3131840" y="6492875"/>
            <a:ext cx="3086100" cy="365125"/>
          </a:xfrm>
        </p:spPr>
        <p:txBody>
          <a:bodyPr/>
          <a:lstStyle/>
          <a:p>
            <a:r>
              <a:rPr kumimoji="0" lang="ru-RU" dirty="0" smtClean="0"/>
              <a:t>ФГБНУ ФНЦ ВНИИЭСХ.  Влада Маслова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индексов инвестиций в основной капитал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экономике в сопоставимых ценах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странах СНГ в 2000-2019 гг., %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7238626"/>
              </p:ext>
            </p:extLst>
          </p:nvPr>
        </p:nvGraphicFramePr>
        <p:xfrm>
          <a:off x="251520" y="1196752"/>
          <a:ext cx="889248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59832" y="6492875"/>
            <a:ext cx="3086100" cy="365125"/>
          </a:xfrm>
        </p:spPr>
        <p:txBody>
          <a:bodyPr/>
          <a:lstStyle/>
          <a:p>
            <a:r>
              <a:rPr kumimoji="0" lang="ru-RU" dirty="0" smtClean="0"/>
              <a:t>ФГБНУ ФНЦ ВНИИЭСХ.  Влада Маслова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6285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индексов инвестиций в основной капитал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2013-2020 гг., %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909867"/>
              </p:ext>
            </p:extLst>
          </p:nvPr>
        </p:nvGraphicFramePr>
        <p:xfrm>
          <a:off x="251520" y="1268760"/>
          <a:ext cx="889248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5481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26876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инвестиций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целом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экономике и в сельском хозяйстве в 2010-2019 гг.,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368628"/>
              </p:ext>
            </p:extLst>
          </p:nvPr>
        </p:nvGraphicFramePr>
        <p:xfrm>
          <a:off x="323528" y="1557338"/>
          <a:ext cx="8568952" cy="496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64954" y="6521529"/>
            <a:ext cx="3086100" cy="365125"/>
          </a:xfrm>
        </p:spPr>
        <p:txBody>
          <a:bodyPr/>
          <a:lstStyle/>
          <a:p>
            <a:r>
              <a:rPr kumimoji="0" lang="ru-RU" dirty="0" smtClean="0"/>
              <a:t>ФГБНУ ФНЦ ВНИИЭСХ.  Влада Маслова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6765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кредитования в сельском хозяйстве и в производстве пищевых продуктов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2010-2020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711499"/>
              </p:ext>
            </p:extLst>
          </p:nvPr>
        </p:nvGraphicFramePr>
        <p:xfrm>
          <a:off x="179512" y="1412776"/>
          <a:ext cx="8964488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059832" y="6492875"/>
            <a:ext cx="3086100" cy="365125"/>
          </a:xfrm>
        </p:spPr>
        <p:txBody>
          <a:bodyPr/>
          <a:lstStyle/>
          <a:p>
            <a:r>
              <a:rPr kumimoji="0" lang="ru-RU" dirty="0" smtClean="0"/>
              <a:t>ФГБНУ ФНЦ ВНИИЭСХ.  Влада Маслова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0841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762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Негативные тенденции в инвестиционном развитии АПК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5445224"/>
          </a:xfrm>
        </p:spPr>
        <p:txBody>
          <a:bodyPr>
            <a:noAutofit/>
          </a:bodyPr>
          <a:lstStyle/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финансово-экономическое положение многих товаропроизводителей;  </a:t>
            </a:r>
          </a:p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доступность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заемных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ресурсов;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доступность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кредитных ресурсов;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диспропорции, выражающиеся в значительной дифференциации регионов по уровню развития инвестиционных процессов в АПК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доля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малых форм хозяйствования в объемах господдержки льготного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кредитования;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1800"/>
              </a:spcBef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нестабильность государственной поддержки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инвестиционного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9300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федерального бюджета на поддержку инвестиционного развития АПК,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млрд руб. в текущих ценах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231003"/>
              </p:ext>
            </p:extLst>
          </p:nvPr>
        </p:nvGraphicFramePr>
        <p:xfrm>
          <a:off x="395536" y="1556792"/>
          <a:ext cx="8748464" cy="4799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8857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800" b="1" dirty="0" smtClean="0"/>
              <a:t/>
            </a:r>
            <a:br>
              <a:rPr lang="ru-RU" sz="800" b="1" dirty="0" smtClean="0"/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акты, регламентирующие развитие инвестиционной деятельности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964488" cy="5661248"/>
          </a:xfrm>
        </p:spPr>
        <p:txBody>
          <a:bodyPr>
            <a:normAutofit fontScale="85000" lnSpcReduction="20000"/>
          </a:bodyPr>
          <a:lstStyle/>
          <a:p>
            <a:pPr algn="just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25.02.1999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39-ФЗ «Об инвестиционной деятельности в Российской Федерации, осуществляемой в форме капитальных вложений»;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09.07.1999 № 160-ФЗ «Об иностранных инвестициях в Российской Федерации»;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 января 2000 N 22-ФЗ «О внесении изменений и дополнений в Федеральный закон «Об инвестиционной деятельности в Российской Федерации, осуществляемой в форме капитальных вложений»;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02.08.2019 N 259-ФЗ «О привлечении инвестиций с использованием инвестиционных платформ и о внесении изменений в отдельные законодательные акты Российской Федерации»;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№3710-р от 31 декабря 2020 г. о трансформации институтов развития;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№ 2871-р от 5 ноября 2020 г. об утверждении Плана мероприятий («дорожной карты») реализации механизма управления системными изменениями нормативно-правового регулирования предпринимательской деятельности «Трансформация делового климата» по направлению «Новые виды предпринимательской деятельности, основанные на внедрении передовых технологий»;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01.04.2020 № 69-ФЗ «О защите и поощрении капиталовложений в Российской Федерации», которым вводятся соглашения о защите и поощрении капиталовложений (СЗПК).</a:t>
            </a:r>
          </a:p>
          <a:p>
            <a:endParaRPr lang="ru-RU" sz="19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1863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0106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инвестиционного развития АПК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Госпрограммы</a:t>
            </a: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057903"/>
              </p:ext>
            </p:extLst>
          </p:nvPr>
        </p:nvGraphicFramePr>
        <p:xfrm>
          <a:off x="179512" y="1010600"/>
          <a:ext cx="8964487" cy="55402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415"/>
                <a:gridCol w="2815541"/>
                <a:gridCol w="2889635"/>
                <a:gridCol w="2666896"/>
              </a:tblGrid>
              <a:tr h="10858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Стимулирование инвестиционной деятельности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АПК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Техническая модернизация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АПК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поддержка производителей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экспортно-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ориентированной продукции АПК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04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процентной ставки по инвестиционным кредитам, полученным до 31 декабря 2016 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производителям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с/х техники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возмещение затрат на производство техники, реализуемой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с/х производителям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Соглашения о повышении конкурентоспособности в АПК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прямых понесенных затрат сельхозпроизводителей на создание и (или) модернизацию объектов АПК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Докапитализация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Росагролизинг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Докапитализация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«Россельхозбанк»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075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льготного кредитования предприятий АПК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Льготное кредитование на приобретение сельскохозяйственной техники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Докапитализация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b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Росагролизинг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343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Докапитализация АО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«Россельхозбанк»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916" marR="389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987824" y="6492875"/>
            <a:ext cx="3086100" cy="365125"/>
          </a:xfrm>
        </p:spPr>
        <p:txBody>
          <a:bodyPr/>
          <a:lstStyle/>
          <a:p>
            <a:r>
              <a:rPr kumimoji="0" lang="ru-RU" dirty="0" smtClean="0"/>
              <a:t>ФГБНУ ФНЦ ВНИИЭСХ.  Влада Маслова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5646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14600"/>
            <a:ext cx="9144000" cy="170021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ru-RU" smtClean="0"/>
              <a:t>ФГБНУ ФНЦ ВНИИЭСХ.  Влада Маслова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4032</TotalTime>
  <Words>539</Words>
  <Application>Microsoft Office PowerPoint</Application>
  <PresentationFormat>Экран (4:3)</PresentationFormat>
  <Paragraphs>103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Прирост индексов инвестиций в основной капитал  в целом по экономике в сопоставимых ценах  в странах СНГ в 2000-2019 гг., %</vt:lpstr>
      <vt:lpstr>Динамика индексов инвестиций в основной капитал  в 2013-2020 гг., % </vt:lpstr>
      <vt:lpstr> Источники финансирования инвестиций в    целом по экономике и в сельском хозяйстве в 2010-2019 гг., %</vt:lpstr>
      <vt:lpstr> Динамика объемов кредитования в сельском хозяйстве и в производстве пищевых продуктов  в 2010-2020 гг., млрд руб.</vt:lpstr>
      <vt:lpstr>Негативные тенденции в инвестиционном развитии АПК</vt:lpstr>
      <vt:lpstr>Динамика расходов федерального бюджета на поддержку инвестиционного развития АПК,  млрд руб. в текущих ценах</vt:lpstr>
      <vt:lpstr> Нормативные правовые акты, регламентирующие развитие инвестиционной деятельности</vt:lpstr>
      <vt:lpstr>Государственная поддержка инвестиционного развития АПК в рамках Госпрограммы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Разработать методологию исследования взаимоотношений подсистем экономического механизма в регионах с благоприятными и неблагоприятными условиями ведения сельского хозяйства</dc:title>
  <dc:creator>Пользователь</dc:creator>
  <cp:lastModifiedBy>dkflf vfckjdf</cp:lastModifiedBy>
  <cp:revision>299</cp:revision>
  <dcterms:created xsi:type="dcterms:W3CDTF">2014-11-08T10:02:12Z</dcterms:created>
  <dcterms:modified xsi:type="dcterms:W3CDTF">2021-05-27T09:48:44Z</dcterms:modified>
</cp:coreProperties>
</file>