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</p:sldMasterIdLst>
  <p:notesMasterIdLst>
    <p:notesMasterId r:id="rId17"/>
  </p:notesMasterIdLst>
  <p:sldIdLst>
    <p:sldId id="375" r:id="rId5"/>
    <p:sldId id="377" r:id="rId6"/>
    <p:sldId id="549" r:id="rId7"/>
    <p:sldId id="550" r:id="rId8"/>
    <p:sldId id="551" r:id="rId9"/>
    <p:sldId id="390" r:id="rId10"/>
    <p:sldId id="554" r:id="rId11"/>
    <p:sldId id="552" r:id="rId12"/>
    <p:sldId id="553" r:id="rId13"/>
    <p:sldId id="323" r:id="rId14"/>
    <p:sldId id="555" r:id="rId15"/>
    <p:sldId id="55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810" autoAdjust="0"/>
  </p:normalViewPr>
  <p:slideViewPr>
    <p:cSldViewPr snapToGrid="0">
      <p:cViewPr varScale="1">
        <p:scale>
          <a:sx n="65" d="100"/>
          <a:sy n="65" d="100"/>
        </p:scale>
        <p:origin x="6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Продукция сельского хозяйства</c:v>
                </c:pt>
              </c:strCache>
            </c:strRef>
          </c:tx>
          <c:marker>
            <c:symbol val="none"/>
          </c:marker>
          <c:cat>
            <c:strRef>
              <c:f>Лист1!$B$1:$AF$1</c:f>
              <c:strCach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strCache>
            </c:strRef>
          </c:cat>
          <c:val>
            <c:numRef>
              <c:f>Лист1!$B$2:$AF$2</c:f>
              <c:numCache>
                <c:formatCode>0</c:formatCode>
                <c:ptCount val="31"/>
                <c:pt idx="0">
                  <c:v>100</c:v>
                </c:pt>
                <c:pt idx="1">
                  <c:v>95.5</c:v>
                </c:pt>
                <c:pt idx="2">
                  <c:v>86.522999999999996</c:v>
                </c:pt>
                <c:pt idx="3">
                  <c:v>82.715987999999996</c:v>
                </c:pt>
                <c:pt idx="4">
                  <c:v>72.790069439999996</c:v>
                </c:pt>
                <c:pt idx="5">
                  <c:v>66.966863884799992</c:v>
                </c:pt>
                <c:pt idx="6">
                  <c:v>63.551553826675196</c:v>
                </c:pt>
                <c:pt idx="7">
                  <c:v>64.123517811115278</c:v>
                </c:pt>
                <c:pt idx="8">
                  <c:v>55.082101799748024</c:v>
                </c:pt>
                <c:pt idx="9">
                  <c:v>57.175221668138448</c:v>
                </c:pt>
                <c:pt idx="10">
                  <c:v>60.720085411563034</c:v>
                </c:pt>
                <c:pt idx="11">
                  <c:v>64.909771304960884</c:v>
                </c:pt>
                <c:pt idx="12">
                  <c:v>65.493959246705529</c:v>
                </c:pt>
                <c:pt idx="13">
                  <c:v>65.428465287458835</c:v>
                </c:pt>
                <c:pt idx="14">
                  <c:v>66.998748454357852</c:v>
                </c:pt>
                <c:pt idx="15">
                  <c:v>68.070728429627565</c:v>
                </c:pt>
                <c:pt idx="16">
                  <c:v>70.112850282516391</c:v>
                </c:pt>
                <c:pt idx="17">
                  <c:v>72.216235790991888</c:v>
                </c:pt>
                <c:pt idx="18">
                  <c:v>79.510075605882065</c:v>
                </c:pt>
                <c:pt idx="19">
                  <c:v>80.066646135123236</c:v>
                </c:pt>
                <c:pt idx="20">
                  <c:v>70.378581952773331</c:v>
                </c:pt>
                <c:pt idx="21">
                  <c:v>86.073005728241782</c:v>
                </c:pt>
                <c:pt idx="22">
                  <c:v>81.252917407460245</c:v>
                </c:pt>
                <c:pt idx="23">
                  <c:v>85.396816195240717</c:v>
                </c:pt>
                <c:pt idx="24">
                  <c:v>88.898085659245595</c:v>
                </c:pt>
                <c:pt idx="25">
                  <c:v>90.764945458089755</c:v>
                </c:pt>
                <c:pt idx="26">
                  <c:v>95.121662840078059</c:v>
                </c:pt>
                <c:pt idx="27">
                  <c:v>97.880191062440332</c:v>
                </c:pt>
                <c:pt idx="28">
                  <c:v>97.684430680315458</c:v>
                </c:pt>
                <c:pt idx="29">
                  <c:v>102</c:v>
                </c:pt>
                <c:pt idx="30">
                  <c:v>103.5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00-45B7-B20F-1914D3EE7EFC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Продукция растениеводства</c:v>
                </c:pt>
              </c:strCache>
            </c:strRef>
          </c:tx>
          <c:marker>
            <c:symbol val="none"/>
          </c:marker>
          <c:cat>
            <c:strRef>
              <c:f>Лист1!$B$1:$AF$1</c:f>
              <c:strCach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strCache>
            </c:strRef>
          </c:cat>
          <c:val>
            <c:numRef>
              <c:f>Лист1!$B$3:$AF$3</c:f>
              <c:numCache>
                <c:formatCode>0</c:formatCode>
                <c:ptCount val="31"/>
                <c:pt idx="0">
                  <c:v>100</c:v>
                </c:pt>
                <c:pt idx="1">
                  <c:v>100.4</c:v>
                </c:pt>
                <c:pt idx="2">
                  <c:v>94.978400000000008</c:v>
                </c:pt>
                <c:pt idx="3">
                  <c:v>92.2240264</c:v>
                </c:pt>
                <c:pt idx="4">
                  <c:v>82.632727654399986</c:v>
                </c:pt>
                <c:pt idx="5">
                  <c:v>78.831622182297593</c:v>
                </c:pt>
                <c:pt idx="6">
                  <c:v>79.068117048844485</c:v>
                </c:pt>
                <c:pt idx="7">
                  <c:v>83.970340305872853</c:v>
                </c:pt>
                <c:pt idx="8">
                  <c:v>63.565547611545753</c:v>
                </c:pt>
                <c:pt idx="9">
                  <c:v>69.222881348973331</c:v>
                </c:pt>
                <c:pt idx="10">
                  <c:v>76.768175416011431</c:v>
                </c:pt>
                <c:pt idx="11">
                  <c:v>84.291456606780557</c:v>
                </c:pt>
                <c:pt idx="12">
                  <c:v>83.195667670892419</c:v>
                </c:pt>
                <c:pt idx="13">
                  <c:v>83.52845034157599</c:v>
                </c:pt>
                <c:pt idx="14">
                  <c:v>88.790742713095284</c:v>
                </c:pt>
                <c:pt idx="15">
                  <c:v>91.188092766348859</c:v>
                </c:pt>
                <c:pt idx="16">
                  <c:v>91.461657044647907</c:v>
                </c:pt>
                <c:pt idx="17">
                  <c:v>92.742120243272979</c:v>
                </c:pt>
                <c:pt idx="18">
                  <c:v>107.85908584292648</c:v>
                </c:pt>
                <c:pt idx="19">
                  <c:v>105.27046778269623</c:v>
                </c:pt>
                <c:pt idx="20">
                  <c:v>78.847580369239481</c:v>
                </c:pt>
                <c:pt idx="21">
                  <c:v>115.98479072315128</c:v>
                </c:pt>
                <c:pt idx="22">
                  <c:v>100.55881355697217</c:v>
                </c:pt>
                <c:pt idx="23">
                  <c:v>110.9163713533403</c:v>
                </c:pt>
                <c:pt idx="24">
                  <c:v>116.90585540642067</c:v>
                </c:pt>
                <c:pt idx="25">
                  <c:v>119.3608783699555</c:v>
                </c:pt>
                <c:pt idx="26">
                  <c:v>128.67102688281201</c:v>
                </c:pt>
                <c:pt idx="27">
                  <c:v>132.91717076994482</c:v>
                </c:pt>
                <c:pt idx="28">
                  <c:v>130.92341320839566</c:v>
                </c:pt>
                <c:pt idx="29">
                  <c:v>138</c:v>
                </c:pt>
                <c:pt idx="30">
                  <c:v>139.4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00-45B7-B20F-1914D3EE7EFC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Продукция животноводства</c:v>
                </c:pt>
              </c:strCache>
            </c:strRef>
          </c:tx>
          <c:marker>
            <c:symbol val="none"/>
          </c:marker>
          <c:cat>
            <c:strRef>
              <c:f>Лист1!$B$1:$AF$1</c:f>
              <c:strCach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strCache>
            </c:strRef>
          </c:cat>
          <c:val>
            <c:numRef>
              <c:f>Лист1!$B$4:$AF$4</c:f>
              <c:numCache>
                <c:formatCode>0</c:formatCode>
                <c:ptCount val="31"/>
                <c:pt idx="0">
                  <c:v>100</c:v>
                </c:pt>
                <c:pt idx="1">
                  <c:v>92.7</c:v>
                </c:pt>
                <c:pt idx="2">
                  <c:v>81.668700000000001</c:v>
                </c:pt>
                <c:pt idx="3">
                  <c:v>77.2585902</c:v>
                </c:pt>
                <c:pt idx="4">
                  <c:v>67.137714883800015</c:v>
                </c:pt>
                <c:pt idx="5">
                  <c:v>60.155392535884815</c:v>
                </c:pt>
                <c:pt idx="6">
                  <c:v>53.538299356937486</c:v>
                </c:pt>
                <c:pt idx="7">
                  <c:v>50.86138438909061</c:v>
                </c:pt>
                <c:pt idx="8">
                  <c:v>49.945879470086986</c:v>
                </c:pt>
                <c:pt idx="9">
                  <c:v>49.546312434326289</c:v>
                </c:pt>
                <c:pt idx="10">
                  <c:v>50.091321871103872</c:v>
                </c:pt>
                <c:pt idx="11">
                  <c:v>51.894609458463613</c:v>
                </c:pt>
                <c:pt idx="12">
                  <c:v>53.555236961134455</c:v>
                </c:pt>
                <c:pt idx="13">
                  <c:v>53.233905539367655</c:v>
                </c:pt>
                <c:pt idx="14">
                  <c:v>52.328929145198401</c:v>
                </c:pt>
                <c:pt idx="15">
                  <c:v>52.538244861779191</c:v>
                </c:pt>
                <c:pt idx="16">
                  <c:v>55.480386574038818</c:v>
                </c:pt>
                <c:pt idx="17">
                  <c:v>57.977003969870566</c:v>
                </c:pt>
                <c:pt idx="18">
                  <c:v>59.948222104846174</c:v>
                </c:pt>
                <c:pt idx="19">
                  <c:v>62.466047433249713</c:v>
                </c:pt>
                <c:pt idx="20">
                  <c:v>62.653445575549455</c:v>
                </c:pt>
                <c:pt idx="21">
                  <c:v>64.157128269362644</c:v>
                </c:pt>
                <c:pt idx="22">
                  <c:v>65.696899347827355</c:v>
                </c:pt>
                <c:pt idx="23">
                  <c:v>65.959686945218664</c:v>
                </c:pt>
                <c:pt idx="24">
                  <c:v>67.806558179684785</c:v>
                </c:pt>
                <c:pt idx="25">
                  <c:v>69.162689343278487</c:v>
                </c:pt>
                <c:pt idx="26">
                  <c:v>70.269292372770948</c:v>
                </c:pt>
                <c:pt idx="27">
                  <c:v>72.096293974462981</c:v>
                </c:pt>
                <c:pt idx="28">
                  <c:v>72.889353208182058</c:v>
                </c:pt>
                <c:pt idx="29">
                  <c:v>75</c:v>
                </c:pt>
                <c:pt idx="30">
                  <c:v>76.5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00-45B7-B20F-1914D3EE7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474624"/>
        <c:axId val="202476160"/>
      </c:lineChart>
      <c:catAx>
        <c:axId val="202474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02476160"/>
        <c:crosses val="autoZero"/>
        <c:auto val="1"/>
        <c:lblAlgn val="ctr"/>
        <c:lblOffset val="100"/>
        <c:noMultiLvlLbl val="0"/>
      </c:catAx>
      <c:valAx>
        <c:axId val="202476160"/>
        <c:scaling>
          <c:orientation val="minMax"/>
          <c:max val="140"/>
          <c:min val="4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20247462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494522423827458E-2"/>
          <c:y val="1.8003067200726225E-2"/>
          <c:w val="0.95080499448438516"/>
          <c:h val="0.8989275276316828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Лист1!$B$2:$B$32</c:f>
              <c:numCache>
                <c:formatCode>General</c:formatCode>
                <c:ptCount val="31"/>
                <c:pt idx="0">
                  <c:v>13.2</c:v>
                </c:pt>
                <c:pt idx="1">
                  <c:v>13.5</c:v>
                </c:pt>
                <c:pt idx="2">
                  <c:v>14.3</c:v>
                </c:pt>
                <c:pt idx="3">
                  <c:v>14.6</c:v>
                </c:pt>
                <c:pt idx="4">
                  <c:v>15.4</c:v>
                </c:pt>
                <c:pt idx="5">
                  <c:v>14.7</c:v>
                </c:pt>
                <c:pt idx="6">
                  <c:v>14</c:v>
                </c:pt>
                <c:pt idx="7">
                  <c:v>13.3</c:v>
                </c:pt>
                <c:pt idx="8">
                  <c:v>13.7</c:v>
                </c:pt>
                <c:pt idx="9">
                  <c:v>13.3</c:v>
                </c:pt>
                <c:pt idx="10">
                  <c:v>13</c:v>
                </c:pt>
                <c:pt idx="11">
                  <c:v>12.3</c:v>
                </c:pt>
                <c:pt idx="12">
                  <c:v>11.8</c:v>
                </c:pt>
                <c:pt idx="13">
                  <c:v>11</c:v>
                </c:pt>
                <c:pt idx="14">
                  <c:v>10.4</c:v>
                </c:pt>
                <c:pt idx="15">
                  <c:v>10.1</c:v>
                </c:pt>
                <c:pt idx="16">
                  <c:v>9.9</c:v>
                </c:pt>
                <c:pt idx="17">
                  <c:v>8.9</c:v>
                </c:pt>
                <c:pt idx="18">
                  <c:v>8.5</c:v>
                </c:pt>
                <c:pt idx="19">
                  <c:v>8.3000000000000007</c:v>
                </c:pt>
                <c:pt idx="20">
                  <c:v>7.7</c:v>
                </c:pt>
                <c:pt idx="21">
                  <c:v>7.7</c:v>
                </c:pt>
                <c:pt idx="22">
                  <c:v>7.3</c:v>
                </c:pt>
                <c:pt idx="23">
                  <c:v>7</c:v>
                </c:pt>
                <c:pt idx="24">
                  <c:v>6.7</c:v>
                </c:pt>
                <c:pt idx="25">
                  <c:v>6.7</c:v>
                </c:pt>
                <c:pt idx="26">
                  <c:v>6.7</c:v>
                </c:pt>
                <c:pt idx="27">
                  <c:v>5.9</c:v>
                </c:pt>
                <c:pt idx="28">
                  <c:v>5.9</c:v>
                </c:pt>
                <c:pt idx="29">
                  <c:v>5.8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42-4D41-8C45-00A2FED9C0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Лист1!$C$2:$C$32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42-4D41-8C45-00A2FED9C0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Лист1!$D$2:$D$32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42-4D41-8C45-00A2FED9C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7343800"/>
        <c:axId val="527340848"/>
      </c:lineChart>
      <c:catAx>
        <c:axId val="52734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7340848"/>
        <c:crosses val="autoZero"/>
        <c:auto val="1"/>
        <c:lblAlgn val="ctr"/>
        <c:lblOffset val="100"/>
        <c:noMultiLvlLbl val="0"/>
      </c:catAx>
      <c:valAx>
        <c:axId val="52734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7343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5844E-0ACB-472F-A713-B42B7F611AEA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06051-42A3-4CDB-B0E3-5B22E90FA5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73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06051-42A3-4CDB-B0E3-5B22E90FA56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6153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A517C1-2608-4C04-ACCF-94E98E056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D44F3E-4632-40B1-A8AA-7BF9075874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747DA2-02C1-4649-A3FC-7DB046CCD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DFCF7D-A5D0-455E-8FAD-D0E5162E3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09D15D-65B3-4C96-AEDD-55AE17DD6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76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D0DACB-13EE-4F9E-89E8-59F5511F0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F258F7-BFB7-46E6-AB8E-F9788A773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34DD35-A156-4FF2-9037-D4903C9A9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D73D1A-B9F1-43C4-B4BD-15AFC87A3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8D6CDB-F9E0-42E9-9512-90AF9AA40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935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DC4936-8F50-4927-947E-3542391C6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63FCEA-F876-4A3E-8382-027ED76E8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52EDD1-5542-4503-B790-C80FD047C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0D6E7A-15F2-4969-ADDF-D6AD897D3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9DBBDA-E189-447E-9E66-BCDE05CA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54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F1E82-C438-4DB9-871C-B81D25B4B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63019C-7DBB-4D32-884A-290D3A803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3EA3C8-C9D9-4DF6-A5FD-6349C1B4C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4144A9-BA90-48E7-8675-EF14DE6F0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7908DA-3C97-4CD8-873C-0FEFA735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059207-B2E9-4799-AE9A-0E7AF4F5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442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16438-D1B9-4ED6-B8B2-201B94393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CDC226-3A87-4302-989A-86C3673EE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D873537-08DB-453E-B901-75F7ACFDE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F86B0BD-4025-454B-ADED-F9ED7D30FA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AC6A29-96D1-4705-B631-920C2611CA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C461C84-DF6D-469A-8FA8-25B962D42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5FF22B9-E7FD-4E59-B2EC-314596E86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490332-237C-47A2-B075-7C3FB3ED7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569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87D0EB-5513-4F99-A914-A2B88FB41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C6EF5C3-C6A2-4E2E-9CCE-0A426F7F7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A4999A-82CE-4FA8-895B-42F3D857C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EF151B2-8F9A-4B67-BBB6-AE671A6EF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141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239E258-98AE-459D-AB0A-B6FFF72E4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53FE6BF-2275-498B-8ACA-DA7481464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51238C-B365-48B2-8057-67FA004CC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025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76A9A-54B0-4ADA-94DC-A20735DF7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2AF481-3816-4AC2-842E-527C3E481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88283C-4FC0-44CD-BFD6-7DB2ED99D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4BE9EB-CE24-4EE7-9872-E7179D95C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9B5C7D-6E47-4D26-94CF-FFA9BB252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91B6F0-6E4D-474D-8AE8-2E94B0EF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92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A552A2-CDCB-46AA-8141-85514D913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157E8FB-D211-4D97-A13F-F5D8F9F94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96B7AC-BDF3-467B-8EDA-F9E5D5CFC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0A741E-A50C-4D89-924C-3EDA6932E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19AB17-AA98-4E3C-A331-E8D34817E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BD8FC3-53E6-43A7-8FD3-DA29DD8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698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B87F9-E7BC-4522-AFFA-C57703C4D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3B1EBD-3342-4970-B74B-454B7D522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C5EA89-AA48-46CD-B7BA-6F9D576A1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F2E1EA-EE28-4638-9815-BCA65AAD6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F07BB1-41C8-4B8D-9781-3F68FAF54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84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EA2131C-4AE0-4283-AD38-74CEF3FBF8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2A0844-62AF-4275-A5E5-A0A9C3D2A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9FC7F2-9A18-46F2-8027-359EAE40A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54A70-1869-4926-BD92-3601DCC3332C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3CBDCA-3EF1-4E39-A56F-77A457D28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5EFEBD-D486-4BCA-9994-26AF21D3E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641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66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678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169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061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14.10.2021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970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14.10.2021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9488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14.10.2021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102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9311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354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5885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498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021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7333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3832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0360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2910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6682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8490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8649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7745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0285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5697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CD5A26-4F1F-421B-805E-3E3E17909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529EB-A2DF-4FBC-86F8-182E80F69BA5}" type="datetimeFigureOut">
              <a:rPr lang="ru-RU"/>
              <a:pPr>
                <a:defRPr/>
              </a:pPr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D8FB76-BFF3-47D9-838D-D4E244681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F721C9-3F7C-4611-93D1-EABFE21B1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593BB1-F7DA-42A0-BAB9-AFBA729BD0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58355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733309-B30B-4C3B-AAF2-EF0DB9594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CA676-9C21-423C-8482-2889650C46DF}" type="datetimeFigureOut">
              <a:rPr lang="ru-RU"/>
              <a:pPr>
                <a:defRPr/>
              </a:pPr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DFF39C-B1C2-4E8D-9985-23E0C7292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BC2AFA-144D-4D1E-AEF5-287E155E3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310A95-3E75-4730-8636-F06531121B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9157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08D26C-83F5-4A5B-B8CF-9955D1415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5AAC8-41E8-4750-B750-F60AB68075B1}" type="datetimeFigureOut">
              <a:rPr lang="ru-RU"/>
              <a:pPr>
                <a:defRPr/>
              </a:pPr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C057DD-DC00-4245-8C34-A073D20F8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887FA2-1551-4824-99D2-24AE3B3FA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1F471-F53C-44BF-A1D5-F90CFECDE5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03230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085E660-D7DA-4519-9617-460C92F4E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CFBAC-2D22-4637-A424-34E5D3E4BCB2}" type="datetimeFigureOut">
              <a:rPr lang="ru-RU"/>
              <a:pPr>
                <a:defRPr/>
              </a:pPr>
              <a:t>14.10.2021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3996F3D-6CD0-4171-9EA9-01A48A030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2B2F5EF-9456-4700-B588-526F919AB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31F4A8-E959-4FE9-B8B0-2A8B504DA6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75097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3C5BB3F1-49EA-4C2B-BE42-8817F078D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AB8D0-F442-4F72-BF25-355F011ADAD3}" type="datetimeFigureOut">
              <a:rPr lang="ru-RU"/>
              <a:pPr>
                <a:defRPr/>
              </a:pPr>
              <a:t>14.10.2021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3EB8D5CF-B4FD-4CBB-8572-31A616040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0F0F83D2-12FA-47A9-8CCC-8187DF7DA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30EC0F-EDF6-4311-A72D-62A5A043B6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60477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8759B32C-A21E-4720-9052-ABCCF95EC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5E303-B7A6-4F75-A4DF-A9A63DBCFE14}" type="datetimeFigureOut">
              <a:rPr lang="ru-RU"/>
              <a:pPr>
                <a:defRPr/>
              </a:pPr>
              <a:t>14.10.2021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30DF521-9288-4A4D-908D-7AB2442E8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09290D86-2E87-4F76-B8DD-557947C4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B2C32-D916-42A1-A06D-DC3B0A092A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65506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2C540AEC-5780-400E-AB7A-F72381A5C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19D31-F1E5-40FC-94AF-01E40CA2F620}" type="datetimeFigureOut">
              <a:rPr lang="ru-RU"/>
              <a:pPr>
                <a:defRPr/>
              </a:pPr>
              <a:t>14.10.2021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BE2FBB30-75C6-48AF-8400-A0458F61C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C85D0EE7-99B9-4029-B37A-F84C63BA6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D1BEF-4FCA-41B6-AD93-51F3374C59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16232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8B993712-424E-4E5D-922D-963749B82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C332A-D655-4CFB-9220-5F9432459104}" type="datetimeFigureOut">
              <a:rPr lang="ru-RU"/>
              <a:pPr>
                <a:defRPr/>
              </a:pPr>
              <a:t>14.10.2021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999AB702-387C-4DBC-AB60-A808167E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654493E-6365-480D-B56D-35E3C8885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E9C98C-31C8-4B14-8EBE-9CED3996F0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7218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756EAA2-0B62-40FD-8A2A-CB2E66C7E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981C9-D414-4E55-8058-8564815F2E0C}" type="datetimeFigureOut">
              <a:rPr lang="ru-RU"/>
              <a:pPr>
                <a:defRPr/>
              </a:pPr>
              <a:t>14.10.2021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D102A2D-E2F8-4E3E-AE28-904AC4475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9F33605-1EF1-4CF9-BC17-185071916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3B2B2-B75B-41E4-8BEE-831434A6DE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03399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A18618-5D83-46A0-8847-4E3D82487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D9986-C0BA-404A-B7C0-BEA56C87896E}" type="datetimeFigureOut">
              <a:rPr lang="ru-RU"/>
              <a:pPr>
                <a:defRPr/>
              </a:pPr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B316CC-CE6B-445B-A5EB-B43DCC8E7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527A85-7DD1-45E4-99FD-DE5692C78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BC547-78A3-4EA6-B29E-344FFEF420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40682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AEC156-C205-4863-9DD0-431E48F6C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4CE0A-3913-4BBA-AB17-A0C3B27115CC}" type="datetimeFigureOut">
              <a:rPr lang="ru-RU"/>
              <a:pPr>
                <a:defRPr/>
              </a:pPr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3555EC-A875-4656-A174-2EE4AF1C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F1E7B0-DC9D-4078-AA8D-412BFE28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8AA136-CE33-44B7-B076-0983F60293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8106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D84A5-327C-4A47-9E07-0BE263F23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44DC08-A913-4543-9F15-0E447296D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84378F-1838-4960-924F-FA5458D4BE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54A70-1869-4926-BD92-3601DCC3332C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408BF3-2440-40DC-9C06-E6F554426E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593187-7AAE-4F40-8A57-41C3411A1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62F5D-9D75-4AD7-B2D0-5D329706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28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852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7A18B-9CD4-4998-8B6C-EA189FACB4C7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870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DC75C6A2-D1AB-4220-B129-CFCDC7FE6B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FD921243-8DFB-45C3-878A-D8B2B5D100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0A98D6-CD60-4A93-BB6A-7C68F8318F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ED67DE-7CF7-4D87-9B8B-27B6928C650E}" type="datetimeFigureOut">
              <a:rPr lang="ru-RU"/>
              <a:pPr>
                <a:defRPr/>
              </a:pPr>
              <a:t>14.10.2021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DF209D-38E7-4A5D-A97C-479E7BB9FE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8F332F-BCB6-44FA-888F-DF107BE5E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F10A83A-EBE0-4099-AA8E-F67EDF535DB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4834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67" y="2226363"/>
            <a:ext cx="10058400" cy="1894223"/>
          </a:xfrm>
        </p:spPr>
        <p:txBody>
          <a:bodyPr>
            <a:noAutofit/>
          </a:bodyPr>
          <a:lstStyle/>
          <a:p>
            <a:pPr algn="l"/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изменения в сельском хозяйстве и сельской местности России и задачи аграрно-экономической науки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D10B69-0D76-41B6-9282-E4227A383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667" y="4631636"/>
            <a:ext cx="9144000" cy="1411356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 – академик РАН, руководитель Всероссийского института аграрных проблем и информатики имени А.А. Никонова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083155" y="330971"/>
            <a:ext cx="7079381" cy="15177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8EA738-285A-4E5E-8154-6F20D57F80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069997" y="281544"/>
            <a:ext cx="7079381" cy="151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3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70D1D6-25EA-4F4F-853E-EBB6F68A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8136"/>
            <a:ext cx="11026967" cy="50677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Роль сельского хозяйства в экономике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BAD0400-E77F-4E89-B602-7AFFDA11244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6695" y="594913"/>
          <a:ext cx="11699714" cy="6197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1026">
                  <a:extLst>
                    <a:ext uri="{9D8B030D-6E8A-4147-A177-3AD203B41FA5}">
                      <a16:colId xmlns:a16="http://schemas.microsoft.com/office/drawing/2014/main" val="3094703665"/>
                    </a:ext>
                  </a:extLst>
                </a:gridCol>
                <a:gridCol w="1006714">
                  <a:extLst>
                    <a:ext uri="{9D8B030D-6E8A-4147-A177-3AD203B41FA5}">
                      <a16:colId xmlns:a16="http://schemas.microsoft.com/office/drawing/2014/main" val="80918326"/>
                    </a:ext>
                  </a:extLst>
                </a:gridCol>
                <a:gridCol w="983974">
                  <a:extLst>
                    <a:ext uri="{9D8B030D-6E8A-4147-A177-3AD203B41FA5}">
                      <a16:colId xmlns:a16="http://schemas.microsoft.com/office/drawing/2014/main" val="2410882845"/>
                    </a:ext>
                  </a:extLst>
                </a:gridCol>
                <a:gridCol w="1133061">
                  <a:extLst>
                    <a:ext uri="{9D8B030D-6E8A-4147-A177-3AD203B41FA5}">
                      <a16:colId xmlns:a16="http://schemas.microsoft.com/office/drawing/2014/main" val="24410385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38731710"/>
                    </a:ext>
                  </a:extLst>
                </a:gridCol>
                <a:gridCol w="1083365">
                  <a:extLst>
                    <a:ext uri="{9D8B030D-6E8A-4147-A177-3AD203B41FA5}">
                      <a16:colId xmlns:a16="http://schemas.microsoft.com/office/drawing/2014/main" val="1155517308"/>
                    </a:ext>
                  </a:extLst>
                </a:gridCol>
                <a:gridCol w="1152939">
                  <a:extLst>
                    <a:ext uri="{9D8B030D-6E8A-4147-A177-3AD203B41FA5}">
                      <a16:colId xmlns:a16="http://schemas.microsoft.com/office/drawing/2014/main" val="3362778083"/>
                    </a:ext>
                  </a:extLst>
                </a:gridCol>
                <a:gridCol w="884583">
                  <a:extLst>
                    <a:ext uri="{9D8B030D-6E8A-4147-A177-3AD203B41FA5}">
                      <a16:colId xmlns:a16="http://schemas.microsoft.com/office/drawing/2014/main" val="489784793"/>
                    </a:ext>
                  </a:extLst>
                </a:gridCol>
                <a:gridCol w="1689652">
                  <a:extLst>
                    <a:ext uri="{9D8B030D-6E8A-4147-A177-3AD203B41FA5}">
                      <a16:colId xmlns:a16="http://schemas.microsoft.com/office/drawing/2014/main" val="2716618387"/>
                    </a:ext>
                  </a:extLst>
                </a:gridCol>
              </a:tblGrid>
              <a:tr h="463406">
                <a:tc>
                  <a:txBody>
                    <a:bodyPr/>
                    <a:lstStyle/>
                    <a:p>
                      <a:r>
                        <a:rPr lang="ru-RU" sz="2000" b="1" dirty="0"/>
                        <a:t>% к предыдущему году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2020/2013,%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531477"/>
                  </a:ext>
                </a:extLst>
              </a:tr>
              <a:tr h="522003">
                <a:tc>
                  <a:txBody>
                    <a:bodyPr/>
                    <a:lstStyle/>
                    <a:p>
                      <a:r>
                        <a:rPr lang="ru-RU" sz="2400" b="1" dirty="0"/>
                        <a:t>сельское хозяйство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846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b="1" dirty="0"/>
                        <a:t>Промышленность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99,2</a:t>
                      </a:r>
                    </a:p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108,6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601011"/>
                  </a:ext>
                </a:extLst>
              </a:tr>
              <a:tr h="573566">
                <a:tc>
                  <a:txBody>
                    <a:bodyPr/>
                    <a:lstStyle/>
                    <a:p>
                      <a:r>
                        <a:rPr lang="ru-RU" sz="2400" b="1" dirty="0"/>
                        <a:t>Доля сельского хозяйства,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2020/2014,</a:t>
                      </a:r>
                    </a:p>
                    <a:p>
                      <a:r>
                        <a:rPr lang="ru-RU" sz="2000" b="1" dirty="0"/>
                        <a:t>п. п.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829926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ВВП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45044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занятых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-0,7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624847"/>
                  </a:ext>
                </a:extLst>
              </a:tr>
              <a:tr h="444226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основных фондах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-0,9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153419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инвестициях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909883"/>
                  </a:ext>
                </a:extLst>
              </a:tr>
              <a:tr h="524389">
                <a:tc>
                  <a:txBody>
                    <a:bodyPr/>
                    <a:lstStyle/>
                    <a:p>
                      <a:r>
                        <a:rPr lang="ru-RU" sz="2400" b="1" dirty="0"/>
                        <a:t>в расходах  бюджета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764000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экспорте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289022"/>
                  </a:ext>
                </a:extLst>
              </a:tr>
              <a:tr h="437917">
                <a:tc>
                  <a:txBody>
                    <a:bodyPr/>
                    <a:lstStyle/>
                    <a:p>
                      <a:r>
                        <a:rPr lang="ru-RU" sz="2400" b="1" dirty="0"/>
                        <a:t>в импорте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-1,1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86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265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Индексы производства в сельском хозяйстве 1990-2020 (1990 г. =100%)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50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60315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5627A-C214-4085-B8BD-10A8E805D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5445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занятых в сельском хозяйстве за 1990-2020 гг., %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484712AB-A734-4B18-A25B-4B685979B5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023730"/>
          <a:ext cx="10515600" cy="5565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4AB83A-706D-47CB-A51C-3C87844B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977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8D2AD9-E3C1-48D7-998B-2B8C5573E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Группировка административных районов по плотности сельского населения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B0EC36AC-1426-4032-B6EA-3D9029E0FD2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9367" y="1825625"/>
          <a:ext cx="11493663" cy="4887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9403">
                  <a:extLst>
                    <a:ext uri="{9D8B030D-6E8A-4147-A177-3AD203B41FA5}">
                      <a16:colId xmlns:a16="http://schemas.microsoft.com/office/drawing/2014/main" val="1267373848"/>
                    </a:ext>
                  </a:extLst>
                </a:gridCol>
                <a:gridCol w="1620455">
                  <a:extLst>
                    <a:ext uri="{9D8B030D-6E8A-4147-A177-3AD203B41FA5}">
                      <a16:colId xmlns:a16="http://schemas.microsoft.com/office/drawing/2014/main" val="652177379"/>
                    </a:ext>
                  </a:extLst>
                </a:gridCol>
                <a:gridCol w="1562583">
                  <a:extLst>
                    <a:ext uri="{9D8B030D-6E8A-4147-A177-3AD203B41FA5}">
                      <a16:colId xmlns:a16="http://schemas.microsoft.com/office/drawing/2014/main" val="935423354"/>
                    </a:ext>
                  </a:extLst>
                </a:gridCol>
                <a:gridCol w="1527858">
                  <a:extLst>
                    <a:ext uri="{9D8B030D-6E8A-4147-A177-3AD203B41FA5}">
                      <a16:colId xmlns:a16="http://schemas.microsoft.com/office/drawing/2014/main" val="2237122764"/>
                    </a:ext>
                  </a:extLst>
                </a:gridCol>
                <a:gridCol w="1053296">
                  <a:extLst>
                    <a:ext uri="{9D8B030D-6E8A-4147-A177-3AD203B41FA5}">
                      <a16:colId xmlns:a16="http://schemas.microsoft.com/office/drawing/2014/main" val="2507685507"/>
                    </a:ext>
                  </a:extLst>
                </a:gridCol>
                <a:gridCol w="1250068">
                  <a:extLst>
                    <a:ext uri="{9D8B030D-6E8A-4147-A177-3AD203B41FA5}">
                      <a16:colId xmlns:a16="http://schemas.microsoft.com/office/drawing/2014/main" val="2786076620"/>
                    </a:ext>
                  </a:extLst>
                </a:gridCol>
              </a:tblGrid>
              <a:tr h="151781"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Плотность сельского населения, человек на 1 кв. км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800" dirty="0"/>
                        <a:t>Количество административных</a:t>
                      </a:r>
                    </a:p>
                    <a:p>
                      <a:r>
                        <a:rPr lang="ru-RU" sz="2800" dirty="0"/>
                        <a:t>районов, единиц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/>
                        <a:t>2018 г. к 2010 г.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633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2002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9340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менее 1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109,8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106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1 до 5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402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5 до 10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435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10 до 50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92,2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007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более 50 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105,1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3695084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803E84-7A9A-4D28-8A22-53CF7A565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71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A64DA9-09E8-40DF-A5F5-45661B669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Урожайность с. х. культур и продуктивность коров в сельскохозяйственных организациях   в % к хозяйствам всех категорий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0B8C817-3041-4B08-A001-C80C2CB5D5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36104" y="1775929"/>
          <a:ext cx="1084359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1706">
                  <a:extLst>
                    <a:ext uri="{9D8B030D-6E8A-4147-A177-3AD203B41FA5}">
                      <a16:colId xmlns:a16="http://schemas.microsoft.com/office/drawing/2014/main" val="2641066081"/>
                    </a:ext>
                  </a:extLst>
                </a:gridCol>
                <a:gridCol w="1367085">
                  <a:extLst>
                    <a:ext uri="{9D8B030D-6E8A-4147-A177-3AD203B41FA5}">
                      <a16:colId xmlns:a16="http://schemas.microsoft.com/office/drawing/2014/main" val="52249303"/>
                    </a:ext>
                  </a:extLst>
                </a:gridCol>
                <a:gridCol w="1301987">
                  <a:extLst>
                    <a:ext uri="{9D8B030D-6E8A-4147-A177-3AD203B41FA5}">
                      <a16:colId xmlns:a16="http://schemas.microsoft.com/office/drawing/2014/main" val="1891619696"/>
                    </a:ext>
                  </a:extLst>
                </a:gridCol>
                <a:gridCol w="1410485">
                  <a:extLst>
                    <a:ext uri="{9D8B030D-6E8A-4147-A177-3AD203B41FA5}">
                      <a16:colId xmlns:a16="http://schemas.microsoft.com/office/drawing/2014/main" val="871513386"/>
                    </a:ext>
                  </a:extLst>
                </a:gridCol>
                <a:gridCol w="2072329">
                  <a:extLst>
                    <a:ext uri="{9D8B030D-6E8A-4147-A177-3AD203B41FA5}">
                      <a16:colId xmlns:a16="http://schemas.microsoft.com/office/drawing/2014/main" val="2724605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2020 – 2000, п. п.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655908"/>
                  </a:ext>
                </a:extLst>
              </a:tr>
              <a:tr h="320206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Урожайность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68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зерновых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19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сахарной свеклы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059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подсолнечника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272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картофеля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3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овощей открытого грунта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12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Надой на 1 корову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327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779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1AA10-9407-4077-82EE-5B23453F5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638"/>
            <a:ext cx="10515600" cy="81898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Экспорт/импорт технологий в области сельского хозяйства, охоты и лесного хозяйства за 2005-2019 гг.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9C84AC3-9BD9-4560-8588-10CDDBBC9AD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144987"/>
          <a:ext cx="10515600" cy="4516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6127">
                  <a:extLst>
                    <a:ext uri="{9D8B030D-6E8A-4147-A177-3AD203B41FA5}">
                      <a16:colId xmlns:a16="http://schemas.microsoft.com/office/drawing/2014/main" val="1079127929"/>
                    </a:ext>
                  </a:extLst>
                </a:gridCol>
                <a:gridCol w="3569473">
                  <a:extLst>
                    <a:ext uri="{9D8B030D-6E8A-4147-A177-3AD203B41FA5}">
                      <a16:colId xmlns:a16="http://schemas.microsoft.com/office/drawing/2014/main" val="1395170538"/>
                    </a:ext>
                  </a:extLst>
                </a:gridCol>
              </a:tblGrid>
              <a:tr h="4516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Показатели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2005-201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1811014801"/>
                  </a:ext>
                </a:extLst>
              </a:tr>
              <a:tr h="451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Число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соглашений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2400" b="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единиц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264724195"/>
                  </a:ext>
                </a:extLst>
              </a:tr>
              <a:tr h="451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экспорт</a:t>
                      </a:r>
                      <a:endParaRPr lang="ru-RU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65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1862023060"/>
                  </a:ext>
                </a:extLst>
              </a:tr>
              <a:tr h="451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импорт</a:t>
                      </a:r>
                      <a:endParaRPr lang="ru-RU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255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938146427"/>
                  </a:ext>
                </a:extLst>
              </a:tr>
              <a:tr h="451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Стоимость предмета соглашений, млн. долл. 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США: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3063574234"/>
                  </a:ext>
                </a:extLst>
              </a:tr>
              <a:tr h="451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экспорт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40,9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3345727813"/>
                  </a:ext>
                </a:extLst>
              </a:tr>
              <a:tr h="451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импорт</a:t>
                      </a:r>
                      <a:endParaRPr lang="ru-RU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39,8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3385585867"/>
                  </a:ext>
                </a:extLst>
              </a:tr>
              <a:tr h="451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Выплаты средств за год, млн. долл. </a:t>
                      </a:r>
                      <a:r>
                        <a:rPr lang="en-US" sz="24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США: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2329466581"/>
                  </a:ext>
                </a:extLst>
              </a:tr>
              <a:tr h="451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экспорт</a:t>
                      </a:r>
                      <a:endParaRPr lang="ru-RU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14,5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 anchor="ctr"/>
                </a:tc>
                <a:extLst>
                  <a:ext uri="{0D108BD9-81ED-4DB2-BD59-A6C34878D82A}">
                    <a16:rowId xmlns:a16="http://schemas.microsoft.com/office/drawing/2014/main" val="461224647"/>
                  </a:ext>
                </a:extLst>
              </a:tr>
              <a:tr h="451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импорт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50,2</a:t>
                      </a:r>
                      <a:endParaRPr lang="ru-RU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3743110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2512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8924EA-6359-44A2-9851-DD836A8A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Потребление минеральных удобрений в 2019 г. , кг на 1 га постоянных посевов, по данным ФАОСТАТ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A3144834-8C50-4F2E-AB2A-2CF0A6EAD9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365039"/>
              </p:ext>
            </p:extLst>
          </p:nvPr>
        </p:nvGraphicFramePr>
        <p:xfrm>
          <a:off x="522515" y="1825625"/>
          <a:ext cx="11269683" cy="4667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533">
                  <a:extLst>
                    <a:ext uri="{9D8B030D-6E8A-4147-A177-3AD203B41FA5}">
                      <a16:colId xmlns:a16="http://schemas.microsoft.com/office/drawing/2014/main" val="570625675"/>
                    </a:ext>
                  </a:extLst>
                </a:gridCol>
                <a:gridCol w="2864050">
                  <a:extLst>
                    <a:ext uri="{9D8B030D-6E8A-4147-A177-3AD203B41FA5}">
                      <a16:colId xmlns:a16="http://schemas.microsoft.com/office/drawing/2014/main" val="3874707281"/>
                    </a:ext>
                  </a:extLst>
                </a:gridCol>
                <a:gridCol w="2864050">
                  <a:extLst>
                    <a:ext uri="{9D8B030D-6E8A-4147-A177-3AD203B41FA5}">
                      <a16:colId xmlns:a16="http://schemas.microsoft.com/office/drawing/2014/main" val="2842886190"/>
                    </a:ext>
                  </a:extLst>
                </a:gridCol>
                <a:gridCol w="2864050">
                  <a:extLst>
                    <a:ext uri="{9D8B030D-6E8A-4147-A177-3AD203B41FA5}">
                      <a16:colId xmlns:a16="http://schemas.microsoft.com/office/drawing/2014/main" val="3746852763"/>
                    </a:ext>
                  </a:extLst>
                </a:gridCol>
              </a:tblGrid>
              <a:tr h="810019"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Азот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Фосфат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Калий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84629"/>
                  </a:ext>
                </a:extLst>
              </a:tr>
              <a:tr h="964308">
                <a:tc>
                  <a:txBody>
                    <a:bodyPr/>
                    <a:lstStyle/>
                    <a:p>
                      <a:r>
                        <a:rPr lang="ru-RU" sz="4400" dirty="0"/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/>
                        <a:t>14,0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/>
                        <a:t>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/>
                        <a:t>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77111"/>
                  </a:ext>
                </a:extLst>
              </a:tr>
              <a:tr h="964308">
                <a:tc>
                  <a:txBody>
                    <a:bodyPr/>
                    <a:lstStyle/>
                    <a:p>
                      <a:r>
                        <a:rPr lang="ru-RU" sz="4400" dirty="0"/>
                        <a:t>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/>
                        <a:t>72,8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/>
                        <a:t>24,8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/>
                        <a:t>21,8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105156"/>
                  </a:ext>
                </a:extLst>
              </a:tr>
              <a:tr h="964308">
                <a:tc>
                  <a:txBody>
                    <a:bodyPr/>
                    <a:lstStyle/>
                    <a:p>
                      <a:r>
                        <a:rPr lang="ru-RU" sz="4400" dirty="0"/>
                        <a:t>Германия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/>
                        <a:t>115,2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/>
                        <a:t>20,8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/>
                        <a:t>35,2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372736"/>
                  </a:ext>
                </a:extLst>
              </a:tr>
              <a:tr h="964308">
                <a:tc>
                  <a:txBody>
                    <a:bodyPr/>
                    <a:lstStyle/>
                    <a:p>
                      <a:r>
                        <a:rPr lang="ru-RU" sz="4400" dirty="0"/>
                        <a:t>Китай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/>
                        <a:t>198,1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/>
                        <a:t>76,1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/>
                        <a:t>76,3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797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1752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3FDB1-0D94-48EC-ABD4-B60CBA6C3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8843"/>
            <a:ext cx="10810461" cy="1501845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Образование, использование и обеззараживание отходов  в сельском хозяйстве, охоте и лесном хозяйстве за 2005-2015 гг., млн т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166DE7A-1CB0-4F06-B987-52A52FC91AF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8174" y="1825625"/>
          <a:ext cx="11638722" cy="4193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1713">
                  <a:extLst>
                    <a:ext uri="{9D8B030D-6E8A-4147-A177-3AD203B41FA5}">
                      <a16:colId xmlns:a16="http://schemas.microsoft.com/office/drawing/2014/main" val="3490411743"/>
                    </a:ext>
                  </a:extLst>
                </a:gridCol>
                <a:gridCol w="1532142">
                  <a:extLst>
                    <a:ext uri="{9D8B030D-6E8A-4147-A177-3AD203B41FA5}">
                      <a16:colId xmlns:a16="http://schemas.microsoft.com/office/drawing/2014/main" val="2775273391"/>
                    </a:ext>
                  </a:extLst>
                </a:gridCol>
                <a:gridCol w="1407069">
                  <a:extLst>
                    <a:ext uri="{9D8B030D-6E8A-4147-A177-3AD203B41FA5}">
                      <a16:colId xmlns:a16="http://schemas.microsoft.com/office/drawing/2014/main" val="3751814952"/>
                    </a:ext>
                  </a:extLst>
                </a:gridCol>
                <a:gridCol w="1240306">
                  <a:extLst>
                    <a:ext uri="{9D8B030D-6E8A-4147-A177-3AD203B41FA5}">
                      <a16:colId xmlns:a16="http://schemas.microsoft.com/office/drawing/2014/main" val="21360446"/>
                    </a:ext>
                  </a:extLst>
                </a:gridCol>
                <a:gridCol w="1417492">
                  <a:extLst>
                    <a:ext uri="{9D8B030D-6E8A-4147-A177-3AD203B41FA5}">
                      <a16:colId xmlns:a16="http://schemas.microsoft.com/office/drawing/2014/main" val="454163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2005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/2005,%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5535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/>
                        <a:t>Образование отходов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320,3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794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Использование и обеззараживание отходов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348,6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970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/>
                        <a:t>Доля (%) использованных и обеззараженных отходов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6,8 п. п.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369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/>
                        <a:t>Объем неиспользованных и необеззараженных отходов: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229,4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0606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581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id="{272FF826-0D62-4494-91DE-9A69FA142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27"/>
            <a:ext cx="10515600" cy="786580"/>
          </a:xfrm>
        </p:spPr>
        <p:txBody>
          <a:bodyPr/>
          <a:lstStyle/>
          <a:p>
            <a:pPr algn="ctr" eaLnBrk="1" hangingPunct="1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Лозунг дня:  от «роста» к «качеству роста»</a:t>
            </a:r>
          </a:p>
        </p:txBody>
      </p:sp>
      <p:sp>
        <p:nvSpPr>
          <p:cNvPr id="22531" name="Объект 2">
            <a:extLst>
              <a:ext uri="{FF2B5EF4-FFF2-40B4-BE49-F238E27FC236}">
                <a16:creationId xmlns:a16="http://schemas.microsoft.com/office/drawing/2014/main" id="{93FFECD6-48DD-43BE-B36B-D5FA77B3C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5406"/>
            <a:ext cx="10515600" cy="576170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от наращивания темпов производства  к  росту, отвечающему критериям экономической, социальной и экологической эффективности: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ru-RU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развитию сельских территорий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технологическая модернизация средних и малых сельскохозяйственных предприятий и фермерских хозяйств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  отечественной научно-технической базы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уменьшение экологических издержек, формирование климатически нейтральной аграрной экономики </a:t>
            </a:r>
          </a:p>
          <a:p>
            <a:pPr marL="0" indent="0" algn="ctr" eaLnBrk="1" hangingPunct="1">
              <a:buFont typeface="Arial" panose="020B0604020202020204" pitchFamily="34" charset="0"/>
              <a:buNone/>
            </a:pPr>
            <a:endParaRPr lang="ru-RU" altLang="ru-RU" sz="3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A4C71-3F73-4558-A47F-962EA8FFA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блага, создаваемые в сельском хозяйстве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C51E96-9EA6-437E-993F-A43E034AE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5065"/>
            <a:ext cx="10515600" cy="3801898"/>
          </a:xfrm>
        </p:spPr>
        <p:txBody>
          <a:bodyPr>
            <a:normAutofit fontScale="85000" lnSpcReduction="1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Продовольственная безопасность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созданию рабочих мест в смежных отраслях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сельского расселения, сельского образа жизни и традиционной культуры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социального контроля на сельских территориях и уменьшение геополитических рисков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 в улучшение экологической ситуации, сохранение биоразнообразия, уменьшение выбросов парниковых газов 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067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/>
              <a:t>                </a:t>
            </a:r>
            <a:r>
              <a:rPr lang="ru-RU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9361623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2268</TotalTime>
  <Words>634</Words>
  <Application>Microsoft Office PowerPoint</Application>
  <PresentationFormat>Широкоэкранный</PresentationFormat>
  <Paragraphs>258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4_Тема Office</vt:lpstr>
      <vt:lpstr>1_Тема Office</vt:lpstr>
      <vt:lpstr>2_Тема Office</vt:lpstr>
      <vt:lpstr>Структурные изменения в сельском хозяйстве и сельской местности России и задачи аграрно-экономической науки</vt:lpstr>
      <vt:lpstr>Роль сельского хозяйства в экономике</vt:lpstr>
      <vt:lpstr>Индексы производства в сельском хозяйстве 1990-2020 (1990 г. =100%)</vt:lpstr>
      <vt:lpstr>Удельный вес занятых в сельском хозяйстве за 1990-2020 гг., % </vt:lpstr>
      <vt:lpstr>Группировка административных районов по плотности сельского населения</vt:lpstr>
      <vt:lpstr>Урожайность с. х. культур и продуктивность коров в сельскохозяйственных организациях   в % к хозяйствам всех категорий</vt:lpstr>
      <vt:lpstr>Экспорт/импорт технологий в области сельского хозяйства, охоты и лесного хозяйства за 2005-2019 гг.</vt:lpstr>
      <vt:lpstr>Потребление минеральных удобрений в 2019 г. , кг на 1 га постоянных посевов, по данным ФАОСТАТ</vt:lpstr>
      <vt:lpstr>Образование, использование и обеззараживание отходов  в сельском хозяйстве, охоте и лесном хозяйстве за 2005-2015 гг., млн т</vt:lpstr>
      <vt:lpstr>Лозунг дня:  от «роста» к «качеству роста»</vt:lpstr>
      <vt:lpstr>Общественные блага, создаваемые в сельском хозяйстве</vt:lpstr>
      <vt:lpstr>                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тенденции в развитии сельского хозяйства и приоритеты аграрной политики в России</dc:title>
  <dc:creator>User</dc:creator>
  <cp:lastModifiedBy>User</cp:lastModifiedBy>
  <cp:revision>79</cp:revision>
  <dcterms:created xsi:type="dcterms:W3CDTF">2021-05-23T09:19:06Z</dcterms:created>
  <dcterms:modified xsi:type="dcterms:W3CDTF">2021-10-14T02:45:01Z</dcterms:modified>
</cp:coreProperties>
</file>