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0"/>
  </p:notesMasterIdLst>
  <p:sldIdLst>
    <p:sldId id="375" r:id="rId4"/>
    <p:sldId id="542" r:id="rId5"/>
    <p:sldId id="543" r:id="rId6"/>
    <p:sldId id="544" r:id="rId7"/>
    <p:sldId id="377" r:id="rId8"/>
    <p:sldId id="545" r:id="rId9"/>
    <p:sldId id="546" r:id="rId10"/>
    <p:sldId id="385" r:id="rId11"/>
    <p:sldId id="386" r:id="rId12"/>
    <p:sldId id="344" r:id="rId13"/>
    <p:sldId id="345" r:id="rId14"/>
    <p:sldId id="387" r:id="rId15"/>
    <p:sldId id="548" r:id="rId16"/>
    <p:sldId id="257" r:id="rId17"/>
    <p:sldId id="388" r:id="rId18"/>
    <p:sldId id="26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810" autoAdjust="0"/>
  </p:normalViewPr>
  <p:slideViewPr>
    <p:cSldViewPr snapToGrid="0">
      <p:cViewPr varScale="1">
        <p:scale>
          <a:sx n="54" d="100"/>
          <a:sy n="54" d="100"/>
        </p:scale>
        <p:origin x="10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494522423827458E-2"/>
          <c:y val="1.8003067200726225E-2"/>
          <c:w val="0.95080499448438516"/>
          <c:h val="0.8989275276316828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Лист1!$A$2:$A$32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Лист1!$B$2:$B$32</c:f>
              <c:numCache>
                <c:formatCode>General</c:formatCode>
                <c:ptCount val="31"/>
                <c:pt idx="0">
                  <c:v>13.2</c:v>
                </c:pt>
                <c:pt idx="1">
                  <c:v>13.5</c:v>
                </c:pt>
                <c:pt idx="2">
                  <c:v>14.3</c:v>
                </c:pt>
                <c:pt idx="3">
                  <c:v>14.6</c:v>
                </c:pt>
                <c:pt idx="4">
                  <c:v>15.4</c:v>
                </c:pt>
                <c:pt idx="5">
                  <c:v>14.7</c:v>
                </c:pt>
                <c:pt idx="6">
                  <c:v>14</c:v>
                </c:pt>
                <c:pt idx="7">
                  <c:v>13.3</c:v>
                </c:pt>
                <c:pt idx="8">
                  <c:v>13.7</c:v>
                </c:pt>
                <c:pt idx="9">
                  <c:v>13.3</c:v>
                </c:pt>
                <c:pt idx="10">
                  <c:v>13</c:v>
                </c:pt>
                <c:pt idx="11">
                  <c:v>12.3</c:v>
                </c:pt>
                <c:pt idx="12">
                  <c:v>11.8</c:v>
                </c:pt>
                <c:pt idx="13">
                  <c:v>11</c:v>
                </c:pt>
                <c:pt idx="14">
                  <c:v>10.4</c:v>
                </c:pt>
                <c:pt idx="15">
                  <c:v>10.1</c:v>
                </c:pt>
                <c:pt idx="16">
                  <c:v>9.9</c:v>
                </c:pt>
                <c:pt idx="17">
                  <c:v>8.9</c:v>
                </c:pt>
                <c:pt idx="18">
                  <c:v>8.5</c:v>
                </c:pt>
                <c:pt idx="19">
                  <c:v>8.3000000000000007</c:v>
                </c:pt>
                <c:pt idx="20">
                  <c:v>7.7</c:v>
                </c:pt>
                <c:pt idx="21">
                  <c:v>7.7</c:v>
                </c:pt>
                <c:pt idx="22">
                  <c:v>7.3</c:v>
                </c:pt>
                <c:pt idx="23">
                  <c:v>7</c:v>
                </c:pt>
                <c:pt idx="24">
                  <c:v>6.7</c:v>
                </c:pt>
                <c:pt idx="25">
                  <c:v>6.7</c:v>
                </c:pt>
                <c:pt idx="26">
                  <c:v>6.7</c:v>
                </c:pt>
                <c:pt idx="27">
                  <c:v>5.9</c:v>
                </c:pt>
                <c:pt idx="28">
                  <c:v>5.9</c:v>
                </c:pt>
                <c:pt idx="29">
                  <c:v>5.8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42-4D41-8C45-00A2FED9C0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Лист1!$A$2:$A$32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Лист1!$C$2:$C$32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42-4D41-8C45-00A2FED9C0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Лист1!$A$2:$A$32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Лист1!$D$2:$D$32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42-4D41-8C45-00A2FED9C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7343800"/>
        <c:axId val="527340848"/>
      </c:lineChart>
      <c:catAx>
        <c:axId val="52734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7340848"/>
        <c:crosses val="autoZero"/>
        <c:auto val="1"/>
        <c:lblAlgn val="ctr"/>
        <c:lblOffset val="100"/>
        <c:noMultiLvlLbl val="0"/>
      </c:catAx>
      <c:valAx>
        <c:axId val="52734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7343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5844E-0ACB-472F-A713-B42B7F611AEA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06051-42A3-4CDB-B0E3-5B22E90FA5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735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06051-42A3-4CDB-B0E3-5B22E90FA56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1982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06051-42A3-4CDB-B0E3-5B22E90FA56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582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C06051-42A3-4CDB-B0E3-5B22E90FA56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423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C06051-42A3-4CDB-B0E3-5B22E90FA56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643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A517C1-2608-4C04-ACCF-94E98E056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D44F3E-4632-40B1-A8AA-7BF9075874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747DA2-02C1-4649-A3FC-7DB046CCD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DFCF7D-A5D0-455E-8FAD-D0E5162E3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09D15D-65B3-4C96-AEDD-55AE17DD6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76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D0DACB-13EE-4F9E-89E8-59F5511F0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F258F7-BFB7-46E6-AB8E-F9788A773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34DD35-A156-4FF2-9037-D4903C9A9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D73D1A-B9F1-43C4-B4BD-15AFC87A3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8D6CDB-F9E0-42E9-9512-90AF9AA40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935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DC4936-8F50-4927-947E-3542391C6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63FCEA-F876-4A3E-8382-027ED76E8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52EDD1-5542-4503-B790-C80FD047C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0D6E7A-15F2-4969-ADDF-D6AD897D3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9DBBDA-E189-447E-9E66-BCDE05CA2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54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F1E82-C438-4DB9-871C-B81D25B4B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63019C-7DBB-4D32-884A-290D3A803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3EA3C8-C9D9-4DF6-A5FD-6349C1B4C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4144A9-BA90-48E7-8675-EF14DE6F0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7908DA-3C97-4CD8-873C-0FEFA7354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059207-B2E9-4799-AE9A-0E7AF4F5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442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B16438-D1B9-4ED6-B8B2-201B94393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CDC226-3A87-4302-989A-86C3673EE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D873537-08DB-453E-B901-75F7ACFDE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F86B0BD-4025-454B-ADED-F9ED7D30FA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AC6A29-96D1-4705-B631-920C2611CA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C461C84-DF6D-469A-8FA8-25B962D42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5FF22B9-E7FD-4E59-B2EC-314596E86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490332-237C-47A2-B075-7C3FB3ED7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569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87D0EB-5513-4F99-A914-A2B88FB41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C6EF5C3-C6A2-4E2E-9CCE-0A426F7F7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A4999A-82CE-4FA8-895B-42F3D857C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EF151B2-8F9A-4B67-BBB6-AE671A6EF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141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239E258-98AE-459D-AB0A-B6FFF72E4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53FE6BF-2275-498B-8ACA-DA7481464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51238C-B365-48B2-8057-67FA004CC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025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76A9A-54B0-4ADA-94DC-A20735DF7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2AF481-3816-4AC2-842E-527C3E481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88283C-4FC0-44CD-BFD6-7DB2ED99D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4BE9EB-CE24-4EE7-9872-E7179D95C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9B5C7D-6E47-4D26-94CF-FFA9BB252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1B6F0-6E4D-474D-8AE8-2E94B0EF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92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A552A2-CDCB-46AA-8141-85514D913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157E8FB-D211-4D97-A13F-F5D8F9F94F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96B7AC-BDF3-467B-8EDA-F9E5D5CFC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0A741E-A50C-4D89-924C-3EDA6932E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19AB17-AA98-4E3C-A331-E8D34817E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BD8FC3-53E6-43A7-8FD3-DA29DD8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698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B87F9-E7BC-4522-AFFA-C57703C4D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3B1EBD-3342-4970-B74B-454B7D522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C5EA89-AA48-46CD-B7BA-6F9D576A1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F2E1EA-EE28-4638-9815-BCA65AAD6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F07BB1-41C8-4B8D-9781-3F68FAF54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84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EA2131C-4AE0-4283-AD38-74CEF3FBF8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2A0844-62AF-4275-A5E5-A0A9C3D2A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9FC7F2-9A18-46F2-8027-359EAE40A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3CBDCA-3EF1-4E39-A56F-77A457D28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5EFEBD-D486-4BCA-9994-26AF21D3E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641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66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678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169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061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25.05.2021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970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25.05.2021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9488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25.05.2021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102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9311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354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5885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498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84358568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34597853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4360578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3711373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387027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1468464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344044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0825301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2877094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76592830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878576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D84A5-327C-4A47-9E07-0BE263F23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44DC08-A913-4543-9F15-0E447296D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84378F-1838-4960-924F-FA5458D4BE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54A70-1869-4926-BD92-3601DCC3332C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408BF3-2440-40DC-9C06-E6F554426E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593187-7AAE-4F40-8A57-41C3411A1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28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852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89407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3000"/>
        <a:buFont typeface="Monotype Sorts" pitchFamily="2" charset="2"/>
        <a:buChar char="F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67" y="2226363"/>
            <a:ext cx="10058400" cy="1894223"/>
          </a:xfrm>
        </p:spPr>
        <p:txBody>
          <a:bodyPr>
            <a:noAutofit/>
          </a:bodyPr>
          <a:lstStyle/>
          <a:p>
            <a:pPr algn="l"/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Новые тенденции в развитии сельского хозяйства и приоритеты аграрной политики в России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D10B69-0D76-41B6-9282-E4227A383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4667" y="4631636"/>
            <a:ext cx="9144000" cy="1411356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Петриков – академик РАН, руководитель Всероссийского института аграрных проблем и информатики имени А.А. Никонова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083155" y="330971"/>
            <a:ext cx="7079381" cy="15177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8EA738-285A-4E5E-8154-6F20D57F80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069997" y="281544"/>
            <a:ext cx="7079381" cy="151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3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24A03-D94D-4EDC-B46B-E037C4FFA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4398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роли сельского хозяйства в современной экономике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4445575-7C06-4265-960E-B91CFF5D6F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1305737"/>
              </p:ext>
            </p:extLst>
          </p:nvPr>
        </p:nvGraphicFramePr>
        <p:xfrm>
          <a:off x="99392" y="648182"/>
          <a:ext cx="11996152" cy="6494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8795">
                  <a:extLst>
                    <a:ext uri="{9D8B030D-6E8A-4147-A177-3AD203B41FA5}">
                      <a16:colId xmlns:a16="http://schemas.microsoft.com/office/drawing/2014/main" val="1103737702"/>
                    </a:ext>
                  </a:extLst>
                </a:gridCol>
                <a:gridCol w="5301656">
                  <a:extLst>
                    <a:ext uri="{9D8B030D-6E8A-4147-A177-3AD203B41FA5}">
                      <a16:colId xmlns:a16="http://schemas.microsoft.com/office/drawing/2014/main" val="222309667"/>
                    </a:ext>
                  </a:extLst>
                </a:gridCol>
                <a:gridCol w="4525701">
                  <a:extLst>
                    <a:ext uri="{9D8B030D-6E8A-4147-A177-3AD203B41FA5}">
                      <a16:colId xmlns:a16="http://schemas.microsoft.com/office/drawing/2014/main" val="3551793204"/>
                    </a:ext>
                  </a:extLst>
                </a:gridCol>
              </a:tblGrid>
              <a:tr h="703202">
                <a:tc>
                  <a:txBody>
                    <a:bodyPr/>
                    <a:lstStyle/>
                    <a:p>
                      <a:endParaRPr lang="ru-RU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Индустриальное сельское хозяйство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Постиндустриальное сельское хозяйство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04731"/>
                  </a:ext>
                </a:extLst>
              </a:tr>
              <a:tr h="399251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Технологии, обеспечивающие рост продуктивности  агробиоценозов, но сокращающие их адаптивность к внешней среде и наносящие ей ущерб,  при одновременном росте управленческих расходов в связи с усложнением и ростом  производства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Технологии, оптимизирующие продуктивные и адаптивные качества агробиоценозов и минимизирующие  воздействие на природную среду, при сокращении издержек по управлению за счет цифровизации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699175"/>
                  </a:ext>
                </a:extLst>
              </a:tr>
              <a:tr h="1415350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с. х. предприятий индустриального типа  и рост их размеров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 «</a:t>
                      </a:r>
                      <a:r>
                        <a:rPr lang="ru-RU" sz="28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</a:t>
                      </a:r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-предприятий»   рост значения малых и средних предприятий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921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94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24A03-D94D-4EDC-B46B-E037C4FFA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921"/>
            <a:ext cx="10515600" cy="54745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роли сельского хозяйства в современной экономике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4445575-7C06-4265-960E-B91CFF5D6F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2826200"/>
              </p:ext>
            </p:extLst>
          </p:nvPr>
        </p:nvGraphicFramePr>
        <p:xfrm>
          <a:off x="99392" y="1043609"/>
          <a:ext cx="11996152" cy="5378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7119">
                  <a:extLst>
                    <a:ext uri="{9D8B030D-6E8A-4147-A177-3AD203B41FA5}">
                      <a16:colId xmlns:a16="http://schemas.microsoft.com/office/drawing/2014/main" val="1103737702"/>
                    </a:ext>
                  </a:extLst>
                </a:gridCol>
                <a:gridCol w="4502552">
                  <a:extLst>
                    <a:ext uri="{9D8B030D-6E8A-4147-A177-3AD203B41FA5}">
                      <a16:colId xmlns:a16="http://schemas.microsoft.com/office/drawing/2014/main" val="222309667"/>
                    </a:ext>
                  </a:extLst>
                </a:gridCol>
                <a:gridCol w="5266481">
                  <a:extLst>
                    <a:ext uri="{9D8B030D-6E8A-4147-A177-3AD203B41FA5}">
                      <a16:colId xmlns:a16="http://schemas.microsoft.com/office/drawing/2014/main" val="3551793204"/>
                    </a:ext>
                  </a:extLst>
                </a:gridCol>
              </a:tblGrid>
              <a:tr h="551589">
                <a:tc>
                  <a:txBody>
                    <a:bodyPr/>
                    <a:lstStyle/>
                    <a:p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Индустриальное сельское хозяйство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Постиндустриальное сельское хозяйство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04731"/>
                  </a:ext>
                </a:extLst>
              </a:tr>
              <a:tr h="1564691"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Ликвидация голода, продовольственная безопасность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Продовольственная безопасность,  сокращение экологических издержек, эмиссии парниковых газов, сохранение биоразнообразия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699175"/>
                  </a:ext>
                </a:extLst>
              </a:tr>
              <a:tr h="1345929"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Рынок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массового спроса и глобальных агропродовольственных цепочек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Персонализация спроса, расширение региональных и локальных рынков,  прямых связей между  производителями  и потребителями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931615"/>
                  </a:ext>
                </a:extLst>
              </a:tr>
              <a:tr h="1707643"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Социально-экономические  </a:t>
                      </a:r>
                    </a:p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последствия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доли отрасли в ВВП и численности занятых, усиленная миграция сельского населения в города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Стабилизация доли отрасли в ВВП и численности занятых, формирование предпосылок для дезурбанизации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921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5388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9A4C71-3F73-4558-A47F-962EA8FFA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перехода к постиндустриальному сельскому хозяйству в условиях пандемии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C51E96-9EA6-437E-993F-A43E034AE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5065"/>
            <a:ext cx="10515600" cy="3801898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спроса на здоровое, в т.ч. органическое питание как средство укрепления иммунитета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Сбои в функционировании глобальных рынков, возрастание  значения  региональных и локальных систем продовольственного обеспечения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Переезд в районы с низкой плотностью населения, рост ценности сельского образа жизни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9438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70D1D6-25EA-4F4F-853E-EBB6F68A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8136"/>
            <a:ext cx="11026967" cy="50677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Роль сельского хозяйства в экономике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BAD0400-E77F-4E89-B602-7AFFDA11244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6695" y="594913"/>
          <a:ext cx="11699714" cy="6197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1026">
                  <a:extLst>
                    <a:ext uri="{9D8B030D-6E8A-4147-A177-3AD203B41FA5}">
                      <a16:colId xmlns:a16="http://schemas.microsoft.com/office/drawing/2014/main" val="3094703665"/>
                    </a:ext>
                  </a:extLst>
                </a:gridCol>
                <a:gridCol w="1006714">
                  <a:extLst>
                    <a:ext uri="{9D8B030D-6E8A-4147-A177-3AD203B41FA5}">
                      <a16:colId xmlns:a16="http://schemas.microsoft.com/office/drawing/2014/main" val="80918326"/>
                    </a:ext>
                  </a:extLst>
                </a:gridCol>
                <a:gridCol w="983974">
                  <a:extLst>
                    <a:ext uri="{9D8B030D-6E8A-4147-A177-3AD203B41FA5}">
                      <a16:colId xmlns:a16="http://schemas.microsoft.com/office/drawing/2014/main" val="2410882845"/>
                    </a:ext>
                  </a:extLst>
                </a:gridCol>
                <a:gridCol w="1133061">
                  <a:extLst>
                    <a:ext uri="{9D8B030D-6E8A-4147-A177-3AD203B41FA5}">
                      <a16:colId xmlns:a16="http://schemas.microsoft.com/office/drawing/2014/main" val="24410385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38731710"/>
                    </a:ext>
                  </a:extLst>
                </a:gridCol>
                <a:gridCol w="1083365">
                  <a:extLst>
                    <a:ext uri="{9D8B030D-6E8A-4147-A177-3AD203B41FA5}">
                      <a16:colId xmlns:a16="http://schemas.microsoft.com/office/drawing/2014/main" val="1155517308"/>
                    </a:ext>
                  </a:extLst>
                </a:gridCol>
                <a:gridCol w="1152939">
                  <a:extLst>
                    <a:ext uri="{9D8B030D-6E8A-4147-A177-3AD203B41FA5}">
                      <a16:colId xmlns:a16="http://schemas.microsoft.com/office/drawing/2014/main" val="3362778083"/>
                    </a:ext>
                  </a:extLst>
                </a:gridCol>
                <a:gridCol w="884583">
                  <a:extLst>
                    <a:ext uri="{9D8B030D-6E8A-4147-A177-3AD203B41FA5}">
                      <a16:colId xmlns:a16="http://schemas.microsoft.com/office/drawing/2014/main" val="489784793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16618387"/>
                    </a:ext>
                  </a:extLst>
                </a:gridCol>
              </a:tblGrid>
              <a:tr h="463406">
                <a:tc>
                  <a:txBody>
                    <a:bodyPr/>
                    <a:lstStyle/>
                    <a:p>
                      <a:r>
                        <a:rPr lang="ru-RU" sz="2000" b="1" dirty="0"/>
                        <a:t>% к предыдущему году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2020/2013,%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531477"/>
                  </a:ext>
                </a:extLst>
              </a:tr>
              <a:tr h="522003">
                <a:tc>
                  <a:txBody>
                    <a:bodyPr/>
                    <a:lstStyle/>
                    <a:p>
                      <a:r>
                        <a:rPr lang="ru-RU" sz="2400" b="1" dirty="0"/>
                        <a:t>сельское хозяйство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846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400" b="1" dirty="0"/>
                        <a:t>Промышленность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99,2</a:t>
                      </a:r>
                    </a:p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108,6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601011"/>
                  </a:ext>
                </a:extLst>
              </a:tr>
              <a:tr h="573566">
                <a:tc>
                  <a:txBody>
                    <a:bodyPr/>
                    <a:lstStyle/>
                    <a:p>
                      <a:r>
                        <a:rPr lang="ru-RU" sz="2400" b="1" dirty="0"/>
                        <a:t>Доля сельского хозяйства,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2020/2014,</a:t>
                      </a:r>
                    </a:p>
                    <a:p>
                      <a:r>
                        <a:rPr lang="ru-RU" sz="2000" b="1" dirty="0"/>
                        <a:t>п. п.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829926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ВВП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145044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занятых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-0,7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624847"/>
                  </a:ext>
                </a:extLst>
              </a:tr>
              <a:tr h="444226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основных фондах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-0,9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153419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инвестициях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909883"/>
                  </a:ext>
                </a:extLst>
              </a:tr>
              <a:tr h="524389">
                <a:tc>
                  <a:txBody>
                    <a:bodyPr/>
                    <a:lstStyle/>
                    <a:p>
                      <a:r>
                        <a:rPr lang="ru-RU" sz="2400" b="1" dirty="0"/>
                        <a:t>в расходах  бюджета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0,02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764000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экспорте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289022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импорте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-1,1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86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265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3FDB1-0D94-48EC-ABD4-B60CBA6C3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8843"/>
            <a:ext cx="10810461" cy="1501845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Образование, использование и обеззараживание отходов  в сельском хозяйстве, охоте и лесном хозяйстве за 2005-2015 гг., млн т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166DE7A-1CB0-4F06-B987-52A52FC91AF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98174" y="1825625"/>
          <a:ext cx="11638722" cy="4193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1713">
                  <a:extLst>
                    <a:ext uri="{9D8B030D-6E8A-4147-A177-3AD203B41FA5}">
                      <a16:colId xmlns:a16="http://schemas.microsoft.com/office/drawing/2014/main" val="3490411743"/>
                    </a:ext>
                  </a:extLst>
                </a:gridCol>
                <a:gridCol w="1532142">
                  <a:extLst>
                    <a:ext uri="{9D8B030D-6E8A-4147-A177-3AD203B41FA5}">
                      <a16:colId xmlns:a16="http://schemas.microsoft.com/office/drawing/2014/main" val="2775273391"/>
                    </a:ext>
                  </a:extLst>
                </a:gridCol>
                <a:gridCol w="1407069">
                  <a:extLst>
                    <a:ext uri="{9D8B030D-6E8A-4147-A177-3AD203B41FA5}">
                      <a16:colId xmlns:a16="http://schemas.microsoft.com/office/drawing/2014/main" val="3751814952"/>
                    </a:ext>
                  </a:extLst>
                </a:gridCol>
                <a:gridCol w="1240306">
                  <a:extLst>
                    <a:ext uri="{9D8B030D-6E8A-4147-A177-3AD203B41FA5}">
                      <a16:colId xmlns:a16="http://schemas.microsoft.com/office/drawing/2014/main" val="21360446"/>
                    </a:ext>
                  </a:extLst>
                </a:gridCol>
                <a:gridCol w="1417492">
                  <a:extLst>
                    <a:ext uri="{9D8B030D-6E8A-4147-A177-3AD203B41FA5}">
                      <a16:colId xmlns:a16="http://schemas.microsoft.com/office/drawing/2014/main" val="454163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2005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 /2005,%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5535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/>
                        <a:t>Образование отходов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320,3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794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Использование и обеззараживание отходов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348,6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970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/>
                        <a:t>Доля (%) использованных и обеззараженных отходов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6,8 п. п.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369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/>
                        <a:t>Объем неиспользованных и необеззараженных отходов: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229,4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0606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878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A124A-3835-4FD6-A40E-2D90E87D7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391"/>
            <a:ext cx="10515600" cy="971127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в атмосферу загрязняющих веществ, отходящих от стационарных источников, и парниковых газов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A468A75-9EF3-4EF7-A3E4-DB02D4727B5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9894" y="1311964"/>
          <a:ext cx="11962106" cy="3916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83211">
                  <a:extLst>
                    <a:ext uri="{9D8B030D-6E8A-4147-A177-3AD203B41FA5}">
                      <a16:colId xmlns:a16="http://schemas.microsoft.com/office/drawing/2014/main" val="1261846134"/>
                    </a:ext>
                  </a:extLst>
                </a:gridCol>
                <a:gridCol w="1272209">
                  <a:extLst>
                    <a:ext uri="{9D8B030D-6E8A-4147-A177-3AD203B41FA5}">
                      <a16:colId xmlns:a16="http://schemas.microsoft.com/office/drawing/2014/main" val="596526979"/>
                    </a:ext>
                  </a:extLst>
                </a:gridCol>
                <a:gridCol w="1192695">
                  <a:extLst>
                    <a:ext uri="{9D8B030D-6E8A-4147-A177-3AD203B41FA5}">
                      <a16:colId xmlns:a16="http://schemas.microsoft.com/office/drawing/2014/main" val="4243841113"/>
                    </a:ext>
                  </a:extLst>
                </a:gridCol>
                <a:gridCol w="1202635">
                  <a:extLst>
                    <a:ext uri="{9D8B030D-6E8A-4147-A177-3AD203B41FA5}">
                      <a16:colId xmlns:a16="http://schemas.microsoft.com/office/drawing/2014/main" val="1145636131"/>
                    </a:ext>
                  </a:extLst>
                </a:gridCol>
                <a:gridCol w="1411356">
                  <a:extLst>
                    <a:ext uri="{9D8B030D-6E8A-4147-A177-3AD203B41FA5}">
                      <a16:colId xmlns:a16="http://schemas.microsoft.com/office/drawing/2014/main" val="835528799"/>
                    </a:ext>
                  </a:extLst>
                </a:gridCol>
              </a:tblGrid>
              <a:tr h="569808">
                <a:tc>
                  <a:txBody>
                    <a:bodyPr/>
                    <a:lstStyle/>
                    <a:p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2005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2015/2005,%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6308909"/>
                  </a:ext>
                </a:extLst>
              </a:tr>
              <a:tr h="732610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Выбросы в атмосферу загрязняющих веществ от стационарных источников, тыс. т: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189907"/>
                  </a:ext>
                </a:extLst>
              </a:tr>
              <a:tr h="424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20425,4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19115,6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17295,7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84,7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624790"/>
                  </a:ext>
                </a:extLst>
              </a:tr>
              <a:tr h="3329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сельское хозяйство, охота и лесное хозяйство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147,1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4550102"/>
                  </a:ext>
                </a:extLst>
              </a:tr>
              <a:tr h="412678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Выбросы парниковых газов, млн т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467155"/>
                  </a:ext>
                </a:extLst>
              </a:tr>
              <a:tr h="4826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1995,1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2057,9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2094,4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1321631"/>
                  </a:ext>
                </a:extLst>
              </a:tr>
              <a:tr h="714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сельское хозяйство, охота и лесное хозяйство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117,12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114,98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121,53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103,8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8992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7540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65627A-C214-4085-B8BD-10A8E805D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5445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занятых в сельском хозяйстве за 1990-2020 гг., %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484712AB-A734-4B18-A25B-4B685979B52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023730"/>
          <a:ext cx="10515600" cy="5565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4AB83A-706D-47CB-A51C-3C87844B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1221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8D2AD9-E3C1-48D7-998B-2B8C5573E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Группировка административных районов по плотности сельского населения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B0EC36AC-1426-4032-B6EA-3D9029E0FD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018616"/>
              </p:ext>
            </p:extLst>
          </p:nvPr>
        </p:nvGraphicFramePr>
        <p:xfrm>
          <a:off x="289367" y="1825625"/>
          <a:ext cx="11493663" cy="4887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9403">
                  <a:extLst>
                    <a:ext uri="{9D8B030D-6E8A-4147-A177-3AD203B41FA5}">
                      <a16:colId xmlns:a16="http://schemas.microsoft.com/office/drawing/2014/main" val="1267373848"/>
                    </a:ext>
                  </a:extLst>
                </a:gridCol>
                <a:gridCol w="1620455">
                  <a:extLst>
                    <a:ext uri="{9D8B030D-6E8A-4147-A177-3AD203B41FA5}">
                      <a16:colId xmlns:a16="http://schemas.microsoft.com/office/drawing/2014/main" val="652177379"/>
                    </a:ext>
                  </a:extLst>
                </a:gridCol>
                <a:gridCol w="1562583">
                  <a:extLst>
                    <a:ext uri="{9D8B030D-6E8A-4147-A177-3AD203B41FA5}">
                      <a16:colId xmlns:a16="http://schemas.microsoft.com/office/drawing/2014/main" val="935423354"/>
                    </a:ext>
                  </a:extLst>
                </a:gridCol>
                <a:gridCol w="1527858">
                  <a:extLst>
                    <a:ext uri="{9D8B030D-6E8A-4147-A177-3AD203B41FA5}">
                      <a16:colId xmlns:a16="http://schemas.microsoft.com/office/drawing/2014/main" val="2237122764"/>
                    </a:ext>
                  </a:extLst>
                </a:gridCol>
                <a:gridCol w="1053296">
                  <a:extLst>
                    <a:ext uri="{9D8B030D-6E8A-4147-A177-3AD203B41FA5}">
                      <a16:colId xmlns:a16="http://schemas.microsoft.com/office/drawing/2014/main" val="2507685507"/>
                    </a:ext>
                  </a:extLst>
                </a:gridCol>
                <a:gridCol w="1250068">
                  <a:extLst>
                    <a:ext uri="{9D8B030D-6E8A-4147-A177-3AD203B41FA5}">
                      <a16:colId xmlns:a16="http://schemas.microsoft.com/office/drawing/2014/main" val="2786076620"/>
                    </a:ext>
                  </a:extLst>
                </a:gridCol>
              </a:tblGrid>
              <a:tr h="151781"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Плотность сельского населения, человек на 1 кв. км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800" dirty="0"/>
                        <a:t>Количество административных</a:t>
                      </a:r>
                    </a:p>
                    <a:p>
                      <a:r>
                        <a:rPr lang="ru-RU" sz="2800" dirty="0"/>
                        <a:t>районов, единиц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dirty="0"/>
                        <a:t>2018 г. к 2010 г.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6339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9340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менее 1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109,8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106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1 до 5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402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5 до 10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435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10 до 50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92,2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0071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более 50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105,1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3695084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803E84-7A9A-4D28-8A22-53CF7A565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620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44910E-78B7-4146-84EC-7659A895A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195"/>
            <a:ext cx="10515600" cy="85652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муниципальных районов страны по доле ЛПХ с заброшенными земельными участками (пустующими домами) по данным Всероссийских сельскохозяйственных переписей 2006 г. и 2016 г.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20F90D8-E29B-49EF-AA72-A026919A1C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8574541"/>
              </p:ext>
            </p:extLst>
          </p:nvPr>
        </p:nvGraphicFramePr>
        <p:xfrm>
          <a:off x="298175" y="1319514"/>
          <a:ext cx="11762645" cy="5364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4085">
                  <a:extLst>
                    <a:ext uri="{9D8B030D-6E8A-4147-A177-3AD203B41FA5}">
                      <a16:colId xmlns:a16="http://schemas.microsoft.com/office/drawing/2014/main" val="944914219"/>
                    </a:ext>
                  </a:extLst>
                </a:gridCol>
                <a:gridCol w="1831724">
                  <a:extLst>
                    <a:ext uri="{9D8B030D-6E8A-4147-A177-3AD203B41FA5}">
                      <a16:colId xmlns:a16="http://schemas.microsoft.com/office/drawing/2014/main" val="3803162396"/>
                    </a:ext>
                  </a:extLst>
                </a:gridCol>
                <a:gridCol w="1659818">
                  <a:extLst>
                    <a:ext uri="{9D8B030D-6E8A-4147-A177-3AD203B41FA5}">
                      <a16:colId xmlns:a16="http://schemas.microsoft.com/office/drawing/2014/main" val="240148979"/>
                    </a:ext>
                  </a:extLst>
                </a:gridCol>
                <a:gridCol w="2877018">
                  <a:extLst>
                    <a:ext uri="{9D8B030D-6E8A-4147-A177-3AD203B41FA5}">
                      <a16:colId xmlns:a16="http://schemas.microsoft.com/office/drawing/2014/main" val="152843342"/>
                    </a:ext>
                  </a:extLst>
                </a:gridCol>
              </a:tblGrid>
              <a:tr h="439243">
                <a:tc rowSpan="2">
                  <a:txBody>
                    <a:bodyPr/>
                    <a:lstStyle/>
                    <a:p>
                      <a:r>
                        <a:rPr lang="ru-RU" sz="2400" b="1" dirty="0"/>
                        <a:t>Доля ЛПХ с заброшенными участками (пустующими домами), %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                            Удельный вес муниципальных районов, 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232124"/>
                  </a:ext>
                </a:extLst>
              </a:tr>
              <a:tr h="549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 2006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2016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2016 г. - 2006 г., </a:t>
                      </a:r>
                      <a:r>
                        <a:rPr lang="ru-RU" sz="2400" b="1" dirty="0" err="1"/>
                        <a:t>п.п</a:t>
                      </a:r>
                      <a:r>
                        <a:rPr lang="ru-RU" sz="2400" b="1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975307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До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44,3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-22,9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279450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5 –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-10,4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90288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10 –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3,7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388142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15 –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14,7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5,9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483875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20 – 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6,4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237228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25 –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5,2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092496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30 - 35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5,4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4,2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62314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35 - 40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3,2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175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Свыше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4,7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4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862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1592626" y="-27137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2625" y="260648"/>
            <a:ext cx="8877871" cy="936104"/>
          </a:xfrm>
        </p:spPr>
        <p:txBody>
          <a:bodyPr/>
          <a:lstStyle/>
          <a:p>
            <a:r>
              <a:rPr lang="ru-RU" sz="1900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вес ЛПХ с заброшенными земельными участками (пустующими домами) в общем числе ЛПХ по муниципальным районам  РФ 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0" y="1426238"/>
            <a:ext cx="12091639" cy="47180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25540B6-ED18-4C44-B4BE-09BAF0F12A9A}"/>
              </a:ext>
            </a:extLst>
          </p:cNvPr>
          <p:cNvSpPr/>
          <p:nvPr/>
        </p:nvSpPr>
        <p:spPr>
          <a:xfrm rot="6114833">
            <a:off x="3159283" y="2906856"/>
            <a:ext cx="5884884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нашем институте впервые проведена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(слайд 12)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классификация муниципальных районов по доля личных подсобных хозяйств с заброшенными земельными участками и пустующими домами по материалам Всероссийских сельскохозяйственных переписей 2006 и 2016 годов. Она показала рост удельного веса районов с высокой долей заброшенных ЛПХ. Вызывает тревогу то, что этот процесс развивается в историческом центре страны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слайд 13).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9405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B016A8-4ED3-4A49-AE49-26AA3D62B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корректировки аграрной политики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DDCA45-8631-43EC-9345-AB5B2199E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1809180"/>
            <a:ext cx="10515600" cy="4552121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комплексности за счет  внимания к социальным и экологическим вопросам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Диверсификация сельской экономики за счет несельскохозяйственной занятости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от поддержки крупных хозяйств к приоритетному развитию малого и среднего в АПК </a:t>
            </a:r>
          </a:p>
        </p:txBody>
      </p:sp>
    </p:spTree>
    <p:extLst>
      <p:ext uri="{BB962C8B-B14F-4D97-AF65-F5344CB8AC3E}">
        <p14:creationId xmlns:p14="http://schemas.microsoft.com/office/powerpoint/2010/main" val="3264439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5FD33B-3001-4F8E-8639-FBC7F1B33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8357"/>
            <a:ext cx="10515600" cy="157201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Коэффициенты корреляции между образованием отходов производства в расчете на 100 га с. х. угодий   по регионам и удельным весом в валовой продукции сельского хозяйства региона различных категорий хозяйств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38245C1-468B-4C53-8B44-5D5F82D9D37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88235" y="2089784"/>
          <a:ext cx="11471643" cy="3572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4526">
                  <a:extLst>
                    <a:ext uri="{9D8B030D-6E8A-4147-A177-3AD203B41FA5}">
                      <a16:colId xmlns:a16="http://schemas.microsoft.com/office/drawing/2014/main" val="1087865988"/>
                    </a:ext>
                  </a:extLst>
                </a:gridCol>
                <a:gridCol w="1397117">
                  <a:extLst>
                    <a:ext uri="{9D8B030D-6E8A-4147-A177-3AD203B41FA5}">
                      <a16:colId xmlns:a16="http://schemas.microsoft.com/office/drawing/2014/main" val="1442644469"/>
                    </a:ext>
                  </a:extLst>
                </a:gridCol>
              </a:tblGrid>
              <a:tr h="346686">
                <a:tc>
                  <a:txBody>
                    <a:bodyPr/>
                    <a:lstStyle/>
                    <a:p>
                      <a:endParaRPr lang="ru-RU" sz="2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388251"/>
                  </a:ext>
                </a:extLst>
              </a:tr>
              <a:tr h="1271118">
                <a:tc>
                  <a:txBody>
                    <a:bodyPr/>
                    <a:lstStyle/>
                    <a:p>
                      <a:r>
                        <a:rPr lang="ru-RU" sz="3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Сельскохозяйственные 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88864"/>
                  </a:ext>
                </a:extLst>
              </a:tr>
              <a:tr h="1782934">
                <a:tc>
                  <a:txBody>
                    <a:bodyPr/>
                    <a:lstStyle/>
                    <a:p>
                      <a:r>
                        <a:rPr lang="ru-RU" sz="3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Крестьянские (фермерские) хозяйства, индивидуальные предприниматели и хозяйства населения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- 0,45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382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4774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5FD33B-3001-4F8E-8639-FBC7F1B33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8358"/>
            <a:ext cx="10515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Коэффициенты корреляции между плотностью сельского населения по регионам и удельным весом в валовой продукции сельского хозяйства региона различных категорий хозяйств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38245C1-468B-4C53-8B44-5D5F82D9D3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053278"/>
              </p:ext>
            </p:extLst>
          </p:nvPr>
        </p:nvGraphicFramePr>
        <p:xfrm>
          <a:off x="288235" y="2089784"/>
          <a:ext cx="1153933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73817">
                  <a:extLst>
                    <a:ext uri="{9D8B030D-6E8A-4147-A177-3AD203B41FA5}">
                      <a16:colId xmlns:a16="http://schemas.microsoft.com/office/drawing/2014/main" val="1087865988"/>
                    </a:ext>
                  </a:extLst>
                </a:gridCol>
                <a:gridCol w="1093305">
                  <a:extLst>
                    <a:ext uri="{9D8B030D-6E8A-4147-A177-3AD203B41FA5}">
                      <a16:colId xmlns:a16="http://schemas.microsoft.com/office/drawing/2014/main" val="2445809544"/>
                    </a:ext>
                  </a:extLst>
                </a:gridCol>
                <a:gridCol w="1272208">
                  <a:extLst>
                    <a:ext uri="{9D8B030D-6E8A-4147-A177-3AD203B41FA5}">
                      <a16:colId xmlns:a16="http://schemas.microsoft.com/office/drawing/2014/main" val="1442644469"/>
                    </a:ext>
                  </a:extLst>
                </a:gridCol>
              </a:tblGrid>
              <a:tr h="346686">
                <a:tc>
                  <a:txBody>
                    <a:bodyPr/>
                    <a:lstStyle/>
                    <a:p>
                      <a:endParaRPr lang="ru-RU" sz="2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388251"/>
                  </a:ext>
                </a:extLst>
              </a:tr>
              <a:tr h="346686">
                <a:tc>
                  <a:txBody>
                    <a:bodyPr/>
                    <a:lstStyle/>
                    <a:p>
                      <a:r>
                        <a:rPr lang="ru-RU" sz="2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Сельскохозяйственные 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- 0,31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88864"/>
                  </a:ext>
                </a:extLst>
              </a:tr>
              <a:tr h="632192">
                <a:tc>
                  <a:txBody>
                    <a:bodyPr/>
                    <a:lstStyle/>
                    <a:p>
                      <a:r>
                        <a:rPr lang="ru-RU" sz="2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Крестьянские (фермерские) хозяйства и индивидуальные предприниматели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382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895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30AD7-4F35-4CF7-AA38-1DF50B244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259464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субсидий в прибыли сельскохозяйственных товаропроизводителей, %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(ФАС России. Доклад о состоянии конкуренции в Российской Федерации за 2019 г., с. 154)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B56360C-79E5-44E2-AD38-8947A093C57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3068053"/>
          <a:ext cx="10904621" cy="3272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17042">
                  <a:extLst>
                    <a:ext uri="{9D8B030D-6E8A-4147-A177-3AD203B41FA5}">
                      <a16:colId xmlns:a16="http://schemas.microsoft.com/office/drawing/2014/main" val="995295157"/>
                    </a:ext>
                  </a:extLst>
                </a:gridCol>
                <a:gridCol w="1588169">
                  <a:extLst>
                    <a:ext uri="{9D8B030D-6E8A-4147-A177-3AD203B41FA5}">
                      <a16:colId xmlns:a16="http://schemas.microsoft.com/office/drawing/2014/main" val="2135505750"/>
                    </a:ext>
                  </a:extLst>
                </a:gridCol>
                <a:gridCol w="1299410">
                  <a:extLst>
                    <a:ext uri="{9D8B030D-6E8A-4147-A177-3AD203B41FA5}">
                      <a16:colId xmlns:a16="http://schemas.microsoft.com/office/drawing/2014/main" val="1488131532"/>
                    </a:ext>
                  </a:extLst>
                </a:gridCol>
              </a:tblGrid>
              <a:tr h="851770">
                <a:tc>
                  <a:txBody>
                    <a:bodyPr/>
                    <a:lstStyle/>
                    <a:p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44553"/>
                  </a:ext>
                </a:extLst>
              </a:tr>
              <a:tr h="85177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Сельскохозяйственные 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005694"/>
                  </a:ext>
                </a:extLst>
              </a:tr>
              <a:tr h="156905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Крестьянские (фермерские) хозяйства и индивидуальные предприниматели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46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4801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/>
              <a:t>                </a:t>
            </a:r>
            <a:r>
              <a:rPr lang="ru-RU" b="1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16176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Бизнес-планирование">
  <a:themeElements>
    <a:clrScheme name="">
      <a:dk1>
        <a:srgbClr val="438E00"/>
      </a:dk1>
      <a:lt1>
        <a:srgbClr val="FFFFFF"/>
      </a:lt1>
      <a:dk2>
        <a:srgbClr val="316501"/>
      </a:dk2>
      <a:lt2>
        <a:srgbClr val="FAFD00"/>
      </a:lt2>
      <a:accent1>
        <a:srgbClr val="114FFB"/>
      </a:accent1>
      <a:accent2>
        <a:srgbClr val="C300C3"/>
      </a:accent2>
      <a:accent3>
        <a:srgbClr val="ADB8AA"/>
      </a:accent3>
      <a:accent4>
        <a:srgbClr val="DADADA"/>
      </a:accent4>
      <a:accent5>
        <a:srgbClr val="AAB2FD"/>
      </a:accent5>
      <a:accent6>
        <a:srgbClr val="B000B0"/>
      </a:accent6>
      <a:hlink>
        <a:srgbClr val="00FF00"/>
      </a:hlink>
      <a:folHlink>
        <a:srgbClr val="0000FF"/>
      </a:folHlink>
    </a:clrScheme>
    <a:fontScheme name="Бизнес-планирование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Бизнес-планирова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знес-планирование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1959</TotalTime>
  <Words>1014</Words>
  <Application>Microsoft Office PowerPoint</Application>
  <PresentationFormat>Широкоэкранный</PresentationFormat>
  <Paragraphs>294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Monotype Sorts</vt:lpstr>
      <vt:lpstr>Times New Roman</vt:lpstr>
      <vt:lpstr>Тема Office</vt:lpstr>
      <vt:lpstr>4_Тема Office</vt:lpstr>
      <vt:lpstr>Бизнес-планирование</vt:lpstr>
      <vt:lpstr>Новые тенденции в развитии сельского хозяйства и приоритеты аграрной политики в России</vt:lpstr>
      <vt:lpstr>Изменение роли сельского хозяйства в современной экономике </vt:lpstr>
      <vt:lpstr>Изменение роли сельского хозяйства в современной экономике </vt:lpstr>
      <vt:lpstr>Актуализация перехода к постиндустриальному сельскому хозяйству в условиях пандемии</vt:lpstr>
      <vt:lpstr>Роль сельского хозяйства в экономике</vt:lpstr>
      <vt:lpstr>Образование, использование и обеззараживание отходов  в сельском хозяйстве, охоте и лесном хозяйстве за 2005-2015 гг., млн т</vt:lpstr>
      <vt:lpstr>Выбросы в атмосферу загрязняющих веществ, отходящих от стационарных источников, и парниковых газов</vt:lpstr>
      <vt:lpstr>Удельный вес занятых в сельском хозяйстве за 1990-2020 гг., % </vt:lpstr>
      <vt:lpstr>Группировка административных районов по плотности сельского населения</vt:lpstr>
      <vt:lpstr>Распределение муниципальных районов страны по доле ЛПХ с заброшенными земельными участками (пустующими домами) по данным Всероссийских сельскохозяйственных переписей 2006 г. и 2016 г.</vt:lpstr>
      <vt:lpstr>Удельный вес ЛПХ с заброшенными земельными участками (пустующими домами) в общем числе ЛПХ по муниципальным районам  РФ .</vt:lpstr>
      <vt:lpstr>Основные направления корректировки аграрной политики</vt:lpstr>
      <vt:lpstr>Коэффициенты корреляции между образованием отходов производства в расчете на 100 га с. х. угодий   по регионам и удельным весом в валовой продукции сельского хозяйства региона различных категорий хозяйств </vt:lpstr>
      <vt:lpstr>Коэффициенты корреляции между плотностью сельского населения по регионам и удельным весом в валовой продукции сельского хозяйства региона различных категорий хозяйств </vt:lpstr>
      <vt:lpstr>Доля субсидий в прибыли сельскохозяйственных товаропроизводителей, %  (ФАС России. Доклад о состоянии конкуренции в Российской Федерации за 2019 г., с. 154)</vt:lpstr>
      <vt:lpstr>                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тенденции в развитии сельского хозяйства и приоритеты аграрной политики в России</dc:title>
  <dc:creator>User</dc:creator>
  <cp:lastModifiedBy>User</cp:lastModifiedBy>
  <cp:revision>61</cp:revision>
  <dcterms:created xsi:type="dcterms:W3CDTF">2021-05-23T09:19:06Z</dcterms:created>
  <dcterms:modified xsi:type="dcterms:W3CDTF">2021-05-26T18:57:07Z</dcterms:modified>
</cp:coreProperties>
</file>