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541" r:id="rId4"/>
    <p:sldId id="258" r:id="rId5"/>
    <p:sldId id="539" r:id="rId6"/>
    <p:sldId id="540" r:id="rId7"/>
    <p:sldId id="542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736C7F-D36C-478B-847E-750FD1F3F6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C1BD95-094D-4BFC-AC4E-2733DE1C22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18938B-E48E-4FBB-BBF0-D722F5B63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52EE1F-491C-49BB-AD88-A42FFC71D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0CCCD0-A2E0-4952-A3D1-E70CC9575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95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C704FF-C14E-4C90-A3CB-A9F988740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59AB82-3431-47BB-BE71-256CC3303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6545B1-82B2-43DD-9254-B086F6978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A5A59A-F4D0-4F31-AB93-91EF24B8F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E662A9-995A-4C12-91A7-1B5D97F45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977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BBBAE9-586A-4069-BB18-7976A559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89986B-FB3C-4927-9895-ED3D2CEEC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9E9E19-3542-4680-B754-4AF940C58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4F9639-09A9-4A2C-86DF-55111F44F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E2AFCE-27FD-4E3B-A4E3-F01ABDAE6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805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48C817-231D-4BFC-A211-F9800658B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B448B4-5C40-4055-A305-8C1B37CE8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1A0908-DD86-4F73-8DCA-003C6BB05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793471-CB54-43DD-9AF9-A01F2A67F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AFF49C-9B95-4B5D-BB2A-D55325A02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8CA79A-E26D-449B-868E-1D755323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50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36181-C753-4B88-86FD-ED39A4A2D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6BABCE-3389-4549-B514-A5A4EDFC9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D481A5-DA31-48A6-9316-F4DC70CDA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ACBC1A0-D7F2-4416-AC17-E8C1B18229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B2D8E4-88AE-4DD8-BB84-F87FCDEB91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1A59015-13E1-4996-B1EA-387F09673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56CFD32-4E0B-4249-A9A4-D18A583B4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6F47D93-2E47-42CB-9D60-C15818A7E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575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E1DF7-246D-43FF-A0CF-B730D68D6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AF9DCA4-F5A7-48F3-B81E-F15B5FAC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55B4D23-A224-4608-8628-23A3D6AE1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70A85A-569F-42DB-990E-696D9482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270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85D7EDA-5B16-40AD-A1B7-7B6B8D065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9CBCD98-6FA3-4124-818B-C2D9EC8C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EEBD9A-173A-4D9D-BB32-DA0FA6906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459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94FEE4-F59E-4DAF-9D6D-C5B2D8D5F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6AD78F-92EA-4540-9AC1-A8045DEEA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500BE2-A7C6-41F9-B0B1-0FF0D408A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6BBEE5-8C46-45A4-A963-D68782153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DF410E-FFE3-4596-9230-228F34EB9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932898-CD27-4D57-AC4B-335D3D350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13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CBC0AF-2A56-4FF2-96A0-DB21D4779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C7A3689-659E-41AA-B1E1-ACEBBFE87E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480F66-2612-4861-A1F3-2867DAE5B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271466-276B-4EBE-9AC1-792F163DB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A2AD00-D124-4F90-832C-D863CCF91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4F0463-1398-4E7A-BDD5-473E98763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447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64A78-EBC0-4E3C-9DBF-1A54B86BA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4C60404-2B05-46E8-B3C0-AB39E32914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5CC0B8-8EDD-4164-B9E6-D5DE4178B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BFD243-623E-4D00-A475-35A4E4901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848FA1-769D-498E-B07E-0145DC11C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276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E1EE806-224B-4397-B6F3-DDCD0FDBB5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DB13DE-FD0E-4906-B49A-466253509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D72480-A5D1-47AB-83DE-B1675F487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8F4E1-836A-4AC3-AB23-EA9EF240A7B2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BE1DA5-EA08-4080-8ED9-2A8088132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0FF7C4-019A-4378-9460-6739FB874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630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008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886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410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229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4447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125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4807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7444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7992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725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393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51FD4A-C027-4CEB-BDF1-9B47B0F93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1663C-5F23-452F-BFA0-6F6B6DD57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BF1A6B-31CD-444D-8C9E-2A2413E1D5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8F4E1-836A-4AC3-AB23-EA9EF240A7B2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87FE8-533B-47F0-AEDB-8B3F4B237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F1386E-4127-4A2B-AB6F-15C6F9ACC0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812F0-5F5D-4988-9AA5-64755907A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17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7A18B-9CD4-4998-8B6C-EA189FACB4C7}" type="datetimeFigureOut">
              <a:rPr lang="ru-RU" smtClean="0"/>
              <a:t>01.05.2021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372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2048F2-F405-4BB2-8C4C-3C77B5597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мерах по улучшению доступа крестьянских (фермерских) хозяйств и других малых форм хозяйствования на агропродовольственные рынки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6723E5A-F322-4F48-A9F9-485B086C9F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53338"/>
            <a:ext cx="10134600" cy="904461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А.В. Петриков - руководитель Всероссийского института аграрных проблем и информатики имени А.А. Никонова, академик РАН</a:t>
            </a:r>
          </a:p>
        </p:txBody>
      </p:sp>
    </p:spTree>
    <p:extLst>
      <p:ext uri="{BB962C8B-B14F-4D97-AF65-F5344CB8AC3E}">
        <p14:creationId xmlns:p14="http://schemas.microsoft.com/office/powerpoint/2010/main" val="1805988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5421E-8E16-4513-B6CC-03EDF0B52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9088"/>
            <a:ext cx="10972800" cy="924338"/>
          </a:xfrm>
        </p:spPr>
        <p:txBody>
          <a:bodyPr>
            <a:noAutofit/>
          </a:bodyPr>
          <a:lstStyle/>
          <a:p>
            <a:r>
              <a:rPr lang="ru-RU" sz="3200" b="1" i="1" dirty="0"/>
              <a:t>Актуальность развития сбыта продукции малых форм 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0E1E7E-62F7-4C99-9915-B5BE7FFDF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42" y="1417637"/>
            <a:ext cx="11398102" cy="529127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обеспечение конкурентоспособности малых форм хозяйствования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занятости и доходов сельского населения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конкуренции на агропродовольственном рынке и как следствие снижение цен на продовольствие и с/х сырье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доступа потребителей к органической продукции, что важно для улучшения здоровья и иммунитета населения 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диверсификации сельской экономики и сохранению сельского расселения </a:t>
            </a: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571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30AD7-4F35-4CF7-AA38-1DF50B244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259464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субсидий в прибыли сельскохозяйственных товаропроизводителей, %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(ФАС России. Доклад о состоянии конкуренции в Российской Федерации за 2019 г., с. 154)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B56360C-79E5-44E2-AD38-8947A093C57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3068053"/>
          <a:ext cx="10904621" cy="3272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17042">
                  <a:extLst>
                    <a:ext uri="{9D8B030D-6E8A-4147-A177-3AD203B41FA5}">
                      <a16:colId xmlns:a16="http://schemas.microsoft.com/office/drawing/2014/main" val="995295157"/>
                    </a:ext>
                  </a:extLst>
                </a:gridCol>
                <a:gridCol w="1588169">
                  <a:extLst>
                    <a:ext uri="{9D8B030D-6E8A-4147-A177-3AD203B41FA5}">
                      <a16:colId xmlns:a16="http://schemas.microsoft.com/office/drawing/2014/main" val="2135505750"/>
                    </a:ext>
                  </a:extLst>
                </a:gridCol>
                <a:gridCol w="1299410">
                  <a:extLst>
                    <a:ext uri="{9D8B030D-6E8A-4147-A177-3AD203B41FA5}">
                      <a16:colId xmlns:a16="http://schemas.microsoft.com/office/drawing/2014/main" val="1488131532"/>
                    </a:ext>
                  </a:extLst>
                </a:gridCol>
              </a:tblGrid>
              <a:tr h="851770">
                <a:tc>
                  <a:txBody>
                    <a:bodyPr/>
                    <a:lstStyle/>
                    <a:p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44553"/>
                  </a:ext>
                </a:extLst>
              </a:tr>
              <a:tr h="85177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Сельскохозяйственные 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005694"/>
                  </a:ext>
                </a:extLst>
              </a:tr>
              <a:tr h="156905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Крестьянские (фермерские) организации и индивидуальные предприниматели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46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4801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5421E-8E16-4513-B6CC-03EDF0B52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9088"/>
            <a:ext cx="10972800" cy="924338"/>
          </a:xfrm>
        </p:spPr>
        <p:txBody>
          <a:bodyPr>
            <a:noAutofit/>
          </a:bodyPr>
          <a:lstStyle/>
          <a:p>
            <a:r>
              <a:rPr lang="ru-RU" sz="3200" b="1" i="1" dirty="0"/>
              <a:t>Основные меры по  развитию  системы сбыта продукции малых форм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0E1E7E-62F7-4C99-9915-B5BE7FFDF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42" y="1417637"/>
            <a:ext cx="11398102" cy="529127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Восстановление федерального проекта «Создание системы поддержки фермеров и развитие сельской кооперации», отмененного в 2020 </a:t>
            </a: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вертикальной кооперации, создание кооперативной товаропроводящей сети как альтернативы крупному ритейлу </a:t>
            </a: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382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D57FFB-3C53-4F49-95A2-434946137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Динамика сельскохозяйственных потребительских кооперативов за 2011-2021 гг., единиц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6AFED90-E10F-4ACB-9AE0-4C3C06B770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7859822"/>
              </p:ext>
            </p:extLst>
          </p:nvPr>
        </p:nvGraphicFramePr>
        <p:xfrm>
          <a:off x="967409" y="1878496"/>
          <a:ext cx="10243930" cy="460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0939">
                  <a:extLst>
                    <a:ext uri="{9D8B030D-6E8A-4147-A177-3AD203B41FA5}">
                      <a16:colId xmlns:a16="http://schemas.microsoft.com/office/drawing/2014/main" val="1954177267"/>
                    </a:ext>
                  </a:extLst>
                </a:gridCol>
                <a:gridCol w="1033669">
                  <a:extLst>
                    <a:ext uri="{9D8B030D-6E8A-4147-A177-3AD203B41FA5}">
                      <a16:colId xmlns:a16="http://schemas.microsoft.com/office/drawing/2014/main" val="2207323156"/>
                    </a:ext>
                  </a:extLst>
                </a:gridCol>
                <a:gridCol w="1202635">
                  <a:extLst>
                    <a:ext uri="{9D8B030D-6E8A-4147-A177-3AD203B41FA5}">
                      <a16:colId xmlns:a16="http://schemas.microsoft.com/office/drawing/2014/main" val="3647582989"/>
                    </a:ext>
                  </a:extLst>
                </a:gridCol>
                <a:gridCol w="894522">
                  <a:extLst>
                    <a:ext uri="{9D8B030D-6E8A-4147-A177-3AD203B41FA5}">
                      <a16:colId xmlns:a16="http://schemas.microsoft.com/office/drawing/2014/main" val="292082456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42593816"/>
                    </a:ext>
                  </a:extLst>
                </a:gridCol>
                <a:gridCol w="1769165">
                  <a:extLst>
                    <a:ext uri="{9D8B030D-6E8A-4147-A177-3AD203B41FA5}">
                      <a16:colId xmlns:a16="http://schemas.microsoft.com/office/drawing/2014/main" val="3665323322"/>
                    </a:ext>
                  </a:extLst>
                </a:gridCol>
              </a:tblGrid>
              <a:tr h="895237"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2021 к 2011,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941279"/>
                  </a:ext>
                </a:extLst>
              </a:tr>
              <a:tr h="497354">
                <a:tc>
                  <a:txBody>
                    <a:bodyPr/>
                    <a:lstStyle/>
                    <a:p>
                      <a:r>
                        <a:rPr lang="ru-RU" sz="2400" b="1" dirty="0"/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7793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74,6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503471"/>
                  </a:ext>
                </a:extLst>
              </a:tr>
              <a:tr h="497354">
                <a:tc>
                  <a:txBody>
                    <a:bodyPr/>
                    <a:lstStyle/>
                    <a:p>
                      <a:r>
                        <a:rPr lang="ru-RU" sz="2400" b="1" dirty="0"/>
                        <a:t>Перерабатывающие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132,8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801454"/>
                  </a:ext>
                </a:extLst>
              </a:tr>
              <a:tr h="497354">
                <a:tc>
                  <a:txBody>
                    <a:bodyPr/>
                    <a:lstStyle/>
                    <a:p>
                      <a:r>
                        <a:rPr lang="ru-RU" sz="2400" b="1" dirty="0"/>
                        <a:t>Обслуживающие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93,9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094282"/>
                  </a:ext>
                </a:extLst>
              </a:tr>
              <a:tr h="497354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C00000"/>
                          </a:solidFill>
                        </a:rPr>
                        <a:t>Сбытовые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C00000"/>
                          </a:solidFill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C00000"/>
                          </a:solidFill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C00000"/>
                          </a:solidFill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C00000"/>
                          </a:solidFill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C00000"/>
                          </a:solidFill>
                        </a:rPr>
                        <a:t>65,4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349575"/>
                  </a:ext>
                </a:extLst>
              </a:tr>
              <a:tr h="497354">
                <a:tc>
                  <a:txBody>
                    <a:bodyPr/>
                    <a:lstStyle/>
                    <a:p>
                      <a:r>
                        <a:rPr lang="ru-RU" sz="2400" b="1" dirty="0"/>
                        <a:t>Снабженческие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56,6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967055"/>
                  </a:ext>
                </a:extLst>
              </a:tr>
              <a:tr h="497354">
                <a:tc>
                  <a:txBody>
                    <a:bodyPr/>
                    <a:lstStyle/>
                    <a:p>
                      <a:r>
                        <a:rPr lang="ru-RU" sz="2400" b="1" dirty="0"/>
                        <a:t>Кредитные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41,6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522765"/>
                  </a:ext>
                </a:extLst>
              </a:tr>
              <a:tr h="720982">
                <a:tc>
                  <a:txBody>
                    <a:bodyPr/>
                    <a:lstStyle/>
                    <a:p>
                      <a:r>
                        <a:rPr lang="ru-RU" sz="2400" b="1" dirty="0"/>
                        <a:t>Прочие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72,1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465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8061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5421E-8E16-4513-B6CC-03EDF0B52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9088"/>
            <a:ext cx="10972800" cy="924338"/>
          </a:xfrm>
        </p:spPr>
        <p:txBody>
          <a:bodyPr>
            <a:noAutofit/>
          </a:bodyPr>
          <a:lstStyle/>
          <a:p>
            <a:r>
              <a:rPr lang="ru-RU" sz="3200" b="1" i="1" dirty="0"/>
              <a:t>Основные меры по  развитию  системы сбыта продукции малых форм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0E1E7E-62F7-4C99-9915-B5BE7FFDF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42" y="1417637"/>
            <a:ext cx="11398102" cy="529127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поддержка путем компенсации понесенных затрат строительства кооперативных ОРЦ и кооперативных складов и хранилищ </a:t>
            </a: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сотрудничества малых форм с крупными интеграторами, развитие т.н. «контрактного сельского хозяйства»</a:t>
            </a: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субсидирование подключения малых форм и сельскохозяйственных потребительских кооперативов к цифровой инфраструктуре 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214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3517" cy="5419226"/>
          </a:xfrm>
        </p:spPr>
        <p:txBody>
          <a:bodyPr/>
          <a:lstStyle/>
          <a:p>
            <a:r>
              <a:rPr lang="ru-RU" dirty="0"/>
              <a:t>                </a:t>
            </a:r>
            <a:r>
              <a:rPr lang="ru-RU" b="1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16176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302</Words>
  <Application>Microsoft Office PowerPoint</Application>
  <PresentationFormat>Широкоэкранный</PresentationFormat>
  <Paragraphs>97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Тема Office</vt:lpstr>
      <vt:lpstr>1_Тема Office</vt:lpstr>
      <vt:lpstr>О мерах по улучшению доступа крестьянских (фермерских) хозяйств и других малых форм хозяйствования на агропродовольственные рынки</vt:lpstr>
      <vt:lpstr>Актуальность развития сбыта продукции малых форм  </vt:lpstr>
      <vt:lpstr>Доля субсидий в прибыли сельскохозяйственных товаропроизводителей, %  (ФАС России. Доклад о состоянии конкуренции в Российской Федерации за 2019 г., с. 154)</vt:lpstr>
      <vt:lpstr>Основные меры по  развитию  системы сбыта продукции малых форм</vt:lpstr>
      <vt:lpstr>Динамика сельскохозяйственных потребительских кооперативов за 2011-2021 гг., единиц</vt:lpstr>
      <vt:lpstr>Основные меры по  развитию  системы сбыта продукции малых форм</vt:lpstr>
      <vt:lpstr>                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</cp:revision>
  <dcterms:created xsi:type="dcterms:W3CDTF">2021-04-30T07:38:01Z</dcterms:created>
  <dcterms:modified xsi:type="dcterms:W3CDTF">2021-05-01T11:15:21Z</dcterms:modified>
</cp:coreProperties>
</file>