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375" r:id="rId5"/>
    <p:sldId id="388" r:id="rId6"/>
    <p:sldId id="377" r:id="rId7"/>
    <p:sldId id="378" r:id="rId8"/>
    <p:sldId id="376" r:id="rId9"/>
    <p:sldId id="385" r:id="rId10"/>
    <p:sldId id="257" r:id="rId11"/>
    <p:sldId id="379" r:id="rId12"/>
    <p:sldId id="344" r:id="rId13"/>
    <p:sldId id="345" r:id="rId14"/>
    <p:sldId id="384" r:id="rId15"/>
    <p:sldId id="381" r:id="rId16"/>
    <p:sldId id="386" r:id="rId17"/>
    <p:sldId id="261" r:id="rId18"/>
    <p:sldId id="258" r:id="rId19"/>
    <p:sldId id="262" r:id="rId20"/>
    <p:sldId id="26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Продукция сельского хозяйства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Лист1!$B$2:$AF$2</c:f>
              <c:numCache>
                <c:formatCode>0</c:formatCode>
                <c:ptCount val="31"/>
                <c:pt idx="0">
                  <c:v>100</c:v>
                </c:pt>
                <c:pt idx="1">
                  <c:v>95.5</c:v>
                </c:pt>
                <c:pt idx="2">
                  <c:v>86.522999999999996</c:v>
                </c:pt>
                <c:pt idx="3">
                  <c:v>82.715987999999996</c:v>
                </c:pt>
                <c:pt idx="4">
                  <c:v>72.790069439999996</c:v>
                </c:pt>
                <c:pt idx="5">
                  <c:v>66.966863884799992</c:v>
                </c:pt>
                <c:pt idx="6">
                  <c:v>63.551553826675196</c:v>
                </c:pt>
                <c:pt idx="7">
                  <c:v>64.123517811115278</c:v>
                </c:pt>
                <c:pt idx="8">
                  <c:v>55.082101799748024</c:v>
                </c:pt>
                <c:pt idx="9">
                  <c:v>57.175221668138448</c:v>
                </c:pt>
                <c:pt idx="10">
                  <c:v>60.720085411563034</c:v>
                </c:pt>
                <c:pt idx="11">
                  <c:v>64.909771304960884</c:v>
                </c:pt>
                <c:pt idx="12">
                  <c:v>65.493959246705529</c:v>
                </c:pt>
                <c:pt idx="13">
                  <c:v>65.428465287458835</c:v>
                </c:pt>
                <c:pt idx="14">
                  <c:v>66.998748454357852</c:v>
                </c:pt>
                <c:pt idx="15">
                  <c:v>68.070728429627565</c:v>
                </c:pt>
                <c:pt idx="16">
                  <c:v>70.112850282516391</c:v>
                </c:pt>
                <c:pt idx="17">
                  <c:v>72.216235790991888</c:v>
                </c:pt>
                <c:pt idx="18">
                  <c:v>79.510075605882065</c:v>
                </c:pt>
                <c:pt idx="19">
                  <c:v>80.066646135123236</c:v>
                </c:pt>
                <c:pt idx="20">
                  <c:v>70.378581952773331</c:v>
                </c:pt>
                <c:pt idx="21">
                  <c:v>86.073005728241782</c:v>
                </c:pt>
                <c:pt idx="22">
                  <c:v>81.252917407460245</c:v>
                </c:pt>
                <c:pt idx="23">
                  <c:v>85.396816195240717</c:v>
                </c:pt>
                <c:pt idx="24">
                  <c:v>88.898085659245595</c:v>
                </c:pt>
                <c:pt idx="25">
                  <c:v>90.764945458089755</c:v>
                </c:pt>
                <c:pt idx="26">
                  <c:v>95.121662840078059</c:v>
                </c:pt>
                <c:pt idx="27">
                  <c:v>97.880191062440332</c:v>
                </c:pt>
                <c:pt idx="28">
                  <c:v>97.684430680315458</c:v>
                </c:pt>
                <c:pt idx="29">
                  <c:v>102</c:v>
                </c:pt>
                <c:pt idx="30">
                  <c:v>103.5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00-45B7-B20F-1914D3EE7EFC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Продукция растениеводства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Лист1!$B$3:$AF$3</c:f>
              <c:numCache>
                <c:formatCode>0</c:formatCode>
                <c:ptCount val="31"/>
                <c:pt idx="0">
                  <c:v>100</c:v>
                </c:pt>
                <c:pt idx="1">
                  <c:v>100.4</c:v>
                </c:pt>
                <c:pt idx="2">
                  <c:v>94.978400000000008</c:v>
                </c:pt>
                <c:pt idx="3">
                  <c:v>92.2240264</c:v>
                </c:pt>
                <c:pt idx="4">
                  <c:v>82.632727654399986</c:v>
                </c:pt>
                <c:pt idx="5">
                  <c:v>78.831622182297593</c:v>
                </c:pt>
                <c:pt idx="6">
                  <c:v>79.068117048844485</c:v>
                </c:pt>
                <c:pt idx="7">
                  <c:v>83.970340305872853</c:v>
                </c:pt>
                <c:pt idx="8">
                  <c:v>63.565547611545753</c:v>
                </c:pt>
                <c:pt idx="9">
                  <c:v>69.222881348973331</c:v>
                </c:pt>
                <c:pt idx="10">
                  <c:v>76.768175416011431</c:v>
                </c:pt>
                <c:pt idx="11">
                  <c:v>84.291456606780557</c:v>
                </c:pt>
                <c:pt idx="12">
                  <c:v>83.195667670892419</c:v>
                </c:pt>
                <c:pt idx="13">
                  <c:v>83.52845034157599</c:v>
                </c:pt>
                <c:pt idx="14">
                  <c:v>88.790742713095284</c:v>
                </c:pt>
                <c:pt idx="15">
                  <c:v>91.188092766348859</c:v>
                </c:pt>
                <c:pt idx="16">
                  <c:v>91.461657044647907</c:v>
                </c:pt>
                <c:pt idx="17">
                  <c:v>92.742120243272979</c:v>
                </c:pt>
                <c:pt idx="18">
                  <c:v>107.85908584292648</c:v>
                </c:pt>
                <c:pt idx="19">
                  <c:v>105.27046778269623</c:v>
                </c:pt>
                <c:pt idx="20">
                  <c:v>78.847580369239481</c:v>
                </c:pt>
                <c:pt idx="21">
                  <c:v>115.98479072315128</c:v>
                </c:pt>
                <c:pt idx="22">
                  <c:v>100.55881355697217</c:v>
                </c:pt>
                <c:pt idx="23">
                  <c:v>110.9163713533403</c:v>
                </c:pt>
                <c:pt idx="24">
                  <c:v>116.90585540642067</c:v>
                </c:pt>
                <c:pt idx="25">
                  <c:v>119.3608783699555</c:v>
                </c:pt>
                <c:pt idx="26">
                  <c:v>128.67102688281201</c:v>
                </c:pt>
                <c:pt idx="27">
                  <c:v>132.91717076994482</c:v>
                </c:pt>
                <c:pt idx="28">
                  <c:v>130.92341320839566</c:v>
                </c:pt>
                <c:pt idx="29">
                  <c:v>138</c:v>
                </c:pt>
                <c:pt idx="30">
                  <c:v>139.4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00-45B7-B20F-1914D3EE7EFC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Продукция животноводства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Лист1!$B$4:$AF$4</c:f>
              <c:numCache>
                <c:formatCode>0</c:formatCode>
                <c:ptCount val="31"/>
                <c:pt idx="0">
                  <c:v>100</c:v>
                </c:pt>
                <c:pt idx="1">
                  <c:v>92.7</c:v>
                </c:pt>
                <c:pt idx="2">
                  <c:v>81.668700000000001</c:v>
                </c:pt>
                <c:pt idx="3">
                  <c:v>77.2585902</c:v>
                </c:pt>
                <c:pt idx="4">
                  <c:v>67.137714883800015</c:v>
                </c:pt>
                <c:pt idx="5">
                  <c:v>60.155392535884815</c:v>
                </c:pt>
                <c:pt idx="6">
                  <c:v>53.538299356937486</c:v>
                </c:pt>
                <c:pt idx="7">
                  <c:v>50.86138438909061</c:v>
                </c:pt>
                <c:pt idx="8">
                  <c:v>49.945879470086986</c:v>
                </c:pt>
                <c:pt idx="9">
                  <c:v>49.546312434326289</c:v>
                </c:pt>
                <c:pt idx="10">
                  <c:v>50.091321871103872</c:v>
                </c:pt>
                <c:pt idx="11">
                  <c:v>51.894609458463613</c:v>
                </c:pt>
                <c:pt idx="12">
                  <c:v>53.555236961134455</c:v>
                </c:pt>
                <c:pt idx="13">
                  <c:v>53.233905539367655</c:v>
                </c:pt>
                <c:pt idx="14">
                  <c:v>52.328929145198401</c:v>
                </c:pt>
                <c:pt idx="15">
                  <c:v>52.538244861779191</c:v>
                </c:pt>
                <c:pt idx="16">
                  <c:v>55.480386574038818</c:v>
                </c:pt>
                <c:pt idx="17">
                  <c:v>57.977003969870566</c:v>
                </c:pt>
                <c:pt idx="18">
                  <c:v>59.948222104846174</c:v>
                </c:pt>
                <c:pt idx="19">
                  <c:v>62.466047433249713</c:v>
                </c:pt>
                <c:pt idx="20">
                  <c:v>62.653445575549455</c:v>
                </c:pt>
                <c:pt idx="21">
                  <c:v>64.157128269362644</c:v>
                </c:pt>
                <c:pt idx="22">
                  <c:v>65.696899347827355</c:v>
                </c:pt>
                <c:pt idx="23">
                  <c:v>65.959686945218664</c:v>
                </c:pt>
                <c:pt idx="24">
                  <c:v>67.806558179684785</c:v>
                </c:pt>
                <c:pt idx="25">
                  <c:v>69.162689343278487</c:v>
                </c:pt>
                <c:pt idx="26">
                  <c:v>70.269292372770948</c:v>
                </c:pt>
                <c:pt idx="27">
                  <c:v>72.096293974462981</c:v>
                </c:pt>
                <c:pt idx="28">
                  <c:v>72.889353208182058</c:v>
                </c:pt>
                <c:pt idx="29">
                  <c:v>75</c:v>
                </c:pt>
                <c:pt idx="30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00-45B7-B20F-1914D3EE7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474624"/>
        <c:axId val="202476160"/>
      </c:lineChart>
      <c:catAx>
        <c:axId val="202474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02476160"/>
        <c:crosses val="autoZero"/>
        <c:auto val="1"/>
        <c:lblAlgn val="ctr"/>
        <c:lblOffset val="100"/>
        <c:noMultiLvlLbl val="0"/>
      </c:catAx>
      <c:valAx>
        <c:axId val="202476160"/>
        <c:scaling>
          <c:orientation val="minMax"/>
          <c:max val="140"/>
          <c:min val="4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20247462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94522423827458E-2"/>
          <c:y val="1.8003067200726225E-2"/>
          <c:w val="0.95080499448438516"/>
          <c:h val="0.8989275276316828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Лист1!$B$2:$B$32</c:f>
              <c:numCache>
                <c:formatCode>General</c:formatCode>
                <c:ptCount val="31"/>
                <c:pt idx="0">
                  <c:v>13.2</c:v>
                </c:pt>
                <c:pt idx="1">
                  <c:v>13.5</c:v>
                </c:pt>
                <c:pt idx="2">
                  <c:v>14.3</c:v>
                </c:pt>
                <c:pt idx="3">
                  <c:v>14.6</c:v>
                </c:pt>
                <c:pt idx="4">
                  <c:v>15.4</c:v>
                </c:pt>
                <c:pt idx="5">
                  <c:v>14.7</c:v>
                </c:pt>
                <c:pt idx="6">
                  <c:v>14</c:v>
                </c:pt>
                <c:pt idx="7">
                  <c:v>13.3</c:v>
                </c:pt>
                <c:pt idx="8">
                  <c:v>13.7</c:v>
                </c:pt>
                <c:pt idx="9">
                  <c:v>13.3</c:v>
                </c:pt>
                <c:pt idx="10">
                  <c:v>13</c:v>
                </c:pt>
                <c:pt idx="11">
                  <c:v>12.3</c:v>
                </c:pt>
                <c:pt idx="12">
                  <c:v>11.8</c:v>
                </c:pt>
                <c:pt idx="13">
                  <c:v>11</c:v>
                </c:pt>
                <c:pt idx="14">
                  <c:v>10.4</c:v>
                </c:pt>
                <c:pt idx="15">
                  <c:v>10.1</c:v>
                </c:pt>
                <c:pt idx="16">
                  <c:v>9.9</c:v>
                </c:pt>
                <c:pt idx="17">
                  <c:v>8.9</c:v>
                </c:pt>
                <c:pt idx="18">
                  <c:v>8.5</c:v>
                </c:pt>
                <c:pt idx="19">
                  <c:v>8.3000000000000007</c:v>
                </c:pt>
                <c:pt idx="20">
                  <c:v>7.7</c:v>
                </c:pt>
                <c:pt idx="21">
                  <c:v>7.7</c:v>
                </c:pt>
                <c:pt idx="22">
                  <c:v>7.3</c:v>
                </c:pt>
                <c:pt idx="23">
                  <c:v>7</c:v>
                </c:pt>
                <c:pt idx="24">
                  <c:v>6.7</c:v>
                </c:pt>
                <c:pt idx="25">
                  <c:v>6.7</c:v>
                </c:pt>
                <c:pt idx="26">
                  <c:v>6.7</c:v>
                </c:pt>
                <c:pt idx="27">
                  <c:v>5.9</c:v>
                </c:pt>
                <c:pt idx="28">
                  <c:v>5.9</c:v>
                </c:pt>
                <c:pt idx="29">
                  <c:v>5.8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42-4D41-8C45-00A2FED9C0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42-4D41-8C45-00A2FED9C0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42-4D41-8C45-00A2FED9C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7343800"/>
        <c:axId val="527340848"/>
      </c:lineChart>
      <c:catAx>
        <c:axId val="52734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340848"/>
        <c:crosses val="autoZero"/>
        <c:auto val="1"/>
        <c:lblAlgn val="ctr"/>
        <c:lblOffset val="100"/>
        <c:noMultiLvlLbl val="0"/>
      </c:catAx>
      <c:valAx>
        <c:axId val="52734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343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51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8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47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96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18.05.2021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16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27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18.05.2021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805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06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75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9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559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36C7F-D36C-478B-847E-750FD1F3F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C1BD95-094D-4BFC-AC4E-2733DE1C2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18938B-E48E-4FBB-BBF0-D722F5B63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52EE1F-491C-49BB-AD88-A42FFC71D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0CCCD0-A2E0-4952-A3D1-E70CC9575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704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704FF-C14E-4C90-A3CB-A9F988740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59AB82-3431-47BB-BE71-256CC3303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6545B1-82B2-43DD-9254-B086F6978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A5A59A-F4D0-4F31-AB93-91EF24B8F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E662A9-995A-4C12-91A7-1B5D97F45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103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BBAE9-586A-4069-BB18-7976A559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89986B-FB3C-4927-9895-ED3D2CEE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9E9E19-3542-4680-B754-4AF940C58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4F9639-09A9-4A2C-86DF-55111F44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E2AFCE-27FD-4E3B-A4E3-F01ABDAE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455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8C817-231D-4BFC-A211-F9800658B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B448B4-5C40-4055-A305-8C1B37CE8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1A0908-DD86-4F73-8DCA-003C6BB0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793471-CB54-43DD-9AF9-A01F2A67F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AFF49C-9B95-4B5D-BB2A-D55325A02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8CA79A-E26D-449B-868E-1D755323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708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36181-C753-4B88-86FD-ED39A4A2D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6BABCE-3389-4549-B514-A5A4EDFC9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D481A5-DA31-48A6-9316-F4DC70CDA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CBC1A0-D7F2-4416-AC17-E8C1B1822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B2D8E4-88AE-4DD8-BB84-F87FCDEB9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59015-13E1-4996-B1EA-387F09673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56CFD32-4E0B-4249-A9A4-D18A583B4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F47D93-2E47-42CB-9D60-C15818A7E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95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E1DF7-246D-43FF-A0CF-B730D68D6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F9DCA4-F5A7-48F3-B81E-F15B5FAC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5B4D23-A224-4608-8628-23A3D6AE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70A85A-569F-42DB-990E-696D9482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364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85D7EDA-5B16-40AD-A1B7-7B6B8D065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CBCD98-6FA3-4124-818B-C2D9EC8C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EEBD9A-173A-4D9D-BB32-DA0FA6906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46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4FEE4-F59E-4DAF-9D6D-C5B2D8D5F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6AD78F-92EA-4540-9AC1-A8045DEEA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500BE2-A7C6-41F9-B0B1-0FF0D408A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6BBEE5-8C46-45A4-A963-D68782153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DF410E-FFE3-4596-9230-228F34EB9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932898-CD27-4D57-AC4B-335D3D350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2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BC0AF-2A56-4FF2-96A0-DB21D4779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7A3689-659E-41AA-B1E1-ACEBBFE87E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480F66-2612-4861-A1F3-2867DAE5B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271466-276B-4EBE-9AC1-792F163DB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A2AD00-D124-4F90-832C-D863CCF9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4F0463-1398-4E7A-BDD5-473E9876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16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64A78-EBC0-4E3C-9DBF-1A54B86BA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C60404-2B05-46E8-B3C0-AB39E3291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5CC0B8-8EDD-4164-B9E6-D5DE4178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BFD243-623E-4D00-A475-35A4E4901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848FA1-769D-498E-B07E-0145DC11C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8587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1EE806-224B-4397-B6F3-DDCD0FDBB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DB13DE-FD0E-4906-B49A-466253509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D72480-A5D1-47AB-83DE-B1675F48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BE1DA5-EA08-4080-8ED9-2A808813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0FF7C4-019A-4378-9460-6739FB87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64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284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604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705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115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3492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9478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675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7451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758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096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6064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2631693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3482674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01978970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74718297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0254266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64276998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8923191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97058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5823443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4698442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9644936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22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1FD4A-C027-4CEB-BDF1-9B47B0F93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1663C-5F23-452F-BFA0-6F6B6DD57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F1A6B-31CD-444D-8C9E-2A2413E1D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F4E1-836A-4AC3-AB23-EA9EF240A7B2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87FE8-533B-47F0-AEDB-8B3F4B237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F1386E-4127-4A2B-AB6F-15C6F9ACC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76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89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349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3000"/>
        <a:buFont typeface="Monotype Sorts" pitchFamily="2" charset="2"/>
        <a:buChar char="F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4667" y="2345635"/>
            <a:ext cx="10058400" cy="1411356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современной аграрной и сельской политики России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667" y="4631636"/>
            <a:ext cx="9144000" cy="141135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– академик РАН, руководитель Всероссийского института аграрных проблем и информатики имени А.А. Никонова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83155" y="330971"/>
            <a:ext cx="7079381" cy="151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C6D57-B7B4-4ED5-B564-6AEB7CF0F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966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принимал участие в разработке следующих проектов и программ: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C6985-E1FF-4082-8078-4D4E430B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3244"/>
            <a:ext cx="10515600" cy="5476460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Приоритетный  национальный  проект «Развитие АПК» и ФЗ «О развитии сельского хозяйства»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Государственная программа  развития  сельского  хозяйства  и регулирования  рынков  сельскохозяйственной продукции, сырья и продовольствия на  2008-2012 гг. и 2013-2020 гг.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Методология Всероссийских сельскохозяйственной  переписей 2006 г. и 2016 г.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документы по развитию фермерских хозяйств и сельскохозяйственной кооперации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Стратегии устойчивого  развития  сельских  территорий  РФ до 2030 г.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Предложения к  Национальным докладам о реализации Госпрограммы развития сельского хозяйства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7B85F0-4A92-4734-96AE-F12E8E8B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93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0D1D6-25EA-4F4F-853E-EBB6F68A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8136"/>
            <a:ext cx="11026967" cy="50677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Роль сельского хозяйства в экономике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BAD0400-E77F-4E89-B602-7AFFDA11244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6695" y="594913"/>
          <a:ext cx="11699714" cy="6197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026">
                  <a:extLst>
                    <a:ext uri="{9D8B030D-6E8A-4147-A177-3AD203B41FA5}">
                      <a16:colId xmlns:a16="http://schemas.microsoft.com/office/drawing/2014/main" val="3094703665"/>
                    </a:ext>
                  </a:extLst>
                </a:gridCol>
                <a:gridCol w="1006714">
                  <a:extLst>
                    <a:ext uri="{9D8B030D-6E8A-4147-A177-3AD203B41FA5}">
                      <a16:colId xmlns:a16="http://schemas.microsoft.com/office/drawing/2014/main" val="80918326"/>
                    </a:ext>
                  </a:extLst>
                </a:gridCol>
                <a:gridCol w="983974">
                  <a:extLst>
                    <a:ext uri="{9D8B030D-6E8A-4147-A177-3AD203B41FA5}">
                      <a16:colId xmlns:a16="http://schemas.microsoft.com/office/drawing/2014/main" val="2410882845"/>
                    </a:ext>
                  </a:extLst>
                </a:gridCol>
                <a:gridCol w="1133061">
                  <a:extLst>
                    <a:ext uri="{9D8B030D-6E8A-4147-A177-3AD203B41FA5}">
                      <a16:colId xmlns:a16="http://schemas.microsoft.com/office/drawing/2014/main" val="24410385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38731710"/>
                    </a:ext>
                  </a:extLst>
                </a:gridCol>
                <a:gridCol w="1083365">
                  <a:extLst>
                    <a:ext uri="{9D8B030D-6E8A-4147-A177-3AD203B41FA5}">
                      <a16:colId xmlns:a16="http://schemas.microsoft.com/office/drawing/2014/main" val="1155517308"/>
                    </a:ext>
                  </a:extLst>
                </a:gridCol>
                <a:gridCol w="1152939">
                  <a:extLst>
                    <a:ext uri="{9D8B030D-6E8A-4147-A177-3AD203B41FA5}">
                      <a16:colId xmlns:a16="http://schemas.microsoft.com/office/drawing/2014/main" val="3362778083"/>
                    </a:ext>
                  </a:extLst>
                </a:gridCol>
                <a:gridCol w="884583">
                  <a:extLst>
                    <a:ext uri="{9D8B030D-6E8A-4147-A177-3AD203B41FA5}">
                      <a16:colId xmlns:a16="http://schemas.microsoft.com/office/drawing/2014/main" val="489784793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16618387"/>
                    </a:ext>
                  </a:extLst>
                </a:gridCol>
              </a:tblGrid>
              <a:tr h="463406">
                <a:tc>
                  <a:txBody>
                    <a:bodyPr/>
                    <a:lstStyle/>
                    <a:p>
                      <a:r>
                        <a:rPr lang="ru-RU" sz="2000" b="1" dirty="0"/>
                        <a:t>% к предыдущему году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2020/2013,%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31477"/>
                  </a:ext>
                </a:extLst>
              </a:tr>
              <a:tr h="522003">
                <a:tc>
                  <a:txBody>
                    <a:bodyPr/>
                    <a:lstStyle/>
                    <a:p>
                      <a:r>
                        <a:rPr lang="ru-RU" sz="2400" b="1" dirty="0"/>
                        <a:t>сельское хозяйство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46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1" dirty="0"/>
                        <a:t>Промышленность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99,2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108,6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601011"/>
                  </a:ext>
                </a:extLst>
              </a:tr>
              <a:tr h="573566">
                <a:tc>
                  <a:txBody>
                    <a:bodyPr/>
                    <a:lstStyle/>
                    <a:p>
                      <a:r>
                        <a:rPr lang="ru-RU" sz="2400" b="1" dirty="0"/>
                        <a:t>Доля сельского хозяйства,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2020/2014,</a:t>
                      </a:r>
                    </a:p>
                    <a:p>
                      <a:r>
                        <a:rPr lang="ru-RU" sz="2000" b="1" dirty="0"/>
                        <a:t>п. 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829926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ВВП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45044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занятых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24847"/>
                  </a:ext>
                </a:extLst>
              </a:tr>
              <a:tr h="444226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основных фондах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53419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инвестициях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909883"/>
                  </a:ext>
                </a:extLst>
              </a:tr>
              <a:tr h="524389">
                <a:tc>
                  <a:txBody>
                    <a:bodyPr/>
                    <a:lstStyle/>
                    <a:p>
                      <a:r>
                        <a:rPr lang="ru-RU" sz="2400" b="1" dirty="0"/>
                        <a:t>в расходах  бюджета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64000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экспорте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289022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импорте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86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26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Индексы производства в сельском хозяйстве 1990-2020 (1990 г. =100%)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50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0867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CA279-BF38-4193-BD95-13FF60858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884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Тамбовской области в продукции сельского хозяйства, %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27B88BE-0D3E-4B74-A747-2358DCE98E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744017"/>
              </p:ext>
            </p:extLst>
          </p:nvPr>
        </p:nvGraphicFramePr>
        <p:xfrm>
          <a:off x="162339" y="1287457"/>
          <a:ext cx="11867322" cy="4880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8397">
                  <a:extLst>
                    <a:ext uri="{9D8B030D-6E8A-4147-A177-3AD203B41FA5}">
                      <a16:colId xmlns:a16="http://schemas.microsoft.com/office/drawing/2014/main" val="2117730426"/>
                    </a:ext>
                  </a:extLst>
                </a:gridCol>
                <a:gridCol w="1137411">
                  <a:extLst>
                    <a:ext uri="{9D8B030D-6E8A-4147-A177-3AD203B41FA5}">
                      <a16:colId xmlns:a16="http://schemas.microsoft.com/office/drawing/2014/main" val="2955109878"/>
                    </a:ext>
                  </a:extLst>
                </a:gridCol>
                <a:gridCol w="1187739">
                  <a:extLst>
                    <a:ext uri="{9D8B030D-6E8A-4147-A177-3AD203B41FA5}">
                      <a16:colId xmlns:a16="http://schemas.microsoft.com/office/drawing/2014/main" val="2100172434"/>
                    </a:ext>
                  </a:extLst>
                </a:gridCol>
                <a:gridCol w="1288394">
                  <a:extLst>
                    <a:ext uri="{9D8B030D-6E8A-4147-A177-3AD203B41FA5}">
                      <a16:colId xmlns:a16="http://schemas.microsoft.com/office/drawing/2014/main" val="3677036783"/>
                    </a:ext>
                  </a:extLst>
                </a:gridCol>
                <a:gridCol w="1167608">
                  <a:extLst>
                    <a:ext uri="{9D8B030D-6E8A-4147-A177-3AD203B41FA5}">
                      <a16:colId xmlns:a16="http://schemas.microsoft.com/office/drawing/2014/main" val="185548852"/>
                    </a:ext>
                  </a:extLst>
                </a:gridCol>
                <a:gridCol w="1228001">
                  <a:extLst>
                    <a:ext uri="{9D8B030D-6E8A-4147-A177-3AD203B41FA5}">
                      <a16:colId xmlns:a16="http://schemas.microsoft.com/office/drawing/2014/main" val="3654086309"/>
                    </a:ext>
                  </a:extLst>
                </a:gridCol>
                <a:gridCol w="1499772">
                  <a:extLst>
                    <a:ext uri="{9D8B030D-6E8A-4147-A177-3AD203B41FA5}">
                      <a16:colId xmlns:a16="http://schemas.microsoft.com/office/drawing/2014/main" val="663347634"/>
                    </a:ext>
                  </a:extLst>
                </a:gridCol>
              </a:tblGrid>
              <a:tr h="879546"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2020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2020 к 2016, </a:t>
                      </a:r>
                      <a:r>
                        <a:rPr lang="ru-RU" sz="2400" dirty="0" err="1"/>
                        <a:t>п.п</a:t>
                      </a:r>
                      <a:r>
                        <a:rPr lang="ru-RU" sz="24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080121"/>
                  </a:ext>
                </a:extLst>
              </a:tr>
              <a:tr h="1051938">
                <a:tc>
                  <a:txBody>
                    <a:bodyPr/>
                    <a:lstStyle/>
                    <a:p>
                      <a:r>
                        <a:rPr lang="ru-RU" sz="3600" dirty="0"/>
                        <a:t>Российская Федерация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+0,6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131695"/>
                  </a:ext>
                </a:extLst>
              </a:tr>
              <a:tr h="1051938">
                <a:tc>
                  <a:txBody>
                    <a:bodyPr/>
                    <a:lstStyle/>
                    <a:p>
                      <a:r>
                        <a:rPr lang="ru-RU" sz="3600" dirty="0"/>
                        <a:t>Центральный федеральный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+1,6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897569"/>
                  </a:ext>
                </a:extLst>
              </a:tr>
              <a:tr h="1623027">
                <a:tc>
                  <a:txBody>
                    <a:bodyPr/>
                    <a:lstStyle/>
                    <a:p>
                      <a:r>
                        <a:rPr lang="ru-RU" sz="3600" dirty="0"/>
                        <a:t>Центрально-Черноземный 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16,6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17,0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17,2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17,4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20,7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+4,1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42780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DFFC49-6A8B-46C3-8822-2683DDBCF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26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5627A-C214-4085-B8BD-10A8E805D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5445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занятых в сельском хозяйстве за 1990-2020 гг., %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484712AB-A734-4B18-A25B-4B685979B5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992703"/>
              </p:ext>
            </p:extLst>
          </p:nvPr>
        </p:nvGraphicFramePr>
        <p:xfrm>
          <a:off x="838200" y="1023730"/>
          <a:ext cx="10515600" cy="556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4AB83A-706D-47CB-A51C-3C87844B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221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B4C1EE-B706-448D-9F9D-9F6673826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Изменения в социальном развитии села: 1990-2019 гг.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554929E-672D-4521-8547-3C77E4EE5D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119504"/>
              </p:ext>
            </p:extLst>
          </p:nvPr>
        </p:nvGraphicFramePr>
        <p:xfrm>
          <a:off x="854765" y="1690688"/>
          <a:ext cx="10499032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6661">
                  <a:extLst>
                    <a:ext uri="{9D8B030D-6E8A-4147-A177-3AD203B41FA5}">
                      <a16:colId xmlns:a16="http://schemas.microsoft.com/office/drawing/2014/main" val="3387398924"/>
                    </a:ext>
                  </a:extLst>
                </a:gridCol>
                <a:gridCol w="1709531">
                  <a:extLst>
                    <a:ext uri="{9D8B030D-6E8A-4147-A177-3AD203B41FA5}">
                      <a16:colId xmlns:a16="http://schemas.microsoft.com/office/drawing/2014/main" val="3906872581"/>
                    </a:ext>
                  </a:extLst>
                </a:gridCol>
                <a:gridCol w="1712840">
                  <a:extLst>
                    <a:ext uri="{9D8B030D-6E8A-4147-A177-3AD203B41FA5}">
                      <a16:colId xmlns:a16="http://schemas.microsoft.com/office/drawing/2014/main" val="155600378"/>
                    </a:ext>
                  </a:extLst>
                </a:gridCol>
              </a:tblGrid>
              <a:tr h="502718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1990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2019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586478"/>
                  </a:ext>
                </a:extLst>
              </a:tr>
              <a:tr h="1330724">
                <a:tc>
                  <a:txBody>
                    <a:bodyPr/>
                    <a:lstStyle/>
                    <a:p>
                      <a:r>
                        <a:rPr lang="ru-RU" sz="2800" b="1" dirty="0"/>
                        <a:t>Заработная плата в сельском хозяйстве по отношению к заработной плате по экономике в целом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20291"/>
                  </a:ext>
                </a:extLst>
              </a:tr>
              <a:tr h="1330724">
                <a:tc>
                  <a:txBody>
                    <a:bodyPr/>
                    <a:lstStyle/>
                    <a:p>
                      <a:r>
                        <a:rPr lang="ru-RU" sz="2800" b="1" dirty="0"/>
                        <a:t>Среднедушевой совокупный доход колхозников в % от совокупного дохода рабочих в промышленности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07171"/>
                  </a:ext>
                </a:extLst>
              </a:tr>
              <a:tr h="1744728">
                <a:tc>
                  <a:txBody>
                    <a:bodyPr/>
                    <a:lstStyle/>
                    <a:p>
                      <a:r>
                        <a:rPr lang="ru-RU" sz="2800" b="1" dirty="0"/>
                        <a:t>Среднедушевые располагаемые ресурсы домашних хозяйств на селе в % к среднедушевым располагаемым ресурсам  в городе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63,8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865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19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B4C1EE-B706-448D-9F9D-9F6673826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Изменения в  социальном развитии села: 1990-2018 гг.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554929E-672D-4521-8547-3C77E4EE5D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6714" y="1825625"/>
          <a:ext cx="1145981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2869">
                  <a:extLst>
                    <a:ext uri="{9D8B030D-6E8A-4147-A177-3AD203B41FA5}">
                      <a16:colId xmlns:a16="http://schemas.microsoft.com/office/drawing/2014/main" val="3387398924"/>
                    </a:ext>
                  </a:extLst>
                </a:gridCol>
                <a:gridCol w="1798982">
                  <a:extLst>
                    <a:ext uri="{9D8B030D-6E8A-4147-A177-3AD203B41FA5}">
                      <a16:colId xmlns:a16="http://schemas.microsoft.com/office/drawing/2014/main" val="3906872581"/>
                    </a:ext>
                  </a:extLst>
                </a:gridCol>
                <a:gridCol w="1719470">
                  <a:extLst>
                    <a:ext uri="{9D8B030D-6E8A-4147-A177-3AD203B41FA5}">
                      <a16:colId xmlns:a16="http://schemas.microsoft.com/office/drawing/2014/main" val="155600378"/>
                    </a:ext>
                  </a:extLst>
                </a:gridCol>
                <a:gridCol w="1878495">
                  <a:extLst>
                    <a:ext uri="{9D8B030D-6E8A-4147-A177-3AD203B41FA5}">
                      <a16:colId xmlns:a16="http://schemas.microsoft.com/office/drawing/2014/main" val="2337165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Показатели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1990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2018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2018/1990,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58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Численность сельского населения, млн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2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Число общеобразовательных школ, тыс.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0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Число постоянных дошкольных организаций, тыс.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38,7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62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Число клубных (культурно-досуговых) учреждений, тыс.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436178"/>
                  </a:ext>
                </a:extLst>
              </a:tr>
              <a:tr h="135476">
                <a:tc>
                  <a:txBody>
                    <a:bodyPr/>
                    <a:lstStyle/>
                    <a:p>
                      <a:r>
                        <a:rPr lang="ru-RU" sz="2400" b="1" dirty="0"/>
                        <a:t>Число фельдшерско-акушерских пунктов, тыс.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71,7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67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26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4910E-78B7-4146-84EC-7659A895A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20F90D8-E29B-49EF-AA72-A026919A1C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380215"/>
              </p:ext>
            </p:extLst>
          </p:nvPr>
        </p:nvGraphicFramePr>
        <p:xfrm>
          <a:off x="298174" y="1825625"/>
          <a:ext cx="11439939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3313">
                  <a:extLst>
                    <a:ext uri="{9D8B030D-6E8A-4147-A177-3AD203B41FA5}">
                      <a16:colId xmlns:a16="http://schemas.microsoft.com/office/drawing/2014/main" val="944914219"/>
                    </a:ext>
                  </a:extLst>
                </a:gridCol>
                <a:gridCol w="3813313">
                  <a:extLst>
                    <a:ext uri="{9D8B030D-6E8A-4147-A177-3AD203B41FA5}">
                      <a16:colId xmlns:a16="http://schemas.microsoft.com/office/drawing/2014/main" val="3803162396"/>
                    </a:ext>
                  </a:extLst>
                </a:gridCol>
                <a:gridCol w="3813313">
                  <a:extLst>
                    <a:ext uri="{9D8B030D-6E8A-4147-A177-3AD203B41FA5}">
                      <a16:colId xmlns:a16="http://schemas.microsoft.com/office/drawing/2014/main" val="24014897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sz="2000" b="1" dirty="0"/>
                        <a:t>Доля ЛПХ с заброшенными участками (пустующими домами), %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                            Удельный вес муниципальных районов,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3212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                          2006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                         2016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7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До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7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5 –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9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10 –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38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15 –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8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20 –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23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25 –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7,9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9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30 - 35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6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35 - 40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Свыше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86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592626" y="-27137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2625" y="260648"/>
            <a:ext cx="8877871" cy="936104"/>
          </a:xfrm>
        </p:spPr>
        <p:txBody>
          <a:bodyPr/>
          <a:lstStyle/>
          <a:p>
            <a:r>
              <a:rPr lang="ru-RU" sz="190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ЛПХ с заброшенными земельными участками (пустующими домами) в общем числе ЛПХ по муниципальным районам  РФ 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0" y="1426238"/>
            <a:ext cx="12091639" cy="4718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25540B6-ED18-4C44-B4BE-09BAF0F12A9A}"/>
              </a:ext>
            </a:extLst>
          </p:cNvPr>
          <p:cNvSpPr/>
          <p:nvPr/>
        </p:nvSpPr>
        <p:spPr>
          <a:xfrm rot="6114833">
            <a:off x="3159283" y="2906856"/>
            <a:ext cx="5884884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нашем институте впервые проведена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(слайд 12)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классификация муниципальных районов по доля личных подсобных хозяйств с заброшенными земельными участками и пустующими домами по материалам Всероссийских сельскохозяйственных переписей 2006 и 2016 годов. Она показала рост удельного веса районов с высокой долей заброшенных ЛПХ. Вызывает тревогу то, что этот процесс развивается в историческом центре страны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слайд 13).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9405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3FDB1-0D94-48EC-ABD4-B60CBA6C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8843"/>
            <a:ext cx="10810461" cy="1501845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Образование, использование и обеззараживание отходов  в сельском хозяйстве, охоте и лесном хозяйстве за 2005-2015 гг., млн т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166DE7A-1CB0-4F06-B987-52A52FC91A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8174" y="1825625"/>
          <a:ext cx="11638722" cy="4193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1713">
                  <a:extLst>
                    <a:ext uri="{9D8B030D-6E8A-4147-A177-3AD203B41FA5}">
                      <a16:colId xmlns:a16="http://schemas.microsoft.com/office/drawing/2014/main" val="3490411743"/>
                    </a:ext>
                  </a:extLst>
                </a:gridCol>
                <a:gridCol w="1532142">
                  <a:extLst>
                    <a:ext uri="{9D8B030D-6E8A-4147-A177-3AD203B41FA5}">
                      <a16:colId xmlns:a16="http://schemas.microsoft.com/office/drawing/2014/main" val="2775273391"/>
                    </a:ext>
                  </a:extLst>
                </a:gridCol>
                <a:gridCol w="1407069">
                  <a:extLst>
                    <a:ext uri="{9D8B030D-6E8A-4147-A177-3AD203B41FA5}">
                      <a16:colId xmlns:a16="http://schemas.microsoft.com/office/drawing/2014/main" val="3751814952"/>
                    </a:ext>
                  </a:extLst>
                </a:gridCol>
                <a:gridCol w="1240306">
                  <a:extLst>
                    <a:ext uri="{9D8B030D-6E8A-4147-A177-3AD203B41FA5}">
                      <a16:colId xmlns:a16="http://schemas.microsoft.com/office/drawing/2014/main" val="21360446"/>
                    </a:ext>
                  </a:extLst>
                </a:gridCol>
                <a:gridCol w="1417492">
                  <a:extLst>
                    <a:ext uri="{9D8B030D-6E8A-4147-A177-3AD203B41FA5}">
                      <a16:colId xmlns:a16="http://schemas.microsoft.com/office/drawing/2014/main" val="454163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/2005,%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553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Образование отходов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794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Использование и обеззараживание отходов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348,6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970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Доля (%) использованных и обеззараженных отходов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6,8 п. п.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369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Объем неиспользованных и необеззараженных отходов: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606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775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A124A-3835-4FD6-A40E-2D90E87D7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391"/>
            <a:ext cx="10515600" cy="971127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в атмосферу загрязняющих веществ, отходящих от стационарных источников, и парниковых газов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A468A75-9EF3-4EF7-A3E4-DB02D4727B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8693314"/>
              </p:ext>
            </p:extLst>
          </p:nvPr>
        </p:nvGraphicFramePr>
        <p:xfrm>
          <a:off x="229894" y="1311964"/>
          <a:ext cx="11962106" cy="3916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3211">
                  <a:extLst>
                    <a:ext uri="{9D8B030D-6E8A-4147-A177-3AD203B41FA5}">
                      <a16:colId xmlns:a16="http://schemas.microsoft.com/office/drawing/2014/main" val="1261846134"/>
                    </a:ext>
                  </a:extLst>
                </a:gridCol>
                <a:gridCol w="1272209">
                  <a:extLst>
                    <a:ext uri="{9D8B030D-6E8A-4147-A177-3AD203B41FA5}">
                      <a16:colId xmlns:a16="http://schemas.microsoft.com/office/drawing/2014/main" val="596526979"/>
                    </a:ext>
                  </a:extLst>
                </a:gridCol>
                <a:gridCol w="1192695">
                  <a:extLst>
                    <a:ext uri="{9D8B030D-6E8A-4147-A177-3AD203B41FA5}">
                      <a16:colId xmlns:a16="http://schemas.microsoft.com/office/drawing/2014/main" val="4243841113"/>
                    </a:ext>
                  </a:extLst>
                </a:gridCol>
                <a:gridCol w="1202635">
                  <a:extLst>
                    <a:ext uri="{9D8B030D-6E8A-4147-A177-3AD203B41FA5}">
                      <a16:colId xmlns:a16="http://schemas.microsoft.com/office/drawing/2014/main" val="1145636131"/>
                    </a:ext>
                  </a:extLst>
                </a:gridCol>
                <a:gridCol w="1411356">
                  <a:extLst>
                    <a:ext uri="{9D8B030D-6E8A-4147-A177-3AD203B41FA5}">
                      <a16:colId xmlns:a16="http://schemas.microsoft.com/office/drawing/2014/main" val="835528799"/>
                    </a:ext>
                  </a:extLst>
                </a:gridCol>
              </a:tblGrid>
              <a:tr h="569808"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2015/2005,%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6308909"/>
                  </a:ext>
                </a:extLst>
              </a:tr>
              <a:tr h="732610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Выбросы в атмосферу загрязняющих веществ от стационарных источников, тыс. т: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89907"/>
                  </a:ext>
                </a:extLst>
              </a:tr>
              <a:tr h="424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20425,4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19115,6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17295,7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84,7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624790"/>
                  </a:ext>
                </a:extLst>
              </a:tr>
              <a:tr h="3329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сельское хозяйство, охота и лесное хозяйство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550102"/>
                  </a:ext>
                </a:extLst>
              </a:tr>
              <a:tr h="412678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Выбросы парниковых газов, млн т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467155"/>
                  </a:ext>
                </a:extLst>
              </a:tr>
              <a:tr h="4826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1995,1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2057,9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2094,4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1321631"/>
                  </a:ext>
                </a:extLst>
              </a:tr>
              <a:tr h="714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сельское хозяйство, охота и лесное хозяйство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117,12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114,98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121,53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8992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023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016A8-4ED3-4A49-AE49-26AA3D62B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корректировки аграрной политики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DDCA45-8631-43EC-9345-AB5B2199E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8557"/>
            <a:ext cx="10515600" cy="4552121"/>
          </a:xfrm>
        </p:spPr>
        <p:txBody>
          <a:bodyPr>
            <a:normAutofit fontScale="92500" lnSpcReduction="1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комплексности за счет  внимания к социальным и экологическим вопросам</a:t>
            </a:r>
          </a:p>
          <a:p>
            <a:pPr marL="0" indent="0">
              <a:buNone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селе несельскохозяйственной занятости</a:t>
            </a:r>
          </a:p>
          <a:p>
            <a:pPr marL="0" indent="0">
              <a:buNone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перехода к низко-углеродной экономике</a:t>
            </a:r>
          </a:p>
          <a:p>
            <a:pPr marL="0" indent="0">
              <a:buNone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от поддержки крупных хозяйств к приоритетному развитию малого и среднего бизнеса </a:t>
            </a:r>
          </a:p>
        </p:txBody>
      </p:sp>
    </p:spTree>
    <p:extLst>
      <p:ext uri="{BB962C8B-B14F-4D97-AF65-F5344CB8AC3E}">
        <p14:creationId xmlns:p14="http://schemas.microsoft.com/office/powerpoint/2010/main" val="3264439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F23F2-190F-43A6-9AA1-D43C7E2C0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перехода к приоритетному развитию малых и средних форм хозяйствования в АПК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6CACA-66F5-4444-B43D-3F260ED0C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dirty="0"/>
              <a:t>Обеспечение продовольственной независимости страны по основным продуктам</a:t>
            </a:r>
          </a:p>
          <a:p>
            <a:r>
              <a:rPr lang="ru-RU" sz="3200" dirty="0"/>
              <a:t> Обострение экологических проблем в районах хозяйственной деятельности крупных предприятий</a:t>
            </a:r>
          </a:p>
          <a:p>
            <a:r>
              <a:rPr lang="ru-RU" sz="3200" dirty="0"/>
              <a:t>Монополизация агропродовольственных рынков , как следствие, рост цен на продовольствие</a:t>
            </a:r>
          </a:p>
          <a:p>
            <a:r>
              <a:rPr lang="ru-RU" sz="3200" dirty="0"/>
              <a:t>Увеличение спроса на органическую продукцию и продукцию с улучшенными экологическими качествами</a:t>
            </a:r>
          </a:p>
          <a:p>
            <a:r>
              <a:rPr lang="ru-RU" sz="3200" dirty="0"/>
              <a:t>Рост сельской безработицы, усиление рисков социального опустынивания сельских территорий</a:t>
            </a:r>
          </a:p>
        </p:txBody>
      </p:sp>
    </p:spTree>
    <p:extLst>
      <p:ext uri="{BB962C8B-B14F-4D97-AF65-F5344CB8AC3E}">
        <p14:creationId xmlns:p14="http://schemas.microsoft.com/office/powerpoint/2010/main" val="230523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30AD7-4F35-4CF7-AA38-1DF50B24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5946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субсидий в прибыли сельскохозяйственных товаропроизводителей, %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(ФАС России. Доклад о состоянии конкуренции в Российской Федерации за 2019 г., с. 154)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B56360C-79E5-44E2-AD38-8947A093C5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2391277"/>
              </p:ext>
            </p:extLst>
          </p:nvPr>
        </p:nvGraphicFramePr>
        <p:xfrm>
          <a:off x="838200" y="3068053"/>
          <a:ext cx="10904621" cy="3272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7042">
                  <a:extLst>
                    <a:ext uri="{9D8B030D-6E8A-4147-A177-3AD203B41FA5}">
                      <a16:colId xmlns:a16="http://schemas.microsoft.com/office/drawing/2014/main" val="995295157"/>
                    </a:ext>
                  </a:extLst>
                </a:gridCol>
                <a:gridCol w="1588169">
                  <a:extLst>
                    <a:ext uri="{9D8B030D-6E8A-4147-A177-3AD203B41FA5}">
                      <a16:colId xmlns:a16="http://schemas.microsoft.com/office/drawing/2014/main" val="2135505750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val="1488131532"/>
                    </a:ext>
                  </a:extLst>
                </a:gridCol>
              </a:tblGrid>
              <a:tr h="851770">
                <a:tc>
                  <a:txBody>
                    <a:bodyPr/>
                    <a:lstStyle/>
                    <a:p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44553"/>
                  </a:ext>
                </a:extLst>
              </a:tr>
              <a:tr h="85177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05694"/>
                  </a:ext>
                </a:extLst>
              </a:tr>
              <a:tr h="15690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хозяйства и индивидуальные предприниматели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6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801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9D451-9FD5-4530-9464-292F3F223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9" y="99392"/>
            <a:ext cx="11509513" cy="5367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совершенствованию сельскохозяйственной науки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797942-F149-4022-B6CA-549A2316F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747" y="815009"/>
            <a:ext cx="11509513" cy="585414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Tx/>
              <a:buChar char="-"/>
            </a:pP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национальной частно-государственной компании по внедрению результатов НИР в производство</a:t>
            </a:r>
          </a:p>
          <a:p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 основных сельскохозяйственных зонах страны инновационно-технологических центров при аграрных НИИ и вузах</a:t>
            </a:r>
          </a:p>
          <a:p>
            <a:pPr marL="342900" indent="-342900">
              <a:buFontTx/>
              <a:buChar char="-"/>
            </a:pPr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материально-технической базы селекционно-семеноводческих и селекционно-генетических центров</a:t>
            </a:r>
          </a:p>
          <a:p>
            <a:pPr marL="342900" indent="-342900">
              <a:buFontTx/>
              <a:buChar char="-"/>
            </a:pPr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финансирования прикладных исследований и разработок</a:t>
            </a:r>
          </a:p>
          <a:p>
            <a:pPr marL="342900" indent="-342900">
              <a:buFontTx/>
              <a:buChar char="-"/>
            </a:pPr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представление сельскохозяйственным производителям, осваивающим результаты НИР, льготных инвестиционных кредитов и компенсаций капитальных затрат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4850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Бизнес-планирование">
  <a:themeElements>
    <a:clrScheme name="">
      <a:dk1>
        <a:srgbClr val="438E00"/>
      </a:dk1>
      <a:lt1>
        <a:srgbClr val="FFFFFF"/>
      </a:lt1>
      <a:dk2>
        <a:srgbClr val="316501"/>
      </a:dk2>
      <a:lt2>
        <a:srgbClr val="FAFD00"/>
      </a:lt2>
      <a:accent1>
        <a:srgbClr val="114FFB"/>
      </a:accent1>
      <a:accent2>
        <a:srgbClr val="C300C3"/>
      </a:accent2>
      <a:accent3>
        <a:srgbClr val="ADB8AA"/>
      </a:accent3>
      <a:accent4>
        <a:srgbClr val="DADADA"/>
      </a:accent4>
      <a:accent5>
        <a:srgbClr val="AAB2FD"/>
      </a:accent5>
      <a:accent6>
        <a:srgbClr val="B000B0"/>
      </a:accent6>
      <a:hlink>
        <a:srgbClr val="00FF00"/>
      </a:hlink>
      <a:folHlink>
        <a:srgbClr val="0000FF"/>
      </a:folHlink>
    </a:clrScheme>
    <a:fontScheme name="Бизнес-планирование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Бизнес-планирова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знес-планировани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2104</TotalTime>
  <Words>981</Words>
  <Application>Microsoft Office PowerPoint</Application>
  <PresentationFormat>Широкоэкранный</PresentationFormat>
  <Paragraphs>294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Monotype Sorts</vt:lpstr>
      <vt:lpstr>Times New Roman</vt:lpstr>
      <vt:lpstr>4_Тема Office</vt:lpstr>
      <vt:lpstr>Тема Office</vt:lpstr>
      <vt:lpstr>1_Тема Office</vt:lpstr>
      <vt:lpstr>Бизнес-планирование</vt:lpstr>
      <vt:lpstr>Приоритеты современной аграрной и сельской политики России</vt:lpstr>
      <vt:lpstr>Институт принимал участие в разработке следующих проектов и программ:</vt:lpstr>
      <vt:lpstr>Роль сельского хозяйства в экономике</vt:lpstr>
      <vt:lpstr>Индексы производства в сельском хозяйстве 1990-2020 (1990 г. =100%)</vt:lpstr>
      <vt:lpstr>Доля Тамбовской области в продукции сельского хозяйства, %</vt:lpstr>
      <vt:lpstr>Удельный вес занятых в сельском хозяйстве за 1990-2020 гг., % </vt:lpstr>
      <vt:lpstr>Изменения в социальном развитии села: 1990-2019 гг.</vt:lpstr>
      <vt:lpstr>Изменения в  социальном развитии села: 1990-2018 гг.</vt:lpstr>
      <vt:lpstr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vt:lpstr>
      <vt:lpstr>Удельный вес ЛПХ с заброшенными земельными участками (пустующими домами) в общем числе ЛПХ по муниципальным районам  РФ .</vt:lpstr>
      <vt:lpstr>Образование, использование и обеззараживание отходов  в сельском хозяйстве, охоте и лесном хозяйстве за 2005-2015 гг., млн т</vt:lpstr>
      <vt:lpstr>Выбросы в атмосферу загрязняющих веществ, отходящих от стационарных источников, и парниковых газов</vt:lpstr>
      <vt:lpstr>Основные направления корректировки аграрной политики</vt:lpstr>
      <vt:lpstr>Причины перехода к приоритетному развитию малых и средних форм хозяйствования в АПК</vt:lpstr>
      <vt:lpstr>Доля субсидий в прибыли сельскохозяйственных товаропроизводителей, %  (ФАС России. Доклад о состоянии конкуренции в Российской Федерации за 2019 г., с. 154)</vt:lpstr>
      <vt:lpstr>Меры по совершенствованию сельскохозяйственной науки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57</cp:revision>
  <dcterms:created xsi:type="dcterms:W3CDTF">2021-05-09T13:26:35Z</dcterms:created>
  <dcterms:modified xsi:type="dcterms:W3CDTF">2021-05-18T07:24:20Z</dcterms:modified>
</cp:coreProperties>
</file>