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23"/>
  </p:notesMasterIdLst>
  <p:sldIdLst>
    <p:sldId id="375" r:id="rId6"/>
    <p:sldId id="549" r:id="rId7"/>
    <p:sldId id="268" r:id="rId8"/>
    <p:sldId id="323" r:id="rId9"/>
    <p:sldId id="379" r:id="rId10"/>
    <p:sldId id="388" r:id="rId11"/>
    <p:sldId id="550" r:id="rId12"/>
    <p:sldId id="553" r:id="rId13"/>
    <p:sldId id="551" r:id="rId14"/>
    <p:sldId id="258" r:id="rId15"/>
    <p:sldId id="389" r:id="rId16"/>
    <p:sldId id="552" r:id="rId17"/>
    <p:sldId id="343" r:id="rId18"/>
    <p:sldId id="377" r:id="rId19"/>
    <p:sldId id="554" r:id="rId20"/>
    <p:sldId id="264" r:id="rId21"/>
    <p:sldId id="55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Продукция сельского хозяйства</c:v>
                </c:pt>
              </c:strCache>
            </c:strRef>
          </c:tx>
          <c:marker>
            <c:symbol val="none"/>
          </c:marker>
          <c:cat>
            <c:strRef>
              <c:f>Лист1!$B$1:$AF$1</c:f>
              <c:strCach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strCache>
            </c:strRef>
          </c:cat>
          <c:val>
            <c:numRef>
              <c:f>Лист1!$B$2:$AF$2</c:f>
              <c:numCache>
                <c:formatCode>0</c:formatCode>
                <c:ptCount val="31"/>
                <c:pt idx="0">
                  <c:v>100</c:v>
                </c:pt>
                <c:pt idx="1">
                  <c:v>95.5</c:v>
                </c:pt>
                <c:pt idx="2">
                  <c:v>86.522999999999996</c:v>
                </c:pt>
                <c:pt idx="3">
                  <c:v>82.715987999999996</c:v>
                </c:pt>
                <c:pt idx="4">
                  <c:v>72.790069439999996</c:v>
                </c:pt>
                <c:pt idx="5">
                  <c:v>66.966863884799992</c:v>
                </c:pt>
                <c:pt idx="6">
                  <c:v>63.551553826675196</c:v>
                </c:pt>
                <c:pt idx="7">
                  <c:v>64.123517811115278</c:v>
                </c:pt>
                <c:pt idx="8">
                  <c:v>55.082101799748024</c:v>
                </c:pt>
                <c:pt idx="9">
                  <c:v>57.175221668138448</c:v>
                </c:pt>
                <c:pt idx="10">
                  <c:v>60.720085411563034</c:v>
                </c:pt>
                <c:pt idx="11">
                  <c:v>64.909771304960884</c:v>
                </c:pt>
                <c:pt idx="12">
                  <c:v>65.493959246705529</c:v>
                </c:pt>
                <c:pt idx="13">
                  <c:v>65.428465287458835</c:v>
                </c:pt>
                <c:pt idx="14">
                  <c:v>66.998748454357852</c:v>
                </c:pt>
                <c:pt idx="15">
                  <c:v>68.070728429627565</c:v>
                </c:pt>
                <c:pt idx="16">
                  <c:v>70.112850282516391</c:v>
                </c:pt>
                <c:pt idx="17">
                  <c:v>72.216235790991888</c:v>
                </c:pt>
                <c:pt idx="18">
                  <c:v>79.510075605882065</c:v>
                </c:pt>
                <c:pt idx="19">
                  <c:v>80.066646135123236</c:v>
                </c:pt>
                <c:pt idx="20">
                  <c:v>70.378581952773331</c:v>
                </c:pt>
                <c:pt idx="21">
                  <c:v>86.073005728241782</c:v>
                </c:pt>
                <c:pt idx="22">
                  <c:v>81.252917407460245</c:v>
                </c:pt>
                <c:pt idx="23">
                  <c:v>85.396816195240717</c:v>
                </c:pt>
                <c:pt idx="24">
                  <c:v>88.898085659245595</c:v>
                </c:pt>
                <c:pt idx="25">
                  <c:v>90.764945458089755</c:v>
                </c:pt>
                <c:pt idx="26">
                  <c:v>95.121662840078059</c:v>
                </c:pt>
                <c:pt idx="27">
                  <c:v>97.880191062440332</c:v>
                </c:pt>
                <c:pt idx="28">
                  <c:v>97.684430680315458</c:v>
                </c:pt>
                <c:pt idx="29">
                  <c:v>102</c:v>
                </c:pt>
                <c:pt idx="30">
                  <c:v>103.5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00-45B7-B20F-1914D3EE7EFC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Продукция растениеводства</c:v>
                </c:pt>
              </c:strCache>
            </c:strRef>
          </c:tx>
          <c:marker>
            <c:symbol val="none"/>
          </c:marker>
          <c:cat>
            <c:strRef>
              <c:f>Лист1!$B$1:$AF$1</c:f>
              <c:strCach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strCache>
            </c:strRef>
          </c:cat>
          <c:val>
            <c:numRef>
              <c:f>Лист1!$B$3:$AF$3</c:f>
              <c:numCache>
                <c:formatCode>0</c:formatCode>
                <c:ptCount val="31"/>
                <c:pt idx="0">
                  <c:v>100</c:v>
                </c:pt>
                <c:pt idx="1">
                  <c:v>100.4</c:v>
                </c:pt>
                <c:pt idx="2">
                  <c:v>94.978400000000008</c:v>
                </c:pt>
                <c:pt idx="3">
                  <c:v>92.2240264</c:v>
                </c:pt>
                <c:pt idx="4">
                  <c:v>82.632727654399986</c:v>
                </c:pt>
                <c:pt idx="5">
                  <c:v>78.831622182297593</c:v>
                </c:pt>
                <c:pt idx="6">
                  <c:v>79.068117048844485</c:v>
                </c:pt>
                <c:pt idx="7">
                  <c:v>83.970340305872853</c:v>
                </c:pt>
                <c:pt idx="8">
                  <c:v>63.565547611545753</c:v>
                </c:pt>
                <c:pt idx="9">
                  <c:v>69.222881348973331</c:v>
                </c:pt>
                <c:pt idx="10">
                  <c:v>76.768175416011431</c:v>
                </c:pt>
                <c:pt idx="11">
                  <c:v>84.291456606780557</c:v>
                </c:pt>
                <c:pt idx="12">
                  <c:v>83.195667670892419</c:v>
                </c:pt>
                <c:pt idx="13">
                  <c:v>83.52845034157599</c:v>
                </c:pt>
                <c:pt idx="14">
                  <c:v>88.790742713095284</c:v>
                </c:pt>
                <c:pt idx="15">
                  <c:v>91.188092766348859</c:v>
                </c:pt>
                <c:pt idx="16">
                  <c:v>91.461657044647907</c:v>
                </c:pt>
                <c:pt idx="17">
                  <c:v>92.742120243272979</c:v>
                </c:pt>
                <c:pt idx="18">
                  <c:v>107.85908584292648</c:v>
                </c:pt>
                <c:pt idx="19">
                  <c:v>105.27046778269623</c:v>
                </c:pt>
                <c:pt idx="20">
                  <c:v>78.847580369239481</c:v>
                </c:pt>
                <c:pt idx="21">
                  <c:v>115.98479072315128</c:v>
                </c:pt>
                <c:pt idx="22">
                  <c:v>100.55881355697217</c:v>
                </c:pt>
                <c:pt idx="23">
                  <c:v>110.9163713533403</c:v>
                </c:pt>
                <c:pt idx="24">
                  <c:v>116.90585540642067</c:v>
                </c:pt>
                <c:pt idx="25">
                  <c:v>119.3608783699555</c:v>
                </c:pt>
                <c:pt idx="26">
                  <c:v>128.67102688281201</c:v>
                </c:pt>
                <c:pt idx="27">
                  <c:v>132.91717076994482</c:v>
                </c:pt>
                <c:pt idx="28">
                  <c:v>130.92341320839566</c:v>
                </c:pt>
                <c:pt idx="29">
                  <c:v>138</c:v>
                </c:pt>
                <c:pt idx="30">
                  <c:v>139.4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00-45B7-B20F-1914D3EE7EFC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Продукция животноводства</c:v>
                </c:pt>
              </c:strCache>
            </c:strRef>
          </c:tx>
          <c:marker>
            <c:symbol val="none"/>
          </c:marker>
          <c:cat>
            <c:strRef>
              <c:f>Лист1!$B$1:$AF$1</c:f>
              <c:strCach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strCache>
            </c:strRef>
          </c:cat>
          <c:val>
            <c:numRef>
              <c:f>Лист1!$B$4:$AF$4</c:f>
              <c:numCache>
                <c:formatCode>0</c:formatCode>
                <c:ptCount val="31"/>
                <c:pt idx="0">
                  <c:v>100</c:v>
                </c:pt>
                <c:pt idx="1">
                  <c:v>92.7</c:v>
                </c:pt>
                <c:pt idx="2">
                  <c:v>81.668700000000001</c:v>
                </c:pt>
                <c:pt idx="3">
                  <c:v>77.2585902</c:v>
                </c:pt>
                <c:pt idx="4">
                  <c:v>67.137714883800015</c:v>
                </c:pt>
                <c:pt idx="5">
                  <c:v>60.155392535884815</c:v>
                </c:pt>
                <c:pt idx="6">
                  <c:v>53.538299356937486</c:v>
                </c:pt>
                <c:pt idx="7">
                  <c:v>50.86138438909061</c:v>
                </c:pt>
                <c:pt idx="8">
                  <c:v>49.945879470086986</c:v>
                </c:pt>
                <c:pt idx="9">
                  <c:v>49.546312434326289</c:v>
                </c:pt>
                <c:pt idx="10">
                  <c:v>50.091321871103872</c:v>
                </c:pt>
                <c:pt idx="11">
                  <c:v>51.894609458463613</c:v>
                </c:pt>
                <c:pt idx="12">
                  <c:v>53.555236961134455</c:v>
                </c:pt>
                <c:pt idx="13">
                  <c:v>53.233905539367655</c:v>
                </c:pt>
                <c:pt idx="14">
                  <c:v>52.328929145198401</c:v>
                </c:pt>
                <c:pt idx="15">
                  <c:v>52.538244861779191</c:v>
                </c:pt>
                <c:pt idx="16">
                  <c:v>55.480386574038818</c:v>
                </c:pt>
                <c:pt idx="17">
                  <c:v>57.977003969870566</c:v>
                </c:pt>
                <c:pt idx="18">
                  <c:v>59.948222104846174</c:v>
                </c:pt>
                <c:pt idx="19">
                  <c:v>62.466047433249713</c:v>
                </c:pt>
                <c:pt idx="20">
                  <c:v>62.653445575549455</c:v>
                </c:pt>
                <c:pt idx="21">
                  <c:v>64.157128269362644</c:v>
                </c:pt>
                <c:pt idx="22">
                  <c:v>65.696899347827355</c:v>
                </c:pt>
                <c:pt idx="23">
                  <c:v>65.959686945218664</c:v>
                </c:pt>
                <c:pt idx="24">
                  <c:v>67.806558179684785</c:v>
                </c:pt>
                <c:pt idx="25">
                  <c:v>69.162689343278487</c:v>
                </c:pt>
                <c:pt idx="26">
                  <c:v>70.269292372770948</c:v>
                </c:pt>
                <c:pt idx="27">
                  <c:v>72.096293974462981</c:v>
                </c:pt>
                <c:pt idx="28">
                  <c:v>72.889353208182058</c:v>
                </c:pt>
                <c:pt idx="29">
                  <c:v>75</c:v>
                </c:pt>
                <c:pt idx="30">
                  <c:v>76.5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00-45B7-B20F-1914D3EE7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474624"/>
        <c:axId val="202476160"/>
      </c:lineChart>
      <c:catAx>
        <c:axId val="202474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202476160"/>
        <c:crosses val="autoZero"/>
        <c:auto val="1"/>
        <c:lblAlgn val="ctr"/>
        <c:lblOffset val="100"/>
        <c:noMultiLvlLbl val="0"/>
      </c:catAx>
      <c:valAx>
        <c:axId val="202476160"/>
        <c:scaling>
          <c:orientation val="minMax"/>
          <c:max val="140"/>
          <c:min val="4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20247462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Лист1!$A$2:$A$10</c:f>
              <c:numCache>
                <c:formatCode>General</c:formatCode>
                <c:ptCount val="9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1.01</c:v>
                </c:pt>
                <c:pt idx="1">
                  <c:v>1.03</c:v>
                </c:pt>
                <c:pt idx="2">
                  <c:v>1.03</c:v>
                </c:pt>
                <c:pt idx="3">
                  <c:v>1.07</c:v>
                </c:pt>
                <c:pt idx="4">
                  <c:v>1.1000000000000001</c:v>
                </c:pt>
                <c:pt idx="5">
                  <c:v>1.1000000000000001</c:v>
                </c:pt>
                <c:pt idx="6">
                  <c:v>1.1100000000000001</c:v>
                </c:pt>
                <c:pt idx="7">
                  <c:v>1.1000000000000001</c:v>
                </c:pt>
                <c:pt idx="8">
                  <c:v>1.03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92-453B-A7F8-1BC21DDCD97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СЕЛЬСКОЕ ХОЗЯЙСТВО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Лист1!$A$2:$A$10</c:f>
              <c:numCache>
                <c:formatCode>General</c:formatCode>
                <c:ptCount val="9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</c:numCache>
            </c:num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0.79</c:v>
                </c:pt>
                <c:pt idx="1">
                  <c:v>0.81</c:v>
                </c:pt>
                <c:pt idx="2">
                  <c:v>0.83</c:v>
                </c:pt>
                <c:pt idx="3">
                  <c:v>0.73</c:v>
                </c:pt>
                <c:pt idx="4">
                  <c:v>0.64</c:v>
                </c:pt>
                <c:pt idx="5">
                  <c:v>0.6</c:v>
                </c:pt>
                <c:pt idx="6">
                  <c:v>0.57999999999999996</c:v>
                </c:pt>
                <c:pt idx="7">
                  <c:v>0.7</c:v>
                </c:pt>
                <c:pt idx="8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92-453B-A7F8-1BC21DDCD97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Лист1!$A$2:$A$10</c:f>
              <c:numCache>
                <c:formatCode>General</c:formatCode>
                <c:ptCount val="9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</c:numCache>
            </c:numRef>
          </c:cat>
          <c:val>
            <c:numRef>
              <c:f>Лист1!$D$2:$D$10</c:f>
              <c:numCache>
                <c:formatCode>General</c:formatCode>
                <c:ptCount val="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92-453B-A7F8-1BC21DDCD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790336"/>
        <c:axId val="421788696"/>
      </c:lineChart>
      <c:catAx>
        <c:axId val="42179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1788696"/>
        <c:crosses val="autoZero"/>
        <c:auto val="1"/>
        <c:lblAlgn val="ctr"/>
        <c:lblOffset val="100"/>
        <c:noMultiLvlLbl val="0"/>
      </c:catAx>
      <c:valAx>
        <c:axId val="42178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179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494522423827458E-2"/>
          <c:y val="1.8003067200726225E-2"/>
          <c:w val="0.95080499448438516"/>
          <c:h val="0.8989275276316828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Лист1!$A$2:$A$32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Лист1!$B$2:$B$32</c:f>
              <c:numCache>
                <c:formatCode>General</c:formatCode>
                <c:ptCount val="31"/>
                <c:pt idx="0">
                  <c:v>13.2</c:v>
                </c:pt>
                <c:pt idx="1">
                  <c:v>13.5</c:v>
                </c:pt>
                <c:pt idx="2">
                  <c:v>14.3</c:v>
                </c:pt>
                <c:pt idx="3">
                  <c:v>14.6</c:v>
                </c:pt>
                <c:pt idx="4">
                  <c:v>15.4</c:v>
                </c:pt>
                <c:pt idx="5">
                  <c:v>14.7</c:v>
                </c:pt>
                <c:pt idx="6">
                  <c:v>14</c:v>
                </c:pt>
                <c:pt idx="7">
                  <c:v>13.3</c:v>
                </c:pt>
                <c:pt idx="8">
                  <c:v>13.7</c:v>
                </c:pt>
                <c:pt idx="9">
                  <c:v>13.3</c:v>
                </c:pt>
                <c:pt idx="10">
                  <c:v>13</c:v>
                </c:pt>
                <c:pt idx="11">
                  <c:v>12.3</c:v>
                </c:pt>
                <c:pt idx="12">
                  <c:v>11.8</c:v>
                </c:pt>
                <c:pt idx="13">
                  <c:v>11</c:v>
                </c:pt>
                <c:pt idx="14">
                  <c:v>10.4</c:v>
                </c:pt>
                <c:pt idx="15">
                  <c:v>10.1</c:v>
                </c:pt>
                <c:pt idx="16">
                  <c:v>9.9</c:v>
                </c:pt>
                <c:pt idx="17">
                  <c:v>8.9</c:v>
                </c:pt>
                <c:pt idx="18">
                  <c:v>8.5</c:v>
                </c:pt>
                <c:pt idx="19">
                  <c:v>8.3000000000000007</c:v>
                </c:pt>
                <c:pt idx="20">
                  <c:v>7.7</c:v>
                </c:pt>
                <c:pt idx="21">
                  <c:v>7.7</c:v>
                </c:pt>
                <c:pt idx="22">
                  <c:v>7.3</c:v>
                </c:pt>
                <c:pt idx="23">
                  <c:v>7</c:v>
                </c:pt>
                <c:pt idx="24">
                  <c:v>6.7</c:v>
                </c:pt>
                <c:pt idx="25">
                  <c:v>6.7</c:v>
                </c:pt>
                <c:pt idx="26">
                  <c:v>6.7</c:v>
                </c:pt>
                <c:pt idx="27">
                  <c:v>5.9</c:v>
                </c:pt>
                <c:pt idx="28">
                  <c:v>5.9</c:v>
                </c:pt>
                <c:pt idx="29">
                  <c:v>5.8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42-4D41-8C45-00A2FED9C02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Лист1!$A$2:$A$32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Лист1!$C$2:$C$32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42-4D41-8C45-00A2FED9C02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Лист1!$A$2:$A$32</c:f>
              <c:numCache>
                <c:formatCode>General</c:formatCode>
                <c:ptCount val="31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</c:numCache>
            </c:numRef>
          </c:cat>
          <c:val>
            <c:numRef>
              <c:f>Лист1!$D$2:$D$32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42-4D41-8C45-00A2FED9C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7343800"/>
        <c:axId val="527340848"/>
      </c:lineChart>
      <c:catAx>
        <c:axId val="52734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7340848"/>
        <c:crosses val="autoZero"/>
        <c:auto val="1"/>
        <c:lblAlgn val="ctr"/>
        <c:lblOffset val="100"/>
        <c:noMultiLvlLbl val="0"/>
      </c:catAx>
      <c:valAx>
        <c:axId val="52734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7343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/>
              <a:t>Объем доходов местных бюджетов в процентах к ВВП</a:t>
            </a:r>
          </a:p>
        </c:rich>
      </c:tx>
      <c:layout>
        <c:manualLayout>
          <c:xMode val="edge"/>
          <c:yMode val="edge"/>
          <c:x val="0.14737881397637795"/>
          <c:y val="3.046874812569216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0C1A-4E43-93E5-F37B5B834BF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0C1A-4E43-93E5-F37B5B834BF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0C1A-4E43-93E5-F37B5B834BF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0C1A-4E43-93E5-F37B5B834B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1997</c:v>
                </c:pt>
                <c:pt idx="1">
                  <c:v>2003</c:v>
                </c:pt>
                <c:pt idx="2">
                  <c:v>2011</c:v>
                </c:pt>
                <c:pt idx="3">
                  <c:v>2019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10.9</c:v>
                </c:pt>
                <c:pt idx="1">
                  <c:v>8.1</c:v>
                </c:pt>
                <c:pt idx="2">
                  <c:v>5.4</c:v>
                </c:pt>
                <c:pt idx="3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1A-4E43-93E5-F37B5B834BF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1997</c:v>
                </c:pt>
                <c:pt idx="1">
                  <c:v>2003</c:v>
                </c:pt>
                <c:pt idx="2">
                  <c:v>2011</c:v>
                </c:pt>
                <c:pt idx="3">
                  <c:v>2019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0C1A-4E43-93E5-F37B5B834BF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1997</c:v>
                </c:pt>
                <c:pt idx="1">
                  <c:v>2003</c:v>
                </c:pt>
                <c:pt idx="2">
                  <c:v>2011</c:v>
                </c:pt>
                <c:pt idx="3">
                  <c:v>2019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0C1A-4E43-93E5-F37B5B834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1667824"/>
        <c:axId val="471671104"/>
      </c:barChart>
      <c:catAx>
        <c:axId val="47166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671104"/>
        <c:crosses val="autoZero"/>
        <c:auto val="1"/>
        <c:lblAlgn val="ctr"/>
        <c:lblOffset val="100"/>
        <c:noMultiLvlLbl val="0"/>
      </c:catAx>
      <c:valAx>
        <c:axId val="47167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66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6B8E94-0714-4D9E-B563-E245EFF780FC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5C31F-721E-404E-9621-EADAEE67B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342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580B25-F4E4-4AE9-A97A-370A5A728A2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6456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74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817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799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494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29.10.2021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55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29.10.2021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87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29.10.2021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248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82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586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024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551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447AE-18B1-4018-BCFF-95C26957C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F316DC9-D716-4D7E-BC9F-96ABD8FA8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90E57C-6416-4AC7-A577-0FA55ED41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D32FD-B945-40A3-A127-BEB7F91B7115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5E7192-A5FB-421A-8253-42977413B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57D444-C380-4FB5-8D84-6F425EB53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82FA-A52E-43A4-9E51-7C7F80B19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303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BAFF16-CAB5-465B-ACA0-B07FB7747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8D8D26-454A-4B08-A823-CFDC7D274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CC8BB-C891-45E5-97D0-6D6F4B2B0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D32FD-B945-40A3-A127-BEB7F91B7115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F01FC1-E555-41FF-8B8D-5ACFC1DD4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BAB1CC-1D9F-488F-A5F0-D24E418D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82FA-A52E-43A4-9E51-7C7F80B19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1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D908F3-B930-40D0-997C-6EA00B640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AA8F9F-5900-4CBB-8D03-AC23735D51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C556C1-FB72-4445-9F96-8B7414675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D32FD-B945-40A3-A127-BEB7F91B7115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1C741E-71E9-4C64-8C84-17DDD4FB0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31112A-AF59-4681-8FB9-51773BBEE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82FA-A52E-43A4-9E51-7C7F80B19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283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444DD2-ED57-4321-B167-3EC727F9C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FE1A78-EEAF-48F3-B207-109593A0A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0F0CA2-184D-4232-8821-48CE584289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9A5B5E-B752-4B16-BA41-CEE65E567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D32FD-B945-40A3-A127-BEB7F91B7115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568A32-A750-41B8-A473-C1E05419C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F83052-E953-447B-8D4F-DB8051B15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82FA-A52E-43A4-9E51-7C7F80B19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320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81C3C3-7880-417A-BA7F-80854BBE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33F0B6-70F7-406F-92F4-B603B80EF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B203205-9ACC-45C1-A30C-FFE746AAD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093BDB4-0C1D-478D-9E5E-FCF49EE893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9C239A1-5B1C-44E9-8910-A9A2BB7698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83FD39A-AD2C-4F4E-9177-5CFC50103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D32FD-B945-40A3-A127-BEB7F91B7115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4302315-7731-4285-B07C-49F3B4430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4AEFDD0-0564-48FD-9849-DDA32FED9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82FA-A52E-43A4-9E51-7C7F80B19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830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1CA3B1-BC95-4BA5-B5B2-EE09149FD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B9DED3D-4B46-4522-BE0B-90D5AC117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D32FD-B945-40A3-A127-BEB7F91B7115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487838D-E885-4F82-9876-6430A03D8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BA54AD7-80F2-4951-B744-DE59898EF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82FA-A52E-43A4-9E51-7C7F80B19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378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82938A2-D8AB-443C-9B89-2C0E54590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D32FD-B945-40A3-A127-BEB7F91B7115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EB57AC0-3156-4DA1-A4C5-352822864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79CD60-9D87-4B50-A871-4F93E8FAD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82FA-A52E-43A4-9E51-7C7F80B19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5986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01776-C768-4845-98A9-6D93AFB8A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B9AF51-05CA-42B7-B7BA-EFE8CD315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1E29F2B-C160-4B4F-9635-B4F83F1777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1C798-7AEF-49E5-86B7-031177941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D32FD-B945-40A3-A127-BEB7F91B7115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EB4665-EC49-4F23-9E53-138A7E9DD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195F8E-C761-42DF-9A2C-440D7013E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82FA-A52E-43A4-9E51-7C7F80B19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812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D5ED0A-4035-45C0-A87C-ABD19D08A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78FFBD0-2CEA-4FA9-BD81-B833FEF62B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E87768B-2583-4261-B419-069627EEE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87953D-B777-4C52-9B25-D31506FD9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D32FD-B945-40A3-A127-BEB7F91B7115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A0FE92-F226-472E-887D-458835612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127FCB-7526-4527-86D5-7FA4E4EDB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82FA-A52E-43A4-9E51-7C7F80B19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916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05CB26-D128-40E0-B7ED-B52E3548D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CAC1ED-2E6D-4410-B65E-783409BE96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826F41-68A5-4C6E-B924-C64546DA4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D32FD-B945-40A3-A127-BEB7F91B7115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4CB61B-B610-4196-BC66-F3DDBF6CD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B5FE44-A6A5-4A0C-BEC7-2481742D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82FA-A52E-43A4-9E51-7C7F80B19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270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CB428AF-67B2-4B0D-A8BF-4498096302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08ECBB-9239-4F69-8644-BF1BFF467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9D785B-36DF-4165-B111-5B6F10147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D32FD-B945-40A3-A127-BEB7F91B7115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FD1305-B947-4D6B-831D-8F2A48FFA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387429-2D0E-4950-84AC-1BCEEFB72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A82FA-A52E-43A4-9E51-7C7F80B19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7752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7928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9530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1663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994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6110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7824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2901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8796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2959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1316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3900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1ECF7E-2F01-41E5-A7E6-AA57680F2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07D42-CF08-4BF9-9D9E-3D7D66807704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E13734-BF33-4428-A382-DC49C7CC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F42543-8735-41DB-A1C6-2B1BE5A32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0EF4B-0132-4DAE-9944-09324FCBA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5464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510B98-FF52-4A29-B265-D447C0CED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FA77-9A3F-4595-89EB-569EBEDB8408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58AF72-A593-41D7-9081-AF6BB6F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D398E4-1231-4E21-9935-137026078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E2D82-4EEE-4C11-884E-D6EAE45DE8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9270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8AAB22-2331-4AD4-8A9C-3AFDE6EEA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10F9-361B-405D-86AF-7A3FC50E48C5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2E4EEF-6999-40D6-A383-DE09F653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35FAA5-BB71-44A2-A6CC-3DD20CCFF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E244D-97FB-4384-A9CA-DCE094654B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7189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9EA87605-C113-43EC-A778-2CB895396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A9DA0-8519-41F1-96E0-4CA015481FB7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0FF43256-323E-499D-82F3-E9B8DA910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DECC88D-8FCC-41BA-977C-C1FEA56FF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5F7FB-7D1B-470F-A925-66A2E8664B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9145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9E915C96-8D5A-48BC-B7D7-5A8943ABC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67F31-DA5F-48D8-8673-329C6B270D65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6419F92D-B51E-4E12-A3DE-4E2113192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71BF2A99-8306-497F-9125-6FAA929C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3FF56-0B24-4022-A815-E56C44F647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1332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4FB2847B-9E60-453E-80F7-9CC080808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8EFA0-E45D-4C6E-8857-3611DE4B8BB2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C055083E-7806-4909-99A3-685B4318A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0F4461CD-85FC-4AED-85C0-11F065F11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D220C-16BB-4F95-A7B7-A014E75622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5954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B26B7D6E-9C88-4FA2-A7D0-C51CAF91E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08577-4478-413C-BFC6-4257C3DEC1EA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996B024C-EC2A-47A1-A0D7-6FD827BA7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7E5F33F3-096F-4ECC-9A0E-0E06DF7FB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D9C3E-E9A6-4755-AEF2-C21818163B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7737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4E229B74-8261-4F49-9B15-F3D46141B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A370D-74BD-4ED3-ABA5-B18C6F3AFA2F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18CFF7D7-26B1-4C8B-852C-4C4F2583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AF7ED0B8-1D13-465F-9C49-F1A03489C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52985-1E3A-4E33-8265-983E32E802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0886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B56D57B-A02B-4706-B9A0-EE7ADCB6A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8D1BF-D60A-4FCF-802E-AA10A87AA817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C94473C3-4A89-4947-81B3-F43FB32C1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AC0297F3-7751-4021-A0F2-55B9007CB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44A60-9135-4B88-81C6-8ADAE0EBA4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1898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BCBF77-647F-4ACA-AF8F-4DAA35BC1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1069A-34A6-4C87-9C92-A500DF4EEEA0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0390F4-CF16-4FCE-B486-9EF88354B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478982-8A9D-4D36-B962-309459757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99C44-8416-4C37-865B-2C1473763F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1944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B82BE4-1795-4CA6-91B7-32DC9FEC9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E8BCF-B64D-466E-A53B-A296235ACB4B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9032D4-492B-4CAD-A10A-25F1BFCEC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754A51-ECCB-4F54-B0FF-6FF1C8E62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525E3-F143-453A-B981-9D9D4B63AD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9319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CD5A26-4F1F-421B-805E-3E3E17909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529EB-A2DF-4FBC-86F8-182E80F69BA5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D8FB76-BFF3-47D9-838D-D4E244681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F721C9-3F7C-4611-93D1-EABFE21B1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593BB1-F7DA-42A0-BAB9-AFBA729BD0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90012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733309-B30B-4C3B-AAF2-EF0DB9594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CA676-9C21-423C-8482-2889650C46DF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DFF39C-B1C2-4E8D-9985-23E0C7292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BC2AFA-144D-4D1E-AEF5-287E155E3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310A95-3E75-4730-8636-F06531121B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0817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08D26C-83F5-4A5B-B8CF-9955D1415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5AAC8-41E8-4750-B750-F60AB68075B1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C057DD-DC00-4245-8C34-A073D20F8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887FA2-1551-4824-99D2-24AE3B3FA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1F471-F53C-44BF-A1D5-F90CFECDE5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87562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085E660-D7DA-4519-9617-460C92F4E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CFBAC-2D22-4637-A424-34E5D3E4BCB2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D3996F3D-6CD0-4171-9EA9-01A48A030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2B2F5EF-9456-4700-B588-526F919AB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31F4A8-E959-4FE9-B8B0-2A8B504DA6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94869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3C5BB3F1-49EA-4C2B-BE42-8817F078D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AB8D0-F442-4F72-BF25-355F011ADAD3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3EB8D5CF-B4FD-4CBB-8572-31A616040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0F0F83D2-12FA-47A9-8CCC-8187DF7DA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30EC0F-EDF6-4311-A72D-62A5A043B61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31724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8759B32C-A21E-4720-9052-ABCCF95EC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5E303-B7A6-4F75-A4DF-A9A63DBCFE14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330DF521-9288-4A4D-908D-7AB2442E8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09290D86-2E87-4F76-B8DD-557947C4F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B2C32-D916-42A1-A06D-DC3B0A092A1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47878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2C540AEC-5780-400E-AB7A-F72381A5C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19D31-F1E5-40FC-94AF-01E40CA2F620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BE2FBB30-75C6-48AF-8400-A0458F61C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C85D0EE7-99B9-4029-B37A-F84C63BA6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D1BEF-4FCA-41B6-AD93-51F3374C59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00990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8B993712-424E-4E5D-922D-963749B82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C332A-D655-4CFB-9220-5F9432459104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999AB702-387C-4DBC-AB60-A808167E4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654493E-6365-480D-B56D-35E3C8885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E9C98C-31C8-4B14-8EBE-9CED3996F0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85439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756EAA2-0B62-40FD-8A2A-CB2E66C7E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981C9-D414-4E55-8058-8564815F2E0C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AD102A2D-E2F8-4E3E-AE28-904AC4475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9F33605-1EF1-4CF9-BC17-185071916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3B2B2-B75B-41E4-8BEE-831434A6DE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42962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A18618-5D83-46A0-8847-4E3D82487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D9986-C0BA-404A-B7C0-BEA56C87896E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B316CC-CE6B-445B-A5EB-B43DCC8E7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527A85-7DD1-45E4-99FD-DE5692C78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BC547-78A3-4EA6-B29E-344FFEF420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26534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AEC156-C205-4863-9DD0-431E48F6C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4CE0A-3913-4BBA-AB17-A0C3B27115CC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3555EC-A875-4656-A174-2EE4AF1C8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F1E7B0-DC9D-4078-AA8D-412BFE28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8AA136-CE33-44B7-B076-0983F602939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2661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15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06663E-6BAC-43BB-9401-F4AD0B2BB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2C2595-4F1F-43B9-B7BD-1C25A06ED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5BDEC2-E701-497C-A563-BA9F6DE696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D32FD-B945-40A3-A127-BEB7F91B7115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558764-182E-4C1C-B256-E026A1961D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AA0B1E-D4A2-48D1-ADEA-8A8BAD54D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A82FA-A52E-43A4-9E51-7C7F80B19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13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7A18B-9CD4-4998-8B6C-EA189FACB4C7}" type="datetimeFigureOut">
              <a:rPr lang="ru-RU" smtClean="0"/>
              <a:t>29.10.2021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344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A8EE0F3C-567A-47D9-A7ED-1732C1EA7C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6682E427-FF15-4841-9774-2F44DADD1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3DBD04-645A-4379-94B3-8189D22B74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D2C828A-D8B6-46F7-8E5A-C04BB3BDE067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A81F95-2CAF-425F-BFBB-C2837E05A3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2C8D95-F2D9-440B-949B-A412448D1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6CE1884-F1C8-4F69-BD33-3F837BE7D6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06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DC75C6A2-D1AB-4220-B129-CFCDC7FE6B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FD921243-8DFB-45C3-878A-D8B2B5D100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0A98D6-CD60-4A93-BB6A-7C68F8318F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ED67DE-7CF7-4D87-9B8B-27B6928C650E}" type="datetimeFigureOut">
              <a:rPr lang="ru-RU"/>
              <a:pPr>
                <a:defRPr/>
              </a:pPr>
              <a:t>29.10.2021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DF209D-38E7-4A5D-A97C-479E7BB9FE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8F332F-BCB6-44FA-888F-DF107BE5E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F10A83A-EBE0-4099-AA8E-F67EDF535DB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0986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67" y="2037523"/>
            <a:ext cx="10058400" cy="1411356"/>
          </a:xfrm>
        </p:spPr>
        <p:txBody>
          <a:bodyPr>
            <a:noAutofit/>
          </a:bodyPr>
          <a:lstStyle/>
          <a:p>
            <a:pPr algn="l"/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Приоритеты структурной политики в сельском хозяйстве России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D10B69-0D76-41B6-9282-E4227A383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4667" y="4631636"/>
            <a:ext cx="9144000" cy="1411356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Петриков – академик РАН, руководитель Всероссийского института аграрных проблем и информатики имени А.А. Никонова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083155" y="330971"/>
            <a:ext cx="7079381" cy="15177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8EA738-285A-4E5E-8154-6F20D57F80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069997" y="281544"/>
            <a:ext cx="7079381" cy="151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3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Индексы производства в сельском хозяйстве 1990-2020 (1990 г. =100%)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506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60315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72553-EBD3-4B4A-9CDF-8A7EE0563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2" y="129212"/>
            <a:ext cx="10869278" cy="983971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структурные проблемы в сельском хозяйстве  России и российской деревне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61380C-A3B3-4FA7-8F84-9AB0D0B7E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91478"/>
            <a:ext cx="10515600" cy="5337311"/>
          </a:xfrm>
        </p:spPr>
        <p:txBody>
          <a:bodyPr>
            <a:normAutofit fontScale="25000" lnSpcReduction="2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отставание в развитии ряда отраслей – молочное скотоводство, производство говядины, овощей и фруктов, органической продукции</a:t>
            </a:r>
          </a:p>
          <a:p>
            <a:endParaRPr lang="ru-RU" sz="1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 экономического роста от поставок зарубежных технологий, машин и оборудования</a:t>
            </a:r>
          </a:p>
          <a:p>
            <a:endParaRPr lang="ru-RU" sz="1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опустынивание многих сельских районов</a:t>
            </a:r>
          </a:p>
          <a:p>
            <a:endParaRPr lang="ru-RU" sz="1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обострение экологических проблем, особенно в местах использования современных интенсивных технологий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волатильность агропродовольственных рынков </a:t>
            </a:r>
          </a:p>
          <a:p>
            <a:endParaRPr lang="ru-RU" sz="9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9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9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9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0273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>
            <a:extLst>
              <a:ext uri="{FF2B5EF4-FFF2-40B4-BE49-F238E27FC236}">
                <a16:creationId xmlns:a16="http://schemas.microsoft.com/office/drawing/2014/main" id="{272FF826-0D62-4494-91DE-9A69FA142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27"/>
            <a:ext cx="10515600" cy="786580"/>
          </a:xfrm>
        </p:spPr>
        <p:txBody>
          <a:bodyPr/>
          <a:lstStyle/>
          <a:p>
            <a:pPr algn="ctr" eaLnBrk="1" hangingPunct="1"/>
            <a:r>
              <a:rPr lang="ru-RU" alt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Лозунг дня:  от «роста» к «качеству роста»</a:t>
            </a:r>
          </a:p>
        </p:txBody>
      </p:sp>
      <p:sp>
        <p:nvSpPr>
          <p:cNvPr id="22531" name="Объект 2">
            <a:extLst>
              <a:ext uri="{FF2B5EF4-FFF2-40B4-BE49-F238E27FC236}">
                <a16:creationId xmlns:a16="http://schemas.microsoft.com/office/drawing/2014/main" id="{93FFECD6-48DD-43BE-B36B-D5FA77B3C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3443"/>
            <a:ext cx="10515600" cy="3913666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от наращивания темпов производства  к  росту, отвечающему критериям экономической, социальной и экологической эффективности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ru-RU" alt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hangingPunct="1">
              <a:buFont typeface="Arial" panose="020B0604020202020204" pitchFamily="34" charset="0"/>
              <a:buNone/>
            </a:pPr>
            <a:endParaRPr lang="ru-RU" altLang="ru-RU" sz="3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9FAEDC-CD03-4350-AFC3-C472AFE7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69" y="136526"/>
            <a:ext cx="11390243" cy="84847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основных мер Госпрограммы развития сельского хозяйства в 2021 г. и на 2022-2024 гг.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48DCB852-C75E-44B4-A513-8875E5EFAD4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7188" y="1351721"/>
          <a:ext cx="11817624" cy="5323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91197">
                  <a:extLst>
                    <a:ext uri="{9D8B030D-6E8A-4147-A177-3AD203B41FA5}">
                      <a16:colId xmlns:a16="http://schemas.microsoft.com/office/drawing/2014/main" val="1173951786"/>
                    </a:ext>
                  </a:extLst>
                </a:gridCol>
                <a:gridCol w="1094638">
                  <a:extLst>
                    <a:ext uri="{9D8B030D-6E8A-4147-A177-3AD203B41FA5}">
                      <a16:colId xmlns:a16="http://schemas.microsoft.com/office/drawing/2014/main" val="629723596"/>
                    </a:ext>
                  </a:extLst>
                </a:gridCol>
                <a:gridCol w="1262185">
                  <a:extLst>
                    <a:ext uri="{9D8B030D-6E8A-4147-A177-3AD203B41FA5}">
                      <a16:colId xmlns:a16="http://schemas.microsoft.com/office/drawing/2014/main" val="2916165827"/>
                    </a:ext>
                  </a:extLst>
                </a:gridCol>
                <a:gridCol w="949431">
                  <a:extLst>
                    <a:ext uri="{9D8B030D-6E8A-4147-A177-3AD203B41FA5}">
                      <a16:colId xmlns:a16="http://schemas.microsoft.com/office/drawing/2014/main" val="1399308895"/>
                    </a:ext>
                  </a:extLst>
                </a:gridCol>
                <a:gridCol w="1020173">
                  <a:extLst>
                    <a:ext uri="{9D8B030D-6E8A-4147-A177-3AD203B41FA5}">
                      <a16:colId xmlns:a16="http://schemas.microsoft.com/office/drawing/2014/main" val="2888039320"/>
                    </a:ext>
                  </a:extLst>
                </a:gridCol>
              </a:tblGrid>
              <a:tr h="514459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247119"/>
                  </a:ext>
                </a:extLst>
              </a:tr>
              <a:tr h="507411">
                <a:tc>
                  <a:txBody>
                    <a:bodyPr/>
                    <a:lstStyle/>
                    <a:p>
                      <a:r>
                        <a:rPr lang="ru-RU" sz="2000" b="1" dirty="0"/>
                        <a:t>Всего, млрд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264,6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285,1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304,9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326,8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574490"/>
                  </a:ext>
                </a:extLst>
              </a:tr>
              <a:tr h="429458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100,0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266984"/>
                  </a:ext>
                </a:extLst>
              </a:tr>
              <a:tr h="514459">
                <a:tc>
                  <a:txBody>
                    <a:bodyPr/>
                    <a:lstStyle/>
                    <a:p>
                      <a:r>
                        <a:rPr lang="ru-RU" sz="2000" b="1" dirty="0"/>
                        <a:t>Стимулирование инвестиций, млрд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98,1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115,4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117,8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120,4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983751"/>
                  </a:ext>
                </a:extLst>
              </a:tr>
              <a:tr h="239150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37,1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40,5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38,6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36,8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965949"/>
                  </a:ext>
                </a:extLst>
              </a:tr>
              <a:tr h="470200">
                <a:tc>
                  <a:txBody>
                    <a:bodyPr/>
                    <a:lstStyle/>
                    <a:p>
                      <a:r>
                        <a:rPr lang="ru-RU" sz="2000" b="1" dirty="0"/>
                        <a:t>Развитие отраслей и техническая модернизация АПК, млрд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77,8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99787250"/>
                  </a:ext>
                </a:extLst>
              </a:tr>
              <a:tr h="514459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23,4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25,5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25,3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23,8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99986440"/>
                  </a:ext>
                </a:extLst>
              </a:tr>
              <a:tr h="429458">
                <a:tc>
                  <a:txBody>
                    <a:bodyPr/>
                    <a:lstStyle/>
                    <a:p>
                      <a:r>
                        <a:rPr lang="ru-RU" sz="2000" b="1" dirty="0"/>
                        <a:t>Экспорт продукции агропромышленного комплекса, млрд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07620665"/>
                  </a:ext>
                </a:extLst>
              </a:tr>
              <a:tr h="514459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12,5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21,2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23,2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26,3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97122642"/>
                  </a:ext>
                </a:extLst>
              </a:tr>
              <a:tr h="429458">
                <a:tc>
                  <a:txBody>
                    <a:bodyPr/>
                    <a:lstStyle/>
                    <a:p>
                      <a:r>
                        <a:rPr lang="ru-RU" sz="2000" b="1" dirty="0"/>
                        <a:t>Поддержка малого и среднего предпринимательства, млрд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3677190"/>
                  </a:ext>
                </a:extLst>
              </a:tr>
              <a:tr h="514459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1,9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2,8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33803264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6D2826-1870-4F86-90E2-67EA992B3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268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30AD7-4F35-4CF7-AA38-1DF50B244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259464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субсидий в прибыли сельскохозяйственных товаропроизводителей, %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(ФАС России. Доклад о состоянии конкуренции в Российской Федерации за 2019 г., с. 154)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B56360C-79E5-44E2-AD38-8947A093C57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3068053"/>
          <a:ext cx="10904621" cy="3272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17042">
                  <a:extLst>
                    <a:ext uri="{9D8B030D-6E8A-4147-A177-3AD203B41FA5}">
                      <a16:colId xmlns:a16="http://schemas.microsoft.com/office/drawing/2014/main" val="995295157"/>
                    </a:ext>
                  </a:extLst>
                </a:gridCol>
                <a:gridCol w="1588169">
                  <a:extLst>
                    <a:ext uri="{9D8B030D-6E8A-4147-A177-3AD203B41FA5}">
                      <a16:colId xmlns:a16="http://schemas.microsoft.com/office/drawing/2014/main" val="2135505750"/>
                    </a:ext>
                  </a:extLst>
                </a:gridCol>
                <a:gridCol w="1299410">
                  <a:extLst>
                    <a:ext uri="{9D8B030D-6E8A-4147-A177-3AD203B41FA5}">
                      <a16:colId xmlns:a16="http://schemas.microsoft.com/office/drawing/2014/main" val="1488131532"/>
                    </a:ext>
                  </a:extLst>
                </a:gridCol>
              </a:tblGrid>
              <a:tr h="851770">
                <a:tc>
                  <a:txBody>
                    <a:bodyPr/>
                    <a:lstStyle/>
                    <a:p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44553"/>
                  </a:ext>
                </a:extLst>
              </a:tr>
              <a:tr h="85177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Сельскохозяйственные 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005694"/>
                  </a:ext>
                </a:extLst>
              </a:tr>
              <a:tr h="156905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Крестьянские (фермерские) хозяйства и индивидуальные предприниматели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46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4801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0C152-C196-4BFA-A424-48B80C5C3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169227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 научно-техническая программа развития сельского хозяйства на 2017 – 2025 гг.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 финансирования – 51,1 млрд руб., в т.ч. из федерального бюджета 26,1 млрд руб.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C8F814-AAFD-4D02-A95D-80A29CB12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5087"/>
            <a:ext cx="10515600" cy="4214191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Селекция и семеноводство: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картофеля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сахарной свёклы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масличных культур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отечественного конкурентоспособного кросса мясных кур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производства кормов и кормовых добавок для животных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генетического потенциала крупного рогатого скота мясных пород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виноградарства, включая питомниководство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6FD306-4421-42EA-B924-9D4BE9EE5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178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8B1F97-47BD-4CFC-88C7-066422C8F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98241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цифровизации сельского хозяйства в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D19955-B4DE-4EA3-B59E-315C68B79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9411"/>
            <a:ext cx="10515600" cy="542206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Создание федеральных сервисов: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             геоинформационная система «Атлас с. х. земель»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             цифровое предоставление субсидий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             система прослеживания оборота зерна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             электронная сертификация на животноводческой продукции</a:t>
            </a:r>
          </a:p>
          <a:p>
            <a:r>
              <a:rPr lang="ru-RU" b="1" dirty="0"/>
              <a:t>Развитие систем точного земледелия</a:t>
            </a:r>
          </a:p>
          <a:p>
            <a:r>
              <a:rPr lang="ru-RU" b="1" dirty="0"/>
              <a:t>Автоматизация и роботизация производственных процессов</a:t>
            </a:r>
          </a:p>
          <a:p>
            <a:r>
              <a:rPr lang="ru-RU" b="1" dirty="0"/>
              <a:t>Анализ больших данных и моделирование в управлении отраслью</a:t>
            </a:r>
          </a:p>
          <a:p>
            <a:r>
              <a:rPr lang="ru-RU" b="1" dirty="0"/>
              <a:t>цифровизация управленческих функций на предприятиях</a:t>
            </a:r>
          </a:p>
          <a:p>
            <a:r>
              <a:rPr lang="ru-RU" b="1" dirty="0"/>
              <a:t>Интернет-торговля сельскохозяйственной продукцией и продовольствием</a:t>
            </a:r>
          </a:p>
          <a:p>
            <a:r>
              <a:rPr lang="ru-RU" b="1" dirty="0"/>
              <a:t>Использование социальных сетей для решения проблем сельской экономики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D8240FB-A059-4033-B7FA-DECDDD9BD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956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E8842-CCC1-4CEF-B3CA-66E179DF9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затраты на исследования и разработки в процентах к ВВП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C5B8302-F29F-49F5-AA09-B55103EDD54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35564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6645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47408A-CEE2-4BAA-81F8-DCF0AD09C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4"/>
            <a:ext cx="10515600" cy="73549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внутренних затрат на исследования и разработки по секторам и областям науки в 2019 г.,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9E17B70-E6AA-4F31-9140-9DB5083530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6896" y="944218"/>
          <a:ext cx="11420060" cy="5748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7724">
                  <a:extLst>
                    <a:ext uri="{9D8B030D-6E8A-4147-A177-3AD203B41FA5}">
                      <a16:colId xmlns:a16="http://schemas.microsoft.com/office/drawing/2014/main" val="1636880834"/>
                    </a:ext>
                  </a:extLst>
                </a:gridCol>
                <a:gridCol w="2150234">
                  <a:extLst>
                    <a:ext uri="{9D8B030D-6E8A-4147-A177-3AD203B41FA5}">
                      <a16:colId xmlns:a16="http://schemas.microsoft.com/office/drawing/2014/main" val="1980600515"/>
                    </a:ext>
                  </a:extLst>
                </a:gridCol>
                <a:gridCol w="2367431">
                  <a:extLst>
                    <a:ext uri="{9D8B030D-6E8A-4147-A177-3AD203B41FA5}">
                      <a16:colId xmlns:a16="http://schemas.microsoft.com/office/drawing/2014/main" val="883538808"/>
                    </a:ext>
                  </a:extLst>
                </a:gridCol>
                <a:gridCol w="2291410">
                  <a:extLst>
                    <a:ext uri="{9D8B030D-6E8A-4147-A177-3AD203B41FA5}">
                      <a16:colId xmlns:a16="http://schemas.microsoft.com/office/drawing/2014/main" val="3621987538"/>
                    </a:ext>
                  </a:extLst>
                </a:gridCol>
                <a:gridCol w="883261">
                  <a:extLst>
                    <a:ext uri="{9D8B030D-6E8A-4147-A177-3AD203B41FA5}">
                      <a16:colId xmlns:a16="http://schemas.microsoft.com/office/drawing/2014/main" val="406270392"/>
                    </a:ext>
                  </a:extLst>
                </a:gridCol>
              </a:tblGrid>
              <a:tr h="1150851">
                <a:tc>
                  <a:txBody>
                    <a:bodyPr/>
                    <a:lstStyle/>
                    <a:p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</a:t>
                      </a: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-венный сектор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Предпринима-тельский</a:t>
                      </a: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сектор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Сектор высшего образования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sz="4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562372"/>
                  </a:ext>
                </a:extLst>
              </a:tr>
              <a:tr h="638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4630658"/>
                  </a:ext>
                </a:extLst>
              </a:tr>
              <a:tr h="638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Естественные науки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7766009"/>
                  </a:ext>
                </a:extLst>
              </a:tr>
              <a:tr h="638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Технические науки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0766029"/>
                  </a:ext>
                </a:extLst>
              </a:tr>
              <a:tr h="638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Медицинские науки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7426605"/>
                  </a:ext>
                </a:extLst>
              </a:tr>
              <a:tr h="7614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Сельскохозяйственные науки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9330501"/>
                  </a:ext>
                </a:extLst>
              </a:tr>
              <a:tr h="638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Общественные науки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0854325"/>
                  </a:ext>
                </a:extLst>
              </a:tr>
              <a:tr h="638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Гуманитарные науки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4676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5657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C07991-75D3-40A4-B1B5-428695239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844"/>
            <a:ext cx="10515600" cy="53671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Программы поддержки сельского развития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85C938F-5036-41B9-8078-276035AACB5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8600" y="855024"/>
          <a:ext cx="11777870" cy="5760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1071">
                  <a:extLst>
                    <a:ext uri="{9D8B030D-6E8A-4147-A177-3AD203B41FA5}">
                      <a16:colId xmlns:a16="http://schemas.microsoft.com/office/drawing/2014/main" val="444324976"/>
                    </a:ext>
                  </a:extLst>
                </a:gridCol>
                <a:gridCol w="3691032">
                  <a:extLst>
                    <a:ext uri="{9D8B030D-6E8A-4147-A177-3AD203B41FA5}">
                      <a16:colId xmlns:a16="http://schemas.microsoft.com/office/drawing/2014/main" val="1368854080"/>
                    </a:ext>
                  </a:extLst>
                </a:gridCol>
                <a:gridCol w="5545767">
                  <a:extLst>
                    <a:ext uri="{9D8B030D-6E8A-4147-A177-3AD203B41FA5}">
                      <a16:colId xmlns:a16="http://schemas.microsoft.com/office/drawing/2014/main" val="3065584429"/>
                    </a:ext>
                  </a:extLst>
                </a:gridCol>
              </a:tblGrid>
              <a:tr h="447996"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Ведомство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700806"/>
                  </a:ext>
                </a:extLst>
              </a:tr>
              <a:tr h="1279433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Минсельхоз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Госпрограмма «Комплексное развитие сельских территорий»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жилищного строительства, инфраструктуры, проектов  по развитию сельских территорий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212780"/>
                  </a:ext>
                </a:extLst>
              </a:tr>
              <a:tr h="1166587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Минздрав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Госпрограмма «Развитие здравоохранения»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первичного звена здравоохранения, проект «Земский доктор», «Земский фельдшер»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394395"/>
                  </a:ext>
                </a:extLst>
              </a:tr>
              <a:tr h="885761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Минкультуры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сельских библиотек, домов культуры и др.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886967"/>
                  </a:ext>
                </a:extLst>
              </a:tr>
              <a:tr h="1279433">
                <a:tc>
                  <a:txBody>
                    <a:bodyPr/>
                    <a:lstStyle/>
                    <a:p>
                      <a:r>
                        <a:rPr lang="ru-RU" sz="20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Минпросвещения</a:t>
                      </a:r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Госпрограмма "Развитие образования"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сельских школ, программа «Земский учитель»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644362"/>
                  </a:ext>
                </a:extLst>
              </a:tr>
              <a:tr h="572954"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Минтруд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Госпрограмма «Социальная поддержка граждан»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предпринимательства по системе социального контракта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023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8232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65627A-C214-4085-B8BD-10A8E805D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54451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занятых в сельском хозяйстве за 1990-2020 гг., %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484712AB-A734-4B18-A25B-4B685979B52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023730"/>
          <a:ext cx="10515600" cy="5565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4AB83A-706D-47CB-A51C-3C87844B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2624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7B2445CA-EFD0-4B4D-8152-471D073F39F8}"/>
              </a:ext>
            </a:extLst>
          </p:cNvPr>
          <p:cNvGraphicFramePr/>
          <p:nvPr/>
        </p:nvGraphicFramePr>
        <p:xfrm>
          <a:off x="712519" y="853890"/>
          <a:ext cx="10806546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622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01A88F-DF3C-42EA-A26D-B866F860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27863"/>
            <a:ext cx="11489634" cy="223582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эффективного вовлечения в оборот земель сельскохозяйственного назначения и развития мелиоративного комплекса РФ на 2022-2030 гг.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 финансирования – 110 млрд руб., в т.ч.  из федерального бюджета - 94,3 млрд руб.</a:t>
            </a:r>
            <a:b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56C34B-D5CA-43A9-8933-8B2A0DBD6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2902226"/>
            <a:ext cx="11489634" cy="3796747"/>
          </a:xfrm>
        </p:spPr>
        <p:txBody>
          <a:bodyPr>
            <a:normAutofit/>
          </a:bodyPr>
          <a:lstStyle/>
          <a:p>
            <a:r>
              <a:rPr lang="ru-RU" sz="3200" b="1" dirty="0"/>
              <a:t>Инвентаризация к концу 2025 г. 100% земель сельскохозяйственного назначения  </a:t>
            </a:r>
          </a:p>
          <a:p>
            <a:r>
              <a:rPr lang="ru-RU" sz="3200" b="1" dirty="0"/>
              <a:t>Вовлечение в оборот  к концу 2030 г. 13,2 млн га </a:t>
            </a:r>
            <a:r>
              <a:rPr lang="ru-RU" sz="3200" b="1" dirty="0" err="1"/>
              <a:t>с.х</a:t>
            </a:r>
            <a:r>
              <a:rPr lang="ru-RU" sz="3200" b="1" dirty="0"/>
              <a:t>. земель</a:t>
            </a:r>
          </a:p>
          <a:p>
            <a:r>
              <a:rPr lang="ru-RU" sz="3200" b="1" dirty="0"/>
              <a:t> Сохранение </a:t>
            </a:r>
            <a:r>
              <a:rPr lang="ru-RU" sz="3200" b="1" dirty="0" err="1"/>
              <a:t>с.х</a:t>
            </a:r>
            <a:r>
              <a:rPr lang="ru-RU" sz="3200" b="1" dirty="0"/>
              <a:t>. угодий и химическая мелиорация почв к концу 2030 г. на площади не менее 2,9 млн га</a:t>
            </a:r>
          </a:p>
          <a:p>
            <a:r>
              <a:rPr lang="ru-RU" sz="3200" b="1" dirty="0"/>
              <a:t>Обеспечение водного режима гидромелиоративных систем к концу 2030 г. на площади 1,4 млн га</a:t>
            </a:r>
          </a:p>
        </p:txBody>
      </p:sp>
    </p:spTree>
    <p:extLst>
      <p:ext uri="{BB962C8B-B14F-4D97-AF65-F5344CB8AC3E}">
        <p14:creationId xmlns:p14="http://schemas.microsoft.com/office/powerpoint/2010/main" val="2831011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BEDA4C-EBB6-4D5B-8AE6-8A7F363A0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913"/>
            <a:ext cx="10515600" cy="8143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потребительских цен, 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к декабрю предыдущего года</a:t>
            </a:r>
          </a:p>
        </p:txBody>
      </p:sp>
      <p:graphicFrame>
        <p:nvGraphicFramePr>
          <p:cNvPr id="4099" name="Объект 5">
            <a:extLst>
              <a:ext uri="{FF2B5EF4-FFF2-40B4-BE49-F238E27FC236}">
                <a16:creationId xmlns:a16="http://schemas.microsoft.com/office/drawing/2014/main" id="{8A29DB0E-5151-42AD-857E-1D12C0287B0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87400" y="1079500"/>
          <a:ext cx="11033125" cy="534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Chart" r:id="rId3" imgW="11034716" imgH="5346655" progId="Excel.Chart.8">
                  <p:embed/>
                </p:oleObj>
              </mc:Choice>
              <mc:Fallback>
                <p:oleObj name="Chart" r:id="rId3" imgW="11034716" imgH="5346655" progId="Excel.Chart.8">
                  <p:embed/>
                  <p:pic>
                    <p:nvPicPr>
                      <p:cNvPr id="4099" name="Объект 5">
                        <a:extLst>
                          <a:ext uri="{FF2B5EF4-FFF2-40B4-BE49-F238E27FC236}">
                            <a16:creationId xmlns:a16="http://schemas.microsoft.com/office/drawing/2014/main" id="{8A29DB0E-5151-42AD-857E-1D12C0287B0F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00" y="1079500"/>
                        <a:ext cx="11033125" cy="534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TextBox 7">
            <a:extLst>
              <a:ext uri="{FF2B5EF4-FFF2-40B4-BE49-F238E27FC236}">
                <a16:creationId xmlns:a16="http://schemas.microsoft.com/office/drawing/2014/main" id="{FD80E47E-1C0E-40DD-940A-3250B2424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8250" y="6064250"/>
            <a:ext cx="60960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*август 2021 г. к декабрю 2020 г.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>
            <a:extLst>
              <a:ext uri="{FF2B5EF4-FFF2-40B4-BE49-F238E27FC236}">
                <a16:creationId xmlns:a16="http://schemas.microsoft.com/office/drawing/2014/main" id="{51AEA4EE-78BB-4749-A9EE-9AE711CDE3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46063"/>
            <a:ext cx="10515600" cy="982662"/>
          </a:xfrm>
        </p:spPr>
        <p:txBody>
          <a:bodyPr/>
          <a:lstStyle/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ЦЕН В РАЗНЫХ СФЕРАХ АПК, 2014 г.= 100%</a:t>
            </a:r>
          </a:p>
        </p:txBody>
      </p:sp>
      <p:graphicFrame>
        <p:nvGraphicFramePr>
          <p:cNvPr id="6147" name="Объект 5">
            <a:extLst>
              <a:ext uri="{FF2B5EF4-FFF2-40B4-BE49-F238E27FC236}">
                <a16:creationId xmlns:a16="http://schemas.microsoft.com/office/drawing/2014/main" id="{B2427C50-606E-4404-B805-0490F0097BB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61950" y="1177925"/>
          <a:ext cx="11507788" cy="536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Chart" r:id="rId3" imgW="11516342" imgH="5371041" progId="Excel.Chart.8">
                  <p:embed/>
                </p:oleObj>
              </mc:Choice>
              <mc:Fallback>
                <p:oleObj name="Chart" r:id="rId3" imgW="11516342" imgH="5371041" progId="Excel.Chart.8">
                  <p:embed/>
                  <p:pic>
                    <p:nvPicPr>
                      <p:cNvPr id="6147" name="Объект 5">
                        <a:extLst>
                          <a:ext uri="{FF2B5EF4-FFF2-40B4-BE49-F238E27FC236}">
                            <a16:creationId xmlns:a16="http://schemas.microsoft.com/office/drawing/2014/main" id="{B2427C50-606E-4404-B805-0490F0097BB8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" y="1177925"/>
                        <a:ext cx="11507788" cy="536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/>
              <a:t>                </a:t>
            </a:r>
            <a:r>
              <a:rPr lang="ru-RU" b="1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936162350"/>
      </p:ext>
    </p:extLst>
  </p:cSld>
  <p:clrMapOvr>
    <a:masterClrMapping/>
  </p:clrMapOvr>
</p:sld>
</file>

<file path=ppt/theme/theme1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765</Words>
  <Application>Microsoft Office PowerPoint</Application>
  <PresentationFormat>Широкоэкранный</PresentationFormat>
  <Paragraphs>194</Paragraphs>
  <Slides>17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4_Тема Office</vt:lpstr>
      <vt:lpstr>Тема Office</vt:lpstr>
      <vt:lpstr>1_Тема Office</vt:lpstr>
      <vt:lpstr>2_Тема Office</vt:lpstr>
      <vt:lpstr>3_Тема Office</vt:lpstr>
      <vt:lpstr>Chart</vt:lpstr>
      <vt:lpstr>Приоритеты структурной политики в сельском хозяйстве России </vt:lpstr>
      <vt:lpstr>Индексы производства в сельском хозяйстве 1990-2020 (1990 г. =100%)</vt:lpstr>
      <vt:lpstr>Основные структурные проблемы в сельском хозяйстве  России и российской деревне</vt:lpstr>
      <vt:lpstr>Лозунг дня:  от «роста» к «качеству роста»</vt:lpstr>
      <vt:lpstr>Финансирование основных мер Госпрограммы развития сельского хозяйства в 2021 г. и на 2022-2024 гг.</vt:lpstr>
      <vt:lpstr>Доля субсидий в прибыли сельскохозяйственных товаропроизводителей, %  (ФАС России. Доклад о состоянии конкуренции в Российской Федерации за 2019 г., с. 154)</vt:lpstr>
      <vt:lpstr>Федеральная научно-техническая программа развития сельского хозяйства на 2017 – 2025 гг. Объём финансирования – 51,1 млрд руб., в т.ч. из федерального бюджета 26,1 млрд руб.</vt:lpstr>
      <vt:lpstr>Направления цифровизации сельского хозяйства в России</vt:lpstr>
      <vt:lpstr>Внутренние затраты на исследования и разработки в процентах к ВВП</vt:lpstr>
      <vt:lpstr>Структура внутренних затрат на исследования и разработки по секторам и областям науки в 2019 г., %</vt:lpstr>
      <vt:lpstr>Программы поддержки сельского развития </vt:lpstr>
      <vt:lpstr>Удельный вес занятых в сельском хозяйстве за 1990-2020 гг., % </vt:lpstr>
      <vt:lpstr>Презентация PowerPoint</vt:lpstr>
      <vt:lpstr>Государственная программа эффективного вовлечения в оборот земель сельскохозяйственного назначения и развития мелиоративного комплекса РФ на 2022-2030 гг. Объём финансирования – 110 млрд руб., в т.ч.  из федерального бюджета - 94,3 млрд руб.  </vt:lpstr>
      <vt:lpstr>Индексы потребительских цен,  % к декабрю предыдущего года</vt:lpstr>
      <vt:lpstr>ИНДЕКСЫ ЦЕН В РАЗНЫХ СФЕРАХ АПК, 2014 г.= 100%</vt:lpstr>
      <vt:lpstr>                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Приоритеты структурной политики в сельском хозяйстве России</dc:title>
  <dc:creator>User</dc:creator>
  <cp:lastModifiedBy>User</cp:lastModifiedBy>
  <cp:revision>39</cp:revision>
  <dcterms:created xsi:type="dcterms:W3CDTF">2021-10-27T16:55:27Z</dcterms:created>
  <dcterms:modified xsi:type="dcterms:W3CDTF">2021-10-29T06:52:54Z</dcterms:modified>
</cp:coreProperties>
</file>