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  <p:sldMasterId id="2147483660" r:id="rId2"/>
    <p:sldMasterId id="2147483672" r:id="rId3"/>
  </p:sldMasterIdLst>
  <p:sldIdLst>
    <p:sldId id="256" r:id="rId4"/>
    <p:sldId id="260" r:id="rId5"/>
    <p:sldId id="375" r:id="rId6"/>
    <p:sldId id="261" r:id="rId7"/>
    <p:sldId id="541" r:id="rId8"/>
    <p:sldId id="257" r:id="rId9"/>
    <p:sldId id="540" r:id="rId10"/>
    <p:sldId id="539" r:id="rId11"/>
    <p:sldId id="264" r:id="rId12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User" initials="U" lastIdx="2" clrIdx="0">
    <p:extLst>
      <p:ext uri="{19B8F6BF-5375-455C-9EA6-DF929625EA0E}">
        <p15:presenceInfo xmlns:p15="http://schemas.microsoft.com/office/powerpoint/2012/main" userId="User" providerId="Non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995" autoAdjust="0"/>
    <p:restoredTop sz="93842" autoAdjust="0"/>
  </p:normalViewPr>
  <p:slideViewPr>
    <p:cSldViewPr snapToGrid="0">
      <p:cViewPr varScale="1">
        <p:scale>
          <a:sx n="64" d="100"/>
          <a:sy n="64" d="100"/>
        </p:scale>
        <p:origin x="680" y="4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5.xml"/><Relationship Id="rId13" Type="http://schemas.openxmlformats.org/officeDocument/2006/relationships/commentAuthors" Target="commentAuthors.xml"/><Relationship Id="rId3" Type="http://schemas.openxmlformats.org/officeDocument/2006/relationships/slideMaster" Target="slideMasters/slideMaster3.xml"/><Relationship Id="rId7" Type="http://schemas.openxmlformats.org/officeDocument/2006/relationships/slide" Target="slides/slide4.xml"/><Relationship Id="rId12" Type="http://schemas.openxmlformats.org/officeDocument/2006/relationships/slide" Target="slides/slide9.xml"/><Relationship Id="rId17" Type="http://schemas.openxmlformats.org/officeDocument/2006/relationships/tableStyles" Target="tableStyles.xml"/><Relationship Id="rId2" Type="http://schemas.openxmlformats.org/officeDocument/2006/relationships/slideMaster" Target="slideMasters/slideMaster2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slide" Target="slides/slide8.xml"/><Relationship Id="rId5" Type="http://schemas.openxmlformats.org/officeDocument/2006/relationships/slide" Target="slides/slide2.xml"/><Relationship Id="rId15" Type="http://schemas.openxmlformats.org/officeDocument/2006/relationships/viewProps" Target="viewProps.xml"/><Relationship Id="rId10" Type="http://schemas.openxmlformats.org/officeDocument/2006/relationships/slide" Target="slides/slide7.xml"/><Relationship Id="rId4" Type="http://schemas.openxmlformats.org/officeDocument/2006/relationships/slide" Target="slides/slide1.xml"/><Relationship Id="rId9" Type="http://schemas.openxmlformats.org/officeDocument/2006/relationships/slide" Target="slides/slide6.xml"/><Relationship Id="rId1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77FEF56E-4A9C-4E63-89A5-479EC3B411A0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A1E778F0-FBDD-49E0-839C-336320D2979D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95F6CAC5-8084-4A5F-B046-8DEA14E59B1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13D9C2-723C-4060-8E7F-94A84A8BA162}" type="datetimeFigureOut">
              <a:rPr lang="ru-RU" smtClean="0"/>
              <a:t>25.04.2021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F4A17C6C-5C96-4A5B-80E3-A553EBF234D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32C59A55-3A14-4196-A9FD-159ED504978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95637D-9EAF-4CF2-BF36-365AE497BC6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69254852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FAB96557-8764-45EC-8791-8D92A759EEE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2EF65D13-4E23-4447-A045-3B479B65110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D0465894-407E-41AB-93C7-0EEC6098D73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13D9C2-723C-4060-8E7F-94A84A8BA162}" type="datetimeFigureOut">
              <a:rPr lang="ru-RU" smtClean="0"/>
              <a:t>25.04.2021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7133689B-71CE-454F-AA90-F17340261D4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B8B26A8B-831B-41C6-96D4-02FA326C608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95637D-9EAF-4CF2-BF36-365AE497BC6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03162173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F56A00F4-29C0-4A28-9235-2A7AF6E9B87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1EB52253-060A-4D07-B6F5-F735D05AC4F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24119D27-AB75-43F7-A0C7-FD8AC30A3C7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13D9C2-723C-4060-8E7F-94A84A8BA162}" type="datetimeFigureOut">
              <a:rPr lang="ru-RU" smtClean="0"/>
              <a:t>25.04.2021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82B63D7F-94C2-4A5D-B438-6A32424314D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18735C20-DAA5-4A09-BF2F-F7C372463C8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95637D-9EAF-4CF2-BF36-365AE497BC6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02423239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650550B2-77D6-4E7C-9C38-F311D0BC9DF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312AD8A9-AACB-4908-B1CE-C8A37C087AE6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F172286B-A79C-4A65-BC2D-1CD3D2DF8CF2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AFCE7085-C33B-456F-A7C8-643222FD2F2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13D9C2-723C-4060-8E7F-94A84A8BA162}" type="datetimeFigureOut">
              <a:rPr lang="ru-RU" smtClean="0"/>
              <a:t>25.04.2021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89E4F510-476E-4634-BBA1-37AF36E1DCD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8A233E45-C273-48D9-BCF8-13A7A6D72C2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95637D-9EAF-4CF2-BF36-365AE497BC6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95713594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2A47C83F-DE79-4442-A285-2DA29041380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487A8F92-B3DE-45A1-8242-D460D6763D2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4F2285CE-449D-4221-B230-DF2E4362A57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>
            <a:extLst>
              <a:ext uri="{FF2B5EF4-FFF2-40B4-BE49-F238E27FC236}">
                <a16:creationId xmlns:a16="http://schemas.microsoft.com/office/drawing/2014/main" id="{FE7F804F-97D0-478E-AE48-465E2ADC222C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Объект 5">
            <a:extLst>
              <a:ext uri="{FF2B5EF4-FFF2-40B4-BE49-F238E27FC236}">
                <a16:creationId xmlns:a16="http://schemas.microsoft.com/office/drawing/2014/main" id="{A578391A-A349-42CE-87D2-947FE56648C5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6">
            <a:extLst>
              <a:ext uri="{FF2B5EF4-FFF2-40B4-BE49-F238E27FC236}">
                <a16:creationId xmlns:a16="http://schemas.microsoft.com/office/drawing/2014/main" id="{9D39ED4E-430B-4D78-8851-97A0180BC62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13D9C2-723C-4060-8E7F-94A84A8BA162}" type="datetimeFigureOut">
              <a:rPr lang="ru-RU" smtClean="0"/>
              <a:t>25.04.2021</a:t>
            </a:fld>
            <a:endParaRPr lang="ru-RU"/>
          </a:p>
        </p:txBody>
      </p:sp>
      <p:sp>
        <p:nvSpPr>
          <p:cNvPr id="8" name="Нижний колонтитул 7">
            <a:extLst>
              <a:ext uri="{FF2B5EF4-FFF2-40B4-BE49-F238E27FC236}">
                <a16:creationId xmlns:a16="http://schemas.microsoft.com/office/drawing/2014/main" id="{A8805E85-5E73-4A0E-AFF2-B20C3BA3860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>
            <a:extLst>
              <a:ext uri="{FF2B5EF4-FFF2-40B4-BE49-F238E27FC236}">
                <a16:creationId xmlns:a16="http://schemas.microsoft.com/office/drawing/2014/main" id="{5CD00720-8EF8-4ED3-883C-58EFE632BC6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95637D-9EAF-4CF2-BF36-365AE497BC6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6048529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EA542A9A-5C08-4C09-829A-F649F12771D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2">
            <a:extLst>
              <a:ext uri="{FF2B5EF4-FFF2-40B4-BE49-F238E27FC236}">
                <a16:creationId xmlns:a16="http://schemas.microsoft.com/office/drawing/2014/main" id="{F8CA7D69-0E33-4906-B661-63813F45CEF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13D9C2-723C-4060-8E7F-94A84A8BA162}" type="datetimeFigureOut">
              <a:rPr lang="ru-RU" smtClean="0"/>
              <a:t>25.04.2021</a:t>
            </a:fld>
            <a:endParaRPr lang="ru-RU"/>
          </a:p>
        </p:txBody>
      </p:sp>
      <p:sp>
        <p:nvSpPr>
          <p:cNvPr id="4" name="Нижний колонтитул 3">
            <a:extLst>
              <a:ext uri="{FF2B5EF4-FFF2-40B4-BE49-F238E27FC236}">
                <a16:creationId xmlns:a16="http://schemas.microsoft.com/office/drawing/2014/main" id="{651157C8-89E1-4E10-A319-8465FEBF721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>
            <a:extLst>
              <a:ext uri="{FF2B5EF4-FFF2-40B4-BE49-F238E27FC236}">
                <a16:creationId xmlns:a16="http://schemas.microsoft.com/office/drawing/2014/main" id="{BD64E59E-0C3F-4A72-9F0C-22DB96AE7A1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95637D-9EAF-4CF2-BF36-365AE497BC6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68137288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>
            <a:extLst>
              <a:ext uri="{FF2B5EF4-FFF2-40B4-BE49-F238E27FC236}">
                <a16:creationId xmlns:a16="http://schemas.microsoft.com/office/drawing/2014/main" id="{8E56BD31-B6E3-499F-9323-FFFBB760302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13D9C2-723C-4060-8E7F-94A84A8BA162}" type="datetimeFigureOut">
              <a:rPr lang="ru-RU" smtClean="0"/>
              <a:t>25.04.2021</a:t>
            </a:fld>
            <a:endParaRPr lang="ru-RU"/>
          </a:p>
        </p:txBody>
      </p:sp>
      <p:sp>
        <p:nvSpPr>
          <p:cNvPr id="3" name="Нижний колонтитул 2">
            <a:extLst>
              <a:ext uri="{FF2B5EF4-FFF2-40B4-BE49-F238E27FC236}">
                <a16:creationId xmlns:a16="http://schemas.microsoft.com/office/drawing/2014/main" id="{952469EA-61CA-49C5-8F1D-34D109221E8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F6459BA1-7787-4DFE-8B37-4E62BC38855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95637D-9EAF-4CF2-BF36-365AE497BC6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14750129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4979B971-83B1-439B-A4AE-21C2394E183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C387A9AF-09A0-4352-B99E-4125689F5F7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6E26F6FB-6073-4D18-A684-64DEA9FCBDE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D8300294-8950-48D1-9BF2-989AD90009E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13D9C2-723C-4060-8E7F-94A84A8BA162}" type="datetimeFigureOut">
              <a:rPr lang="ru-RU" smtClean="0"/>
              <a:t>25.04.2021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CDBBE18C-4D27-4F25-959A-B46CC713E4B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9FACF9C0-EC88-4E74-AFB0-EBC671B5F11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95637D-9EAF-4CF2-BF36-365AE497BC6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52051915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AEB8902A-C9EA-4A63-A80A-B2277477D1B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>
            <a:extLst>
              <a:ext uri="{FF2B5EF4-FFF2-40B4-BE49-F238E27FC236}">
                <a16:creationId xmlns:a16="http://schemas.microsoft.com/office/drawing/2014/main" id="{3964B9CC-98A4-47F1-A7B1-53CDB9C278A9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BD85C97F-F89D-4275-A1F3-61E88EEA739D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55663709-D7EE-4F19-BBD9-EEA082A832E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13D9C2-723C-4060-8E7F-94A84A8BA162}" type="datetimeFigureOut">
              <a:rPr lang="ru-RU" smtClean="0"/>
              <a:t>25.04.2021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80F95FF6-ED44-48E2-86A3-953AF216043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3542AF58-8927-43ED-9625-99817181840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95637D-9EAF-4CF2-BF36-365AE497BC6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47672078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F306F974-EF2E-4FDB-A34B-D8ACA87BBDA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id="{5FCD5E36-D96D-45A0-8F6D-FDDBC3E4B077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B967E792-46B0-42F4-B0A7-79976D4085D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13D9C2-723C-4060-8E7F-94A84A8BA162}" type="datetimeFigureOut">
              <a:rPr lang="ru-RU" smtClean="0"/>
              <a:t>25.04.2021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114FCCA4-EFB6-4BB7-8AA9-5EF2F2115D7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771B1BE9-55D3-4FF5-AB55-688D0687A9B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95637D-9EAF-4CF2-BF36-365AE497BC6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8959864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>
            <a:extLst>
              <a:ext uri="{FF2B5EF4-FFF2-40B4-BE49-F238E27FC236}">
                <a16:creationId xmlns:a16="http://schemas.microsoft.com/office/drawing/2014/main" id="{94D7354E-78C8-4C07-B609-79A097A5CB52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id="{27CCCEFC-2034-49FD-9E04-6715D4743F49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414B610D-0F2C-41EF-B165-C6AA9CDDC2C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13D9C2-723C-4060-8E7F-94A84A8BA162}" type="datetimeFigureOut">
              <a:rPr lang="ru-RU" smtClean="0"/>
              <a:t>25.04.2021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D1629289-864D-490D-84BC-CD3F088DC7F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97676043-A166-4A88-8B59-9AEF5870FCF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95637D-9EAF-4CF2-BF36-365AE497BC6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63998739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914400" y="2130426"/>
            <a:ext cx="10363200" cy="1470025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828800" y="3886200"/>
            <a:ext cx="85344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77A18B-9CD4-4998-8B6C-EA189FACB4C7}" type="datetimeFigureOut">
              <a:rPr lang="ru-RU" smtClean="0"/>
              <a:t>25.04.2021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B87FC9-6DE8-468B-9D1A-F010DA7E00C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058247792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77A18B-9CD4-4998-8B6C-EA189FACB4C7}" type="datetimeFigureOut">
              <a:rPr lang="ru-RU" smtClean="0"/>
              <a:t>25.04.2021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B87FC9-6DE8-468B-9D1A-F010DA7E00C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442045079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963084" y="4406901"/>
            <a:ext cx="103632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963084" y="2906713"/>
            <a:ext cx="103632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77A18B-9CD4-4998-8B6C-EA189FACB4C7}" type="datetimeFigureOut">
              <a:rPr lang="ru-RU" smtClean="0"/>
              <a:t>25.04.2021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B87FC9-6DE8-468B-9D1A-F010DA7E00C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216417809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609600" y="1600201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6197600" y="1600201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77A18B-9CD4-4998-8B6C-EA189FACB4C7}" type="datetimeFigureOut">
              <a:rPr lang="ru-RU" smtClean="0"/>
              <a:t>25.04.2021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B87FC9-6DE8-468B-9D1A-F010DA7E00C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439136753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609600" y="1535113"/>
            <a:ext cx="5386917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609600" y="2174875"/>
            <a:ext cx="5386917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6193368" y="1535113"/>
            <a:ext cx="5389033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6193368" y="2174875"/>
            <a:ext cx="5389033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77A18B-9CD4-4998-8B6C-EA189FACB4C7}" type="datetimeFigureOut">
              <a:rPr lang="ru-RU" smtClean="0"/>
              <a:t>25.04.2021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B87FC9-6DE8-468B-9D1A-F010DA7E00C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146802288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77A18B-9CD4-4998-8B6C-EA189FACB4C7}" type="datetimeFigureOut">
              <a:rPr lang="ru-RU" smtClean="0"/>
              <a:t>25.04.2021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B87FC9-6DE8-468B-9D1A-F010DA7E00C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626537651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77A18B-9CD4-4998-8B6C-EA189FACB4C7}" type="datetimeFigureOut">
              <a:rPr lang="ru-RU" smtClean="0"/>
              <a:t>25.04.2021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B87FC9-6DE8-468B-9D1A-F010DA7E00C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360884891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09601" y="273050"/>
            <a:ext cx="4011084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766733" y="273051"/>
            <a:ext cx="6815667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609601" y="1435101"/>
            <a:ext cx="4011084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77A18B-9CD4-4998-8B6C-EA189FACB4C7}" type="datetimeFigureOut">
              <a:rPr lang="ru-RU" smtClean="0"/>
              <a:t>25.04.2021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B87FC9-6DE8-468B-9D1A-F010DA7E00C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609758797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389717" y="4800600"/>
            <a:ext cx="73152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2389717" y="612775"/>
            <a:ext cx="73152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2389717" y="5367338"/>
            <a:ext cx="73152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77A18B-9CD4-4998-8B6C-EA189FACB4C7}" type="datetimeFigureOut">
              <a:rPr lang="ru-RU" smtClean="0"/>
              <a:t>25.04.2021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B87FC9-6DE8-468B-9D1A-F010DA7E00C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669852263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77A18B-9CD4-4998-8B6C-EA189FACB4C7}" type="datetimeFigureOut">
              <a:rPr lang="ru-RU" smtClean="0"/>
              <a:t>25.04.2021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B87FC9-6DE8-468B-9D1A-F010DA7E00C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195838816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8839200" y="274639"/>
            <a:ext cx="2743200" cy="5851525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609600" y="274639"/>
            <a:ext cx="8026400" cy="5851525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77A18B-9CD4-4998-8B6C-EA189FACB4C7}" type="datetimeFigureOut">
              <a:rPr lang="ru-RU" smtClean="0"/>
              <a:t>25.04.2021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B87FC9-6DE8-468B-9D1A-F010DA7E00C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194737657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E596E720-FB3C-4131-8820-7F9916353EF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1E9E6F1C-3D37-4A1F-AA8B-768717B4E11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F82FB240-9407-46E4-9EA8-CEF3D5BF0E6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D65CBD0-5425-4A9A-B62E-4CB4988B1534}" type="datetime1">
              <a:rPr lang="ru-RU" smtClean="0"/>
              <a:t>25.04.2021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98DD4AFF-8491-4D6A-BF8D-9F62E8CF9B4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662A9091-A874-43F5-BDD9-1828669870B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EFDF0E-B47C-498C-9A14-735B80BC491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96996496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8D5B9265-FB1B-4C73-AB6C-A8FC0545190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265677A8-3BC7-4A75-B7F4-0E1EA2F0136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361E8CF9-8171-4617-B022-B71FB076860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531707-C6D0-48A2-9A20-ADDA16D40C8D}" type="datetime1">
              <a:rPr lang="ru-RU" smtClean="0"/>
              <a:t>25.04.2021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98D2AF79-D02B-41FC-9EA2-79C874B4301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090ABD4A-DF1D-4D46-BC0C-2CB5F7AAE90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EFDF0E-B47C-498C-9A14-735B80BC491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594812609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16DE9E42-C504-46C8-8DDF-D26EB7A1761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97E1A068-0310-44B8-BA88-CD39FFEB6E9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52270C5A-019F-4D2A-BAE3-6F62EF6326E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49CEC8-6CC8-4305-9A32-909E1365BC31}" type="datetime1">
              <a:rPr lang="ru-RU" smtClean="0"/>
              <a:t>25.04.2021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2A46BFC0-9C15-456A-AAEF-6090443362A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5F201336-CB95-4626-A09D-C5D0C44B281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EFDF0E-B47C-498C-9A14-735B80BC491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387704747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67445663-1E89-420B-9209-897C17C8592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544119B0-CDDB-41ED-92A8-57F5A51B8EAF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B890055D-2426-44A0-AC64-931B3C04C75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1BEC22CA-B0D3-4C37-A312-63512946E1F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9BFC77-ED52-42BB-914B-5449E2BCB531}" type="datetime1">
              <a:rPr lang="ru-RU" smtClean="0"/>
              <a:t>25.04.2021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4C0AA67D-F237-4F22-93B6-A633F0BF260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7C92DBAF-D01A-4B35-8F93-9C9BF956B72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EFDF0E-B47C-498C-9A14-735B80BC491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552673146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1117E7FA-069A-49A2-BCA4-378E35B19D6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F7D15DE9-3EBE-46D9-B56C-EBE7EAE141B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797D7F4E-698A-4920-B6CF-CCFE7AA771B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>
            <a:extLst>
              <a:ext uri="{FF2B5EF4-FFF2-40B4-BE49-F238E27FC236}">
                <a16:creationId xmlns:a16="http://schemas.microsoft.com/office/drawing/2014/main" id="{7B38600A-210F-468E-A761-A2F51DF9CB70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Объект 5">
            <a:extLst>
              <a:ext uri="{FF2B5EF4-FFF2-40B4-BE49-F238E27FC236}">
                <a16:creationId xmlns:a16="http://schemas.microsoft.com/office/drawing/2014/main" id="{6058A8AA-B66C-4261-8061-F7B369B9B1F3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6">
            <a:extLst>
              <a:ext uri="{FF2B5EF4-FFF2-40B4-BE49-F238E27FC236}">
                <a16:creationId xmlns:a16="http://schemas.microsoft.com/office/drawing/2014/main" id="{0F27C0AD-602B-42EC-B929-F30C3EF953F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B7FF8C-2466-4349-A2F0-571AD9ACD549}" type="datetime1">
              <a:rPr lang="ru-RU" smtClean="0"/>
              <a:t>25.04.2021</a:t>
            </a:fld>
            <a:endParaRPr lang="ru-RU"/>
          </a:p>
        </p:txBody>
      </p:sp>
      <p:sp>
        <p:nvSpPr>
          <p:cNvPr id="8" name="Нижний колонтитул 7">
            <a:extLst>
              <a:ext uri="{FF2B5EF4-FFF2-40B4-BE49-F238E27FC236}">
                <a16:creationId xmlns:a16="http://schemas.microsoft.com/office/drawing/2014/main" id="{7112398C-FE11-4A37-BE76-045F3EE8FD9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>
            <a:extLst>
              <a:ext uri="{FF2B5EF4-FFF2-40B4-BE49-F238E27FC236}">
                <a16:creationId xmlns:a16="http://schemas.microsoft.com/office/drawing/2014/main" id="{B58C1EC9-042A-49FF-9E5D-407039483F3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EFDF0E-B47C-498C-9A14-735B80BC491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17052547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62BBA70E-0695-4C81-981B-074E5CFC71A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2">
            <a:extLst>
              <a:ext uri="{FF2B5EF4-FFF2-40B4-BE49-F238E27FC236}">
                <a16:creationId xmlns:a16="http://schemas.microsoft.com/office/drawing/2014/main" id="{3EA45CEF-1897-4F7B-83A6-A3298CBF075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6A9CBE-4B1A-4B21-B036-BA91A326F339}" type="datetime1">
              <a:rPr lang="ru-RU" smtClean="0"/>
              <a:t>25.04.2021</a:t>
            </a:fld>
            <a:endParaRPr lang="ru-RU"/>
          </a:p>
        </p:txBody>
      </p:sp>
      <p:sp>
        <p:nvSpPr>
          <p:cNvPr id="4" name="Нижний колонтитул 3">
            <a:extLst>
              <a:ext uri="{FF2B5EF4-FFF2-40B4-BE49-F238E27FC236}">
                <a16:creationId xmlns:a16="http://schemas.microsoft.com/office/drawing/2014/main" id="{F68705AC-4DB0-423A-98A1-1B3FD846C0D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>
            <a:extLst>
              <a:ext uri="{FF2B5EF4-FFF2-40B4-BE49-F238E27FC236}">
                <a16:creationId xmlns:a16="http://schemas.microsoft.com/office/drawing/2014/main" id="{CC3D8D3A-6EAE-4B89-8847-819C956F2A7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EFDF0E-B47C-498C-9A14-735B80BC491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460711205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>
            <a:extLst>
              <a:ext uri="{FF2B5EF4-FFF2-40B4-BE49-F238E27FC236}">
                <a16:creationId xmlns:a16="http://schemas.microsoft.com/office/drawing/2014/main" id="{3648CECC-205E-4E4D-8698-3C7F62E6F43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F8C721-6A11-436C-80A4-FD747B199B40}" type="datetime1">
              <a:rPr lang="ru-RU" smtClean="0"/>
              <a:t>25.04.2021</a:t>
            </a:fld>
            <a:endParaRPr lang="ru-RU"/>
          </a:p>
        </p:txBody>
      </p:sp>
      <p:sp>
        <p:nvSpPr>
          <p:cNvPr id="3" name="Нижний колонтитул 2">
            <a:extLst>
              <a:ext uri="{FF2B5EF4-FFF2-40B4-BE49-F238E27FC236}">
                <a16:creationId xmlns:a16="http://schemas.microsoft.com/office/drawing/2014/main" id="{B8590DA5-6ADB-490C-8B68-7D22748ECD4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BC7886E6-D52B-4A55-AC69-3EB04CFE85E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EFDF0E-B47C-498C-9A14-735B80BC491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574488099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14705CE1-C0F5-4C0F-A4F6-5903EAB2AC0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CA5FE02A-ACC9-4E27-BD99-1ACF2FEF2E8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3B182269-1A07-4E15-9F4F-EC2225FA38AF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59672221-02F1-437E-8CB3-FEF058B80E1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8804F6-8833-4D78-8A3A-81D12EBFB53F}" type="datetime1">
              <a:rPr lang="ru-RU" smtClean="0"/>
              <a:t>25.04.2021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6B3B5625-8F00-4C05-AE3E-280612518A2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C963D4D4-50CA-4F8C-9797-C60EE3C14A5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EFDF0E-B47C-498C-9A14-735B80BC491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894289202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5B575C71-DCE9-4111-AA84-99B918BF996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>
            <a:extLst>
              <a:ext uri="{FF2B5EF4-FFF2-40B4-BE49-F238E27FC236}">
                <a16:creationId xmlns:a16="http://schemas.microsoft.com/office/drawing/2014/main" id="{8738BA7D-4071-40B4-B917-2B9A958B4A1B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C988C369-AB8C-46AB-A246-6BBBDE27A1E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57F8864D-9ACA-4997-A8FA-99B231F1855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E86947-4B54-42E6-8CC3-E09E00A4C160}" type="datetime1">
              <a:rPr lang="ru-RU" smtClean="0"/>
              <a:t>25.04.2021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A87CD44D-1E37-4A65-9D1F-E2967E21A71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03081446-802C-4DD5-9593-D7DAE06F485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EFDF0E-B47C-498C-9A14-735B80BC491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766978008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4291D594-37BB-44A8-8325-598A7665196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id="{26DB1403-B3E3-4123-B9E4-61223BDDF472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666DEE28-70FC-4B57-8FD0-500310C1609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AEB447-4D55-41B2-94DC-6E6DA73ADAC3}" type="datetime1">
              <a:rPr lang="ru-RU" smtClean="0"/>
              <a:t>25.04.2021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42C239C4-B775-40D1-91F8-14AD6D4D65A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F36C2F54-88FA-41BE-8A39-5B798975DD8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EFDF0E-B47C-498C-9A14-735B80BC491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538223560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>
            <a:extLst>
              <a:ext uri="{FF2B5EF4-FFF2-40B4-BE49-F238E27FC236}">
                <a16:creationId xmlns:a16="http://schemas.microsoft.com/office/drawing/2014/main" id="{69AFB036-E318-431D-87EE-1580A2A36021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id="{D60F22A4-8EA0-4431-95D8-BB80299155D6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5058BEDE-AE64-4D3C-86A1-B25C6BA99E6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7F0CF5-D45A-4548-9756-09CAF427CEC2}" type="datetime1">
              <a:rPr lang="ru-RU" smtClean="0"/>
              <a:t>25.04.2021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E01583A5-5115-4405-ABF6-800ADB2B49B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07FC4B85-1ACD-4EE2-9730-388767437F2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EFDF0E-B47C-498C-9A14-735B80BC491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4053098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0.xml"/><Relationship Id="rId3" Type="http://schemas.openxmlformats.org/officeDocument/2006/relationships/slideLayout" Target="../slideLayouts/slideLayout25.xml"/><Relationship Id="rId7" Type="http://schemas.openxmlformats.org/officeDocument/2006/relationships/slideLayout" Target="../slideLayouts/slideLayout29.xml"/><Relationship Id="rId12" Type="http://schemas.openxmlformats.org/officeDocument/2006/relationships/theme" Target="../theme/theme3.xml"/><Relationship Id="rId2" Type="http://schemas.openxmlformats.org/officeDocument/2006/relationships/slideLayout" Target="../slideLayouts/slideLayout24.xml"/><Relationship Id="rId1" Type="http://schemas.openxmlformats.org/officeDocument/2006/relationships/slideLayout" Target="../slideLayouts/slideLayout23.xml"/><Relationship Id="rId6" Type="http://schemas.openxmlformats.org/officeDocument/2006/relationships/slideLayout" Target="../slideLayouts/slideLayout28.xml"/><Relationship Id="rId11" Type="http://schemas.openxmlformats.org/officeDocument/2006/relationships/slideLayout" Target="../slideLayouts/slideLayout33.xml"/><Relationship Id="rId5" Type="http://schemas.openxmlformats.org/officeDocument/2006/relationships/slideLayout" Target="../slideLayouts/slideLayout27.xml"/><Relationship Id="rId10" Type="http://schemas.openxmlformats.org/officeDocument/2006/relationships/slideLayout" Target="../slideLayouts/slideLayout32.xml"/><Relationship Id="rId4" Type="http://schemas.openxmlformats.org/officeDocument/2006/relationships/slideLayout" Target="../slideLayouts/slideLayout26.xml"/><Relationship Id="rId9" Type="http://schemas.openxmlformats.org/officeDocument/2006/relationships/slideLayout" Target="../slideLayouts/slideLayout3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D854D60E-7CAF-4F31-B7BA-9278D27179F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2939290C-0C45-4AAA-BC81-2AB232C6D52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346EF271-728F-4FDB-8738-315222399104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E13D9C2-723C-4060-8E7F-94A84A8BA162}" type="datetimeFigureOut">
              <a:rPr lang="ru-RU" smtClean="0"/>
              <a:t>25.04.2021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9FFD04BD-C44E-4F69-B43B-84A7E047C5BE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3F15CB70-F680-44E7-8701-FC68B8CCF50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795637D-9EAF-4CF2-BF36-365AE497BC6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7609588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609600" y="1600201"/>
            <a:ext cx="109728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609600" y="6356351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777A18B-9CD4-4998-8B6C-EA189FACB4C7}" type="datetimeFigureOut">
              <a:rPr lang="ru-RU" smtClean="0"/>
              <a:t>25.04.2021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4165600" y="6356351"/>
            <a:ext cx="3860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8737600" y="6356351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6B87FC9-6DE8-468B-9D1A-F010DA7E00C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80050603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C25FEDE6-C970-4266-9333-ED97E83BAB2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5DDCC28F-1BF6-4B22-8E60-9EB720841A6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2AFD6CC2-72A7-4E5E-87B1-C5825BA3143D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A78C034-C17E-4ABD-BE9A-85509352EF59}" type="datetime1">
              <a:rPr lang="ru-RU" smtClean="0"/>
              <a:t>25.04.2021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F4AC63AB-9EB8-45DC-883C-7045F8959DA9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66779B76-1767-4CF1-9EAE-6D6E04DCBDF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4EFDF0E-B47C-498C-9A14-735B80BC491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8376714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E12048F2-F405-4BB2-8C4C-3C77B5597539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214438"/>
            <a:ext cx="9144000" cy="2387600"/>
          </a:xfrm>
        </p:spPr>
        <p:txBody>
          <a:bodyPr>
            <a:noAutofit/>
          </a:bodyPr>
          <a:lstStyle/>
          <a:p>
            <a:r>
              <a:rPr lang="ru-RU" sz="4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 специфике современного этапа развития сельского хозяйства и задачах </a:t>
            </a:r>
            <a:br>
              <a:rPr lang="ru-RU" sz="40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4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аграрно-экономических исследований</a:t>
            </a:r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36723E5A-F322-4F48-A9F9-485B086C9F66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4353338"/>
            <a:ext cx="10134600" cy="904461"/>
          </a:xfrm>
        </p:spPr>
        <p:txBody>
          <a:bodyPr>
            <a:normAutofit/>
          </a:bodyPr>
          <a:lstStyle/>
          <a:p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А.В. Петриков - руководитель Всероссийского института аграрных проблем и информатики имени А.А. Никонова, академик РАН</a:t>
            </a:r>
          </a:p>
        </p:txBody>
      </p:sp>
    </p:spTree>
    <p:extLst>
      <p:ext uri="{BB962C8B-B14F-4D97-AF65-F5344CB8AC3E}">
        <p14:creationId xmlns:p14="http://schemas.microsoft.com/office/powerpoint/2010/main" val="180598826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F8B72684-BB33-47AC-8265-2E887F124A9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19271"/>
            <a:ext cx="10515600" cy="904459"/>
          </a:xfrm>
        </p:spPr>
        <p:txBody>
          <a:bodyPr>
            <a:noAutofit/>
          </a:bodyPr>
          <a:lstStyle/>
          <a:p>
            <a:pPr algn="ctr"/>
            <a:r>
              <a:rPr lang="ru-RU" sz="3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Новые тренды и условия развития сельского хозяйства и задачи аграрно-экономических исследований</a:t>
            </a:r>
          </a:p>
        </p:txBody>
      </p:sp>
      <p:graphicFrame>
        <p:nvGraphicFramePr>
          <p:cNvPr id="4" name="Таблица 4">
            <a:extLst>
              <a:ext uri="{FF2B5EF4-FFF2-40B4-BE49-F238E27FC236}">
                <a16:creationId xmlns:a16="http://schemas.microsoft.com/office/drawing/2014/main" id="{D7E81A92-1E4B-4568-B7AA-FA0574EA28F9}"/>
              </a:ext>
            </a:extLst>
          </p:cNvPr>
          <p:cNvGraphicFramePr>
            <a:graphicFrameLocks noGrp="1"/>
          </p:cNvGraphicFramePr>
          <p:nvPr>
            <p:ph idx="1"/>
          </p:nvPr>
        </p:nvGraphicFramePr>
        <p:xfrm>
          <a:off x="387627" y="1113184"/>
          <a:ext cx="11559208" cy="568348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672484">
                  <a:extLst>
                    <a:ext uri="{9D8B030D-6E8A-4147-A177-3AD203B41FA5}">
                      <a16:colId xmlns:a16="http://schemas.microsoft.com/office/drawing/2014/main" val="2922186106"/>
                    </a:ext>
                  </a:extLst>
                </a:gridCol>
                <a:gridCol w="6886724">
                  <a:extLst>
                    <a:ext uri="{9D8B030D-6E8A-4147-A177-3AD203B41FA5}">
                      <a16:colId xmlns:a16="http://schemas.microsoft.com/office/drawing/2014/main" val="518175133"/>
                    </a:ext>
                  </a:extLst>
                </a:gridCol>
              </a:tblGrid>
              <a:tr h="670603">
                <a:tc>
                  <a:txBody>
                    <a:bodyPr/>
                    <a:lstStyle/>
                    <a:p>
                      <a:r>
                        <a:rPr lang="ru-RU" dirty="0"/>
                        <a:t>Специфика современного этапа  развития  аграрной экономики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/>
                        <a:t>Задачи аграрно-экономических исследований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67587669"/>
                  </a:ext>
                </a:extLst>
              </a:tr>
              <a:tr h="1355685">
                <a:tc>
                  <a:txBody>
                    <a:bodyPr/>
                    <a:lstStyle/>
                    <a:p>
                      <a:r>
                        <a:rPr lang="ru-RU" sz="2000" dirty="0"/>
                        <a:t>Возрастание значения сельского хозяйства а обеспечении глобального климатического и экологического благополучия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285750" indent="-285750">
                        <a:buFontTx/>
                        <a:buChar char="-"/>
                      </a:pPr>
                      <a:r>
                        <a:rPr lang="ru-RU" sz="2000" dirty="0"/>
                        <a:t>Разработка моделей предприятий, ориентированных не только на максимизацию маржинального дохода, но и на сокращение выбросов парниковых газов, сохранение биоразнообразия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21159772"/>
                  </a:ext>
                </a:extLst>
              </a:tr>
              <a:tr h="1040409">
                <a:tc>
                  <a:txBody>
                    <a:bodyPr/>
                    <a:lstStyle/>
                    <a:p>
                      <a:r>
                        <a:rPr lang="ru-RU" sz="2000" dirty="0"/>
                        <a:t>Кризис крупных городов, рост спроса на сельских образ жизни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285750" indent="-285750">
                        <a:buFontTx/>
                        <a:buChar char="-"/>
                      </a:pPr>
                      <a:r>
                        <a:rPr lang="ru-RU" sz="2000" dirty="0"/>
                        <a:t>Влияние сельскохозяйственных предприятий на  сельское расселение и сельское развитие</a:t>
                      </a:r>
                    </a:p>
                    <a:p>
                      <a:pPr marL="285750" indent="-285750">
                        <a:buFontTx/>
                        <a:buChar char="-"/>
                      </a:pPr>
                      <a:r>
                        <a:rPr lang="ru-RU" sz="2000" dirty="0"/>
                        <a:t>Диверсификация сельской экономики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33525692"/>
                  </a:ext>
                </a:extLst>
              </a:tr>
              <a:tr h="2616787">
                <a:tc>
                  <a:txBody>
                    <a:bodyPr/>
                    <a:lstStyle/>
                    <a:p>
                      <a:r>
                        <a:rPr lang="ru-RU" sz="2000" dirty="0"/>
                        <a:t>Пандемия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285750" indent="-285750">
                        <a:buFontTx/>
                        <a:buChar char="-"/>
                      </a:pPr>
                      <a:r>
                        <a:rPr lang="ru-RU" sz="2000" dirty="0"/>
                        <a:t>Уменьшение зависимости сельского хозяйства от импорта средств производства и материалов</a:t>
                      </a:r>
                    </a:p>
                    <a:p>
                      <a:pPr marL="285750" indent="-285750">
                        <a:buFontTx/>
                        <a:buChar char="-"/>
                      </a:pPr>
                      <a:r>
                        <a:rPr lang="ru-RU" sz="2000" dirty="0"/>
                        <a:t>Развитие технологий, ориентированных на использование внутренних ресурсов агроценозов </a:t>
                      </a:r>
                    </a:p>
                    <a:p>
                      <a:pPr marL="285750" indent="-285750">
                        <a:buFontTx/>
                        <a:buChar char="-"/>
                      </a:pPr>
                      <a:r>
                        <a:rPr lang="ru-RU" sz="2000" dirty="0"/>
                        <a:t>Развитие локальных систем продовольственного обеспечения </a:t>
                      </a:r>
                    </a:p>
                    <a:p>
                      <a:pPr marL="285750" indent="-285750">
                        <a:buFontTx/>
                        <a:buChar char="-"/>
                      </a:pPr>
                      <a:r>
                        <a:rPr lang="ru-RU" sz="2000" dirty="0"/>
                        <a:t>Цифровизация отрасли и сельской местности</a:t>
                      </a:r>
                    </a:p>
                    <a:p>
                      <a:pPr marL="285750" indent="-285750">
                        <a:buFontTx/>
                        <a:buChar char="-"/>
                      </a:pPr>
                      <a:r>
                        <a:rPr lang="ru-RU" sz="2000" dirty="0"/>
                        <a:t> Стимулирование органического производства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86593791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68673048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17A97575-9803-41A5-8D86-B2DCCC77201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954667" y="1560443"/>
            <a:ext cx="10058400" cy="1868557"/>
          </a:xfrm>
        </p:spPr>
        <p:txBody>
          <a:bodyPr>
            <a:noAutofit/>
          </a:bodyPr>
          <a:lstStyle/>
          <a:p>
            <a:r>
              <a:rPr lang="ru-RU" sz="44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Переход к приоритетному развитию малого агробизнеса - стратегическое направление аграрной политики</a:t>
            </a:r>
          </a:p>
        </p:txBody>
      </p:sp>
    </p:spTree>
    <p:extLst>
      <p:ext uri="{BB962C8B-B14F-4D97-AF65-F5344CB8AC3E}">
        <p14:creationId xmlns:p14="http://schemas.microsoft.com/office/powerpoint/2010/main" val="54713377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2F9F23F2-190F-43A6-9AA1-D43C7E2C0D2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ru-RU" sz="3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Причины перехода к приоритетному развитию малых и средних форм хозяйствования в АПК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5E46CACA-66F5-4444-B43D-3F260ED0CC9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ru-RU" sz="3200" dirty="0"/>
              <a:t>Обеспечение продовольственной независимости страны по основным продуктам</a:t>
            </a:r>
          </a:p>
          <a:p>
            <a:r>
              <a:rPr lang="ru-RU" sz="3200" dirty="0"/>
              <a:t> Обострение экологических проблем в районах хозяйственной деятельности крупных предприятий</a:t>
            </a:r>
          </a:p>
          <a:p>
            <a:r>
              <a:rPr lang="ru-RU" sz="3200" dirty="0"/>
              <a:t>Монополизация агропродовольственных рынков , как следствие, рост цен на продовольствие</a:t>
            </a:r>
          </a:p>
          <a:p>
            <a:r>
              <a:rPr lang="ru-RU" sz="3200" dirty="0"/>
              <a:t>Увеличение спроса на органическую продукцию и продукцию с улучшенными экологическими качествами</a:t>
            </a:r>
          </a:p>
          <a:p>
            <a:r>
              <a:rPr lang="ru-RU" sz="3200" dirty="0"/>
              <a:t>Рост сельской безработицы, усиление рисков социального опустынивания сельских территорий</a:t>
            </a:r>
          </a:p>
        </p:txBody>
      </p:sp>
    </p:spTree>
    <p:extLst>
      <p:ext uri="{BB962C8B-B14F-4D97-AF65-F5344CB8AC3E}">
        <p14:creationId xmlns:p14="http://schemas.microsoft.com/office/powerpoint/2010/main" val="23052353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0365421E-8E16-4513-B6CC-03EDF0B52FB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600" y="149088"/>
            <a:ext cx="10972800" cy="924338"/>
          </a:xfrm>
        </p:spPr>
        <p:txBody>
          <a:bodyPr>
            <a:noAutofit/>
          </a:bodyPr>
          <a:lstStyle/>
          <a:p>
            <a:r>
              <a:rPr lang="ru-RU" sz="3200" b="1" i="1" dirty="0"/>
              <a:t>Меры аграрной политики, </a:t>
            </a:r>
            <a:r>
              <a:rPr lang="ru-RU" sz="3200" b="1" i="1" dirty="0" err="1"/>
              <a:t>дестимулирующие</a:t>
            </a:r>
            <a:r>
              <a:rPr lang="ru-RU" sz="3200" b="1" i="1" dirty="0"/>
              <a:t>  развитие  малых и средних   хозяйств 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2C0E1E7E-62F7-4C99-9915-B5BE7FFDF08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40242" y="1789043"/>
            <a:ext cx="11398102" cy="4919869"/>
          </a:xfrm>
        </p:spPr>
        <p:txBody>
          <a:bodyPr>
            <a:noAutofit/>
          </a:bodyPr>
          <a:lstStyle/>
          <a:p>
            <a:pPr>
              <a:buFont typeface="Wingdings" panose="05000000000000000000" pitchFamily="2" charset="2"/>
              <a:buChar char="Ø"/>
            </a:pPr>
            <a:r>
              <a:rPr lang="ru-RU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Отмена в 2020 г. федерального проекта «Создание системы поддержки фермеров и развитие сельской кооперации»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Запрет с 25.11. 2020 г.  регистрации крестьянских (фермерских) хозяйств без юрлица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Ужесточение регулирование Банком России сельскохозяйственных потребительских кредитных кооперативов, что повлекло сокращение их числа с 1381 ед. в 2017 г. до 764 ед. в 2021 г.</a:t>
            </a:r>
          </a:p>
          <a:p>
            <a:pPr>
              <a:buFont typeface="Wingdings" panose="05000000000000000000" pitchFamily="2" charset="2"/>
              <a:buChar char="Ø"/>
            </a:pPr>
            <a:endParaRPr lang="ru-RU" sz="28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buFont typeface="Wingdings" panose="05000000000000000000" pitchFamily="2" charset="2"/>
              <a:buChar char="Ø"/>
            </a:pPr>
            <a:endParaRPr lang="ru-RU" sz="28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endParaRPr lang="ru-RU" sz="28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ru-RU" sz="28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endParaRPr lang="ru-RU" sz="28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endParaRPr lang="ru-RU" sz="28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endParaRPr lang="ru-RU" sz="28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ru-RU" sz="9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</a:t>
            </a:r>
          </a:p>
          <a:p>
            <a:pPr marL="0" indent="0">
              <a:buNone/>
            </a:pPr>
            <a:endParaRPr lang="ru-RU" sz="8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5879409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60430AD7-4F35-4CF7-AA38-1DF50B24456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4"/>
            <a:ext cx="10515600" cy="2594643"/>
          </a:xfrm>
        </p:spPr>
        <p:txBody>
          <a:bodyPr>
            <a:noAutofit/>
          </a:bodyPr>
          <a:lstStyle/>
          <a:p>
            <a:pPr algn="ctr"/>
            <a:r>
              <a:rPr lang="ru-RU" sz="3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Доля субсидий в прибыли сельскохозяйственных товаропроизводителей, %</a:t>
            </a:r>
            <a:br>
              <a:rPr lang="ru-RU" sz="3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3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(ФАС России. Доклад о состоянии конкуренции в Российской Федерации за 2019 г., с. 154)</a:t>
            </a:r>
            <a:endParaRPr lang="ru-RU" sz="3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aphicFrame>
        <p:nvGraphicFramePr>
          <p:cNvPr id="4" name="Таблица 4">
            <a:extLst>
              <a:ext uri="{FF2B5EF4-FFF2-40B4-BE49-F238E27FC236}">
                <a16:creationId xmlns:a16="http://schemas.microsoft.com/office/drawing/2014/main" id="{DB56360C-79E5-44E2-AD38-8947A093C57F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760316857"/>
              </p:ext>
            </p:extLst>
          </p:nvPr>
        </p:nvGraphicFramePr>
        <p:xfrm>
          <a:off x="838200" y="3068053"/>
          <a:ext cx="10904621" cy="327259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8017042">
                  <a:extLst>
                    <a:ext uri="{9D8B030D-6E8A-4147-A177-3AD203B41FA5}">
                      <a16:colId xmlns:a16="http://schemas.microsoft.com/office/drawing/2014/main" val="995295157"/>
                    </a:ext>
                  </a:extLst>
                </a:gridCol>
                <a:gridCol w="1588169">
                  <a:extLst>
                    <a:ext uri="{9D8B030D-6E8A-4147-A177-3AD203B41FA5}">
                      <a16:colId xmlns:a16="http://schemas.microsoft.com/office/drawing/2014/main" val="2135505750"/>
                    </a:ext>
                  </a:extLst>
                </a:gridCol>
                <a:gridCol w="1299410">
                  <a:extLst>
                    <a:ext uri="{9D8B030D-6E8A-4147-A177-3AD203B41FA5}">
                      <a16:colId xmlns:a16="http://schemas.microsoft.com/office/drawing/2014/main" val="1488131532"/>
                    </a:ext>
                  </a:extLst>
                </a:gridCol>
              </a:tblGrid>
              <a:tr h="851770">
                <a:tc>
                  <a:txBody>
                    <a:bodyPr/>
                    <a:lstStyle/>
                    <a:p>
                      <a:endParaRPr lang="ru-RU" sz="3200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3200" b="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3200" b="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2019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67844553"/>
                  </a:ext>
                </a:extLst>
              </a:tr>
              <a:tr h="851770">
                <a:tc>
                  <a:txBody>
                    <a:bodyPr/>
                    <a:lstStyle/>
                    <a:p>
                      <a:r>
                        <a:rPr lang="ru-RU" sz="3200" b="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Сельскохозяйственные организации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3200" b="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47,0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3200" b="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40,0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31005694"/>
                  </a:ext>
                </a:extLst>
              </a:tr>
              <a:tr h="1569050">
                <a:tc>
                  <a:txBody>
                    <a:bodyPr/>
                    <a:lstStyle/>
                    <a:p>
                      <a:r>
                        <a:rPr lang="ru-RU" sz="3200" b="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Крестьянские (фермерские) организации и индивидуальные предприниматели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3200" b="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7,8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3200" b="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8,0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0446060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16480194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2F9F23F2-190F-43A6-9AA1-D43C7E2C0D2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algn="ctr"/>
            <a:r>
              <a:rPr lang="ru-RU" sz="3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Меры по регулированию деятельности крупных хозяйств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5E46CACA-66F5-4444-B43D-3F260ED0CC9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4"/>
            <a:ext cx="10515600" cy="4803775"/>
          </a:xfrm>
        </p:spPr>
        <p:txBody>
          <a:bodyPr>
            <a:normAutofit fontScale="92500" lnSpcReduction="20000"/>
          </a:bodyPr>
          <a:lstStyle/>
          <a:p>
            <a:r>
              <a:rPr lang="ru-RU" sz="3200" dirty="0"/>
              <a:t>Введение лимита предоставления субсидий  сельскохозяйственному товаропроизводителю</a:t>
            </a:r>
          </a:p>
          <a:p>
            <a:r>
              <a:rPr lang="ru-RU" sz="3200" dirty="0"/>
              <a:t>Пересмотр ограничений площади землепользования сельскохозяйственного товаропроизводителя </a:t>
            </a:r>
          </a:p>
          <a:p>
            <a:r>
              <a:rPr lang="ru-RU" sz="3200" dirty="0"/>
              <a:t>Ужесточение   экологических нормативов ведения сельскохозяйственной деятельности</a:t>
            </a:r>
          </a:p>
          <a:p>
            <a:r>
              <a:rPr lang="ru-RU" sz="3200" dirty="0"/>
              <a:t>Предоставление поддержки по введению в оборот заброшенных сельскохозяйственных угодий только малым и средним хозяйствам</a:t>
            </a:r>
          </a:p>
          <a:p>
            <a:r>
              <a:rPr lang="ru-RU" sz="3200" dirty="0"/>
              <a:t>Предоставление права участия в торгах по реализации земельных участков и имущества сельскохозяйственных товаропроизводителей -должников   только малым и средним хозяйствам</a:t>
            </a:r>
          </a:p>
          <a:p>
            <a:pPr marL="0" indent="0">
              <a:buNone/>
            </a:pPr>
            <a:endParaRPr lang="ru-RU" sz="3200" dirty="0"/>
          </a:p>
        </p:txBody>
      </p:sp>
    </p:spTree>
    <p:extLst>
      <p:ext uri="{BB962C8B-B14F-4D97-AF65-F5344CB8AC3E}">
        <p14:creationId xmlns:p14="http://schemas.microsoft.com/office/powerpoint/2010/main" val="359325510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0365421E-8E16-4513-B6CC-03EDF0B52FB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600" y="149088"/>
            <a:ext cx="10972800" cy="924338"/>
          </a:xfrm>
        </p:spPr>
        <p:txBody>
          <a:bodyPr>
            <a:noAutofit/>
          </a:bodyPr>
          <a:lstStyle/>
          <a:p>
            <a:r>
              <a:rPr lang="ru-RU" sz="3200" b="1" i="1" dirty="0"/>
              <a:t>Основные меры по  развитию  малых и средних   хозяйств 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2C0E1E7E-62F7-4C99-9915-B5BE7FFDF08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40242" y="1417637"/>
            <a:ext cx="11398102" cy="5291275"/>
          </a:xfrm>
        </p:spPr>
        <p:txBody>
          <a:bodyPr>
            <a:noAutofit/>
          </a:bodyPr>
          <a:lstStyle/>
          <a:p>
            <a:pPr>
              <a:buFont typeface="Wingdings" panose="05000000000000000000" pitchFamily="2" charset="2"/>
              <a:buChar char="Ø"/>
            </a:pPr>
            <a:r>
              <a:rPr lang="ru-RU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улучшение доступа малых форм к  субсидиям и кредитам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ru-RU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развитие вертикальной кооперации, создание кооперативной товаропроводящей сети как альтернативы крупному ритейлу 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ru-RU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стимулирование сотрудничества малых форм с крупными интеграторами, развитие т.н. «контрактного сельского хозяйства»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ru-RU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поощрение перехода высокотоварных ЛПХ в фермерские хозяйства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ru-RU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диверсификация деятельности  малых форм за счет несельскохозяйственных видов бизнеса, включая развитие аграрного туризма</a:t>
            </a:r>
          </a:p>
          <a:p>
            <a:pPr marL="0" indent="0">
              <a:buNone/>
            </a:pPr>
            <a:endParaRPr lang="ru-RU" sz="28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ru-RU" sz="28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endParaRPr lang="ru-RU" sz="28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endParaRPr lang="ru-RU" sz="28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endParaRPr lang="ru-RU" sz="28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ru-RU" sz="9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</a:t>
            </a:r>
          </a:p>
          <a:p>
            <a:pPr marL="0" indent="0">
              <a:buNone/>
            </a:pPr>
            <a:endParaRPr lang="ru-RU" sz="8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5538248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D2965515-0250-4456-A245-CB7D0FA060B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199" y="365125"/>
            <a:ext cx="10843517" cy="5419226"/>
          </a:xfrm>
        </p:spPr>
        <p:txBody>
          <a:bodyPr/>
          <a:lstStyle/>
          <a:p>
            <a:r>
              <a:rPr lang="ru-RU" dirty="0"/>
              <a:t>                </a:t>
            </a:r>
            <a:r>
              <a:rPr lang="ru-RU" b="1" dirty="0"/>
              <a:t>Благодарю за внимание!</a:t>
            </a:r>
          </a:p>
        </p:txBody>
      </p:sp>
    </p:spTree>
    <p:extLst>
      <p:ext uri="{BB962C8B-B14F-4D97-AF65-F5344CB8AC3E}">
        <p14:creationId xmlns:p14="http://schemas.microsoft.com/office/powerpoint/2010/main" val="1716176737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1_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4_Тема Office">
  <a:themeElements>
    <a:clrScheme name="Теплый синий">
      <a:dk1>
        <a:sysClr val="windowText" lastClr="000000"/>
      </a:dk1>
      <a:lt1>
        <a:sysClr val="window" lastClr="FFFFFF"/>
      </a:lt1>
      <a:dk2>
        <a:srgbClr val="242852"/>
      </a:dk2>
      <a:lt2>
        <a:srgbClr val="ACCBF9"/>
      </a:lt2>
      <a:accent1>
        <a:srgbClr val="4A66AC"/>
      </a:accent1>
      <a:accent2>
        <a:srgbClr val="629DD1"/>
      </a:accent2>
      <a:accent3>
        <a:srgbClr val="297FD5"/>
      </a:accent3>
      <a:accent4>
        <a:srgbClr val="7F8FA9"/>
      </a:accent4>
      <a:accent5>
        <a:srgbClr val="5AA2AE"/>
      </a:accent5>
      <a:accent6>
        <a:srgbClr val="9D90A0"/>
      </a:accent6>
      <a:hlink>
        <a:srgbClr val="9454C3"/>
      </a:hlink>
      <a:folHlink>
        <a:srgbClr val="3EBBF0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417</TotalTime>
  <Words>466</Words>
  <Application>Microsoft Office PowerPoint</Application>
  <PresentationFormat>Широкоэкранный</PresentationFormat>
  <Paragraphs>63</Paragraphs>
  <Slides>9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5</vt:i4>
      </vt:variant>
      <vt:variant>
        <vt:lpstr>Тема</vt:lpstr>
      </vt:variant>
      <vt:variant>
        <vt:i4>3</vt:i4>
      </vt:variant>
      <vt:variant>
        <vt:lpstr>Заголовки слайдов</vt:lpstr>
      </vt:variant>
      <vt:variant>
        <vt:i4>9</vt:i4>
      </vt:variant>
    </vt:vector>
  </HeadingPairs>
  <TitlesOfParts>
    <vt:vector size="17" baseType="lpstr">
      <vt:lpstr>Arial</vt:lpstr>
      <vt:lpstr>Calibri</vt:lpstr>
      <vt:lpstr>Calibri Light</vt:lpstr>
      <vt:lpstr>Times New Roman</vt:lpstr>
      <vt:lpstr>Wingdings</vt:lpstr>
      <vt:lpstr>Тема Office</vt:lpstr>
      <vt:lpstr>1_Тема Office</vt:lpstr>
      <vt:lpstr>4_Тема Office</vt:lpstr>
      <vt:lpstr>О специфике современного этапа развития сельского хозяйства и задачах  аграрно-экономических исследований</vt:lpstr>
      <vt:lpstr>Новые тренды и условия развития сельского хозяйства и задачи аграрно-экономических исследований</vt:lpstr>
      <vt:lpstr>Переход к приоритетному развитию малого агробизнеса - стратегическое направление аграрной политики</vt:lpstr>
      <vt:lpstr>Причины перехода к приоритетному развитию малых и средних форм хозяйствования в АПК</vt:lpstr>
      <vt:lpstr>Меры аграрной политики, дестимулирующие  развитие  малых и средних   хозяйств </vt:lpstr>
      <vt:lpstr>Доля субсидий в прибыли сельскохозяйственных товаропроизводителей, %  (ФАС России. Доклад о состоянии конкуренции в Российской Федерации за 2019 г., с. 154)</vt:lpstr>
      <vt:lpstr>Меры по регулированию деятельности крупных хозяйств</vt:lpstr>
      <vt:lpstr>Основные меры по  развитию  малых и средних   хозяйств </vt:lpstr>
      <vt:lpstr>                Благодарю за внимание!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О специфике современного этапа развития сельского хозяйства и задачах  аграрно-экономических исследований</dc:title>
  <dc:creator>User</dc:creator>
  <cp:lastModifiedBy>User</cp:lastModifiedBy>
  <cp:revision>32</cp:revision>
  <dcterms:created xsi:type="dcterms:W3CDTF">2021-04-21T06:42:31Z</dcterms:created>
  <dcterms:modified xsi:type="dcterms:W3CDTF">2021-04-25T09:05:12Z</dcterms:modified>
</cp:coreProperties>
</file>