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354" r:id="rId7"/>
    <p:sldId id="355" r:id="rId8"/>
    <p:sldId id="356" r:id="rId9"/>
    <p:sldId id="357" r:id="rId10"/>
    <p:sldId id="358" r:id="rId11"/>
    <p:sldId id="359" r:id="rId12"/>
    <p:sldId id="360" r:id="rId13"/>
    <p:sldId id="264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3266" autoAdjust="0"/>
  </p:normalViewPr>
  <p:slideViewPr>
    <p:cSldViewPr snapToGrid="0">
      <p:cViewPr varScale="1">
        <p:scale>
          <a:sx n="53" d="100"/>
          <a:sy n="53" d="100"/>
        </p:scale>
        <p:origin x="110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52056498231264"/>
          <c:y val="4.2502324345862666E-2"/>
          <c:w val="0.52002194384027312"/>
          <c:h val="0.781722118046440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Лист1!$A$2:$A$11</c:f>
              <c:strCache>
                <c:ptCount val="10"/>
                <c:pt idx="0">
                  <c:v>Объекты общепита</c:v>
                </c:pt>
                <c:pt idx="1">
                  <c:v>Организации бытового обслуживания</c:v>
                </c:pt>
                <c:pt idx="2">
                  <c:v>Организации розничной торговли</c:v>
                </c:pt>
                <c:pt idx="3">
                  <c:v>Спортивные сооружения</c:v>
                </c:pt>
                <c:pt idx="4">
                  <c:v>Библиотеки</c:v>
                </c:pt>
                <c:pt idx="5">
                  <c:v>Организации культурно-досугового типа</c:v>
                </c:pt>
                <c:pt idx="6">
                  <c:v>Лечебно-профилактические организации</c:v>
                </c:pt>
                <c:pt idx="7">
                  <c:v>Общеобразовательные организации</c:v>
                </c:pt>
                <c:pt idx="8">
                  <c:v>Дошкольные организации</c:v>
                </c:pt>
                <c:pt idx="9">
                  <c:v>Жилищный фонд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BD-4348-80EC-0AC9E496659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Лист1!$A$2:$A$11</c:f>
              <c:strCache>
                <c:ptCount val="10"/>
                <c:pt idx="0">
                  <c:v>Объекты общепита</c:v>
                </c:pt>
                <c:pt idx="1">
                  <c:v>Организации бытового обслуживания</c:v>
                </c:pt>
                <c:pt idx="2">
                  <c:v>Организации розничной торговли</c:v>
                </c:pt>
                <c:pt idx="3">
                  <c:v>Спортивные сооружения</c:v>
                </c:pt>
                <c:pt idx="4">
                  <c:v>Библиотеки</c:v>
                </c:pt>
                <c:pt idx="5">
                  <c:v>Организации культурно-досугового типа</c:v>
                </c:pt>
                <c:pt idx="6">
                  <c:v>Лечебно-профилактические организации</c:v>
                </c:pt>
                <c:pt idx="7">
                  <c:v>Общеобразовательные организации</c:v>
                </c:pt>
                <c:pt idx="8">
                  <c:v>Дошкольные организации</c:v>
                </c:pt>
                <c:pt idx="9">
                  <c:v>Жилищный фонд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94.4</c:v>
                </c:pt>
                <c:pt idx="1">
                  <c:v>100.5</c:v>
                </c:pt>
                <c:pt idx="2">
                  <c:v>92</c:v>
                </c:pt>
                <c:pt idx="3">
                  <c:v>99.7</c:v>
                </c:pt>
                <c:pt idx="4">
                  <c:v>94.7</c:v>
                </c:pt>
                <c:pt idx="5">
                  <c:v>103.8</c:v>
                </c:pt>
                <c:pt idx="6">
                  <c:v>99.2</c:v>
                </c:pt>
                <c:pt idx="7">
                  <c:v>92.7</c:v>
                </c:pt>
                <c:pt idx="8">
                  <c:v>85.8</c:v>
                </c:pt>
                <c:pt idx="9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BD-4348-80EC-0AC9E496659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Лист1!$A$2:$A$11</c:f>
              <c:strCache>
                <c:ptCount val="10"/>
                <c:pt idx="0">
                  <c:v>Объекты общепита</c:v>
                </c:pt>
                <c:pt idx="1">
                  <c:v>Организации бытового обслуживания</c:v>
                </c:pt>
                <c:pt idx="2">
                  <c:v>Организации розничной торговли</c:v>
                </c:pt>
                <c:pt idx="3">
                  <c:v>Спортивные сооружения</c:v>
                </c:pt>
                <c:pt idx="4">
                  <c:v>Библиотеки</c:v>
                </c:pt>
                <c:pt idx="5">
                  <c:v>Организации культурно-досугового типа</c:v>
                </c:pt>
                <c:pt idx="6">
                  <c:v>Лечебно-профилактические организации</c:v>
                </c:pt>
                <c:pt idx="7">
                  <c:v>Общеобразовательные организации</c:v>
                </c:pt>
                <c:pt idx="8">
                  <c:v>Дошкольные организации</c:v>
                </c:pt>
                <c:pt idx="9">
                  <c:v>Жилищный фонд</c:v>
                </c:pt>
              </c:strCache>
            </c:strRef>
          </c:cat>
          <c:val>
            <c:numRef>
              <c:f>Лист1!$D$2:$D$11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02-AFBD-4348-80EC-0AC9E49665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18433280"/>
        <c:axId val="518426064"/>
      </c:barChart>
      <c:catAx>
        <c:axId val="518433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518426064"/>
        <c:crosses val="autoZero"/>
        <c:auto val="1"/>
        <c:lblAlgn val="ctr"/>
        <c:lblOffset val="100"/>
        <c:noMultiLvlLbl val="0"/>
      </c:catAx>
      <c:valAx>
        <c:axId val="518426064"/>
        <c:scaling>
          <c:orientation val="minMax"/>
          <c:max val="11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51843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aseline="0">
          <a:latin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5DB3D-8983-4D83-B91A-6E26537F5B48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2141B2-733F-4711-AA2B-AC5C32B741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114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4D4BC2-E073-4BE4-B5C0-3B9CBE36EE4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06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141B2-733F-4711-AA2B-AC5C32B741F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399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2141B2-733F-4711-AA2B-AC5C32B741F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351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4D4BC2-E073-4BE4-B5C0-3B9CBE36EE4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9053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F5838F-9B22-44BE-9204-6CFB912F12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BA3959-74F1-4CB2-A22C-A604EFA654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87F967-7D79-4F7D-89E2-DCA183E1C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8EA4F-BE8B-461E-AB3D-785A533B4325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499C4B-D162-4BF3-85EE-BB15F1DDB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A70837-C946-42A7-91FD-796B35AF1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5E0D-A653-44E1-85BB-8CAC831B1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588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2FF891-9518-4309-800E-2E5441B36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9A9401-01B9-4279-A611-CF1CAD75A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22D33F-097C-47A4-9FCF-B8A4AEBD3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8EA4F-BE8B-461E-AB3D-785A533B4325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67CA82-8B93-4B37-9139-1ADE71760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65EB71-50AB-4F0A-A299-C72A758FD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5E0D-A653-44E1-85BB-8CAC831B1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060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696EFB-7C55-4CD0-80CD-61E56D228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B2599D6-DDD7-455C-B97A-63D03FF51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82B91C-0AF0-44BD-BA8E-DD330F653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8EA4F-BE8B-461E-AB3D-785A533B4325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5F41D8-79EC-4D4B-858F-A79B8AB63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D8556D-9F7C-4716-B0D3-36C8F9443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5E0D-A653-44E1-85BB-8CAC831B1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86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F2CA50-AEE8-4940-BA86-D9DF4090D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1DC556-45B5-4BC1-B325-D09A5A8830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2E2A1B-FCF7-4508-A112-7068633F4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4F4B7A-14CC-4AE5-80AB-3C8E31887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8EA4F-BE8B-461E-AB3D-785A533B4325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702262E-CDC1-46DE-AE12-D26A47043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C317CB-77B4-4C03-919E-582BBB134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5E0D-A653-44E1-85BB-8CAC831B1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474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B578C0-717C-42BD-BD46-C33EF776A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9C3262-5F5D-4C0A-A82A-AD285BCA9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6F6199-C80C-4A1E-B6BE-8493FCE38F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5BD3F25-F013-486C-A259-15D8B4C17E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1602217-95A5-4D9C-934D-DB8AA75880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D2760D6-67F4-4971-9B5D-4C0249E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8EA4F-BE8B-461E-AB3D-785A533B4325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78FE89F-32CE-4AEC-B466-B00B514E9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505F386-3FC2-488C-A771-E62D4707A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5E0D-A653-44E1-85BB-8CAC831B1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506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9D9925-2249-4CF0-8A33-B07AA1101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C677EA2-6BFA-42C6-ADF1-FF45AB0BA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8EA4F-BE8B-461E-AB3D-785A533B4325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2DEA533-BC3C-479E-B77E-19C82E1BB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0C8E921-1AA4-4880-8C49-48AAF612F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5E0D-A653-44E1-85BB-8CAC831B1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254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5F36DCB-E63F-4ADD-8DFA-87EC6773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8EA4F-BE8B-461E-AB3D-785A533B4325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0BA5C12-6F82-49C5-9402-37D27557E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A1E62E-A1A2-4FF4-8757-A66101DFD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5E0D-A653-44E1-85BB-8CAC831B1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694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EBF8D-CE80-4E61-953F-2CC79BC24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83E44D-1B60-4C09-98E0-C53F810A2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876975-A85E-4EAB-8390-15D5D136A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6BC6C5-244A-44B7-8853-F3547EEC3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8EA4F-BE8B-461E-AB3D-785A533B4325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BFA6ED-62E1-4682-A8B9-9C5DAA5F9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36614B-63EB-45F0-A4C4-DDBE8BB68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5E0D-A653-44E1-85BB-8CAC831B1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33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3AF15E-B18A-433A-A620-3186BCCEC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FC8A305-6D41-473A-B852-18C6C95820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CFD937-6182-477B-B140-68C66DDC09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D02BEC-CB1C-4FB7-B472-CC4C193D6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8EA4F-BE8B-461E-AB3D-785A533B4325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855713-5864-4ADD-BED7-D62577449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6E7D92-35A5-4F47-9CA9-69F811039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5E0D-A653-44E1-85BB-8CAC831B1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693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A24BE0-A3F5-45D3-AB14-85C242DC7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7F1BF09-AFEB-4F58-B2CB-753CF8425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06D063-C4B5-49B5-B073-E0EE0A237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8EA4F-BE8B-461E-AB3D-785A533B4325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7A1233-17D2-499B-B302-A699F2CAB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8B0BD4-0222-485A-9668-B19A150ED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5E0D-A653-44E1-85BB-8CAC831B1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029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58E9ED3-14A9-42C2-BDC9-CF519BA0E4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4DAEDB-63B4-4DAE-B623-B1B43E6BC5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FF7A30-4857-474D-B3AE-9520ED549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8EA4F-BE8B-461E-AB3D-785A533B4325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5738F2-113F-42C4-8B02-1A19FC6F9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08FD5B-2C89-4943-8C9D-DF786E4D6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75E0D-A653-44E1-85BB-8CAC831B1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613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252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345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0143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355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68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0141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169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3306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5384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1451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431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81FE4D-A803-4F54-91DA-A581033E5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9ABB2C-2D4C-410C-A012-6F1424718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F088F7-0F79-4F7D-862C-84A3DC59EE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8EA4F-BE8B-461E-AB3D-785A533B4325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59C757-CA95-490B-B938-CF9F3AE33C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3EDEA1-6240-4BD3-8E6E-D8A6EB411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75E0D-A653-44E1-85BB-8CAC831B1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243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96E05-4313-4DD2-BE55-5FA79B54404F}" type="datetimeFigureOut">
              <a:rPr lang="ru-RU" smtClean="0"/>
              <a:t>29.06.2020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855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FA69B0-AF29-482A-ADFC-9EFECF857E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Развитие сельских территорий – актуальная ситуация в России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03B4422-981E-428B-B19F-1009E7D2C2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4400" dirty="0"/>
              <a:t>А.В. Петриков, Всероссийский институт аграрных проблем и информатики имени А.А. Никонова</a:t>
            </a:r>
          </a:p>
        </p:txBody>
      </p:sp>
    </p:spTree>
    <p:extLst>
      <p:ext uri="{BB962C8B-B14F-4D97-AF65-F5344CB8AC3E}">
        <p14:creationId xmlns:p14="http://schemas.microsoft.com/office/powerpoint/2010/main" val="3275484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9CCAEF-08FF-44D7-9DB6-FC9FC9B12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75"/>
            <a:ext cx="10515600" cy="427382"/>
          </a:xfrm>
        </p:spPr>
        <p:txBody>
          <a:bodyPr>
            <a:normAutofit fontScale="90000"/>
          </a:bodyPr>
          <a:lstStyle/>
          <a:p>
            <a:r>
              <a:rPr lang="ru-RU" dirty="0"/>
              <a:t>Потенциал  сельских территорий России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C58D47E-4EA4-4ED3-A002-513FC5815F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3333869"/>
              </p:ext>
            </p:extLst>
          </p:nvPr>
        </p:nvGraphicFramePr>
        <p:xfrm>
          <a:off x="298174" y="795131"/>
          <a:ext cx="11638720" cy="5763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4513">
                  <a:extLst>
                    <a:ext uri="{9D8B030D-6E8A-4147-A177-3AD203B41FA5}">
                      <a16:colId xmlns:a16="http://schemas.microsoft.com/office/drawing/2014/main" val="3945918337"/>
                    </a:ext>
                  </a:extLst>
                </a:gridCol>
                <a:gridCol w="1649896">
                  <a:extLst>
                    <a:ext uri="{9D8B030D-6E8A-4147-A177-3AD203B41FA5}">
                      <a16:colId xmlns:a16="http://schemas.microsoft.com/office/drawing/2014/main" val="3475992836"/>
                    </a:ext>
                  </a:extLst>
                </a:gridCol>
                <a:gridCol w="1391478">
                  <a:extLst>
                    <a:ext uri="{9D8B030D-6E8A-4147-A177-3AD203B41FA5}">
                      <a16:colId xmlns:a16="http://schemas.microsoft.com/office/drawing/2014/main" val="786777135"/>
                    </a:ext>
                  </a:extLst>
                </a:gridCol>
                <a:gridCol w="1421296">
                  <a:extLst>
                    <a:ext uri="{9D8B030D-6E8A-4147-A177-3AD203B41FA5}">
                      <a16:colId xmlns:a16="http://schemas.microsoft.com/office/drawing/2014/main" val="1095453286"/>
                    </a:ext>
                  </a:extLst>
                </a:gridCol>
                <a:gridCol w="1381537">
                  <a:extLst>
                    <a:ext uri="{9D8B030D-6E8A-4147-A177-3AD203B41FA5}">
                      <a16:colId xmlns:a16="http://schemas.microsoft.com/office/drawing/2014/main" val="335165864"/>
                    </a:ext>
                  </a:extLst>
                </a:gridCol>
              </a:tblGrid>
              <a:tr h="440040"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630689"/>
                  </a:ext>
                </a:extLst>
              </a:tr>
              <a:tr h="583690">
                <a:tc>
                  <a:txBody>
                    <a:bodyPr/>
                    <a:lstStyle/>
                    <a:p>
                      <a:r>
                        <a:rPr lang="ru-RU" sz="2800" dirty="0"/>
                        <a:t>Сельское население, млн человек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37,2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04463"/>
                  </a:ext>
                </a:extLst>
              </a:tr>
              <a:tr h="437322">
                <a:tc>
                  <a:txBody>
                    <a:bodyPr/>
                    <a:lstStyle/>
                    <a:p>
                      <a:r>
                        <a:rPr lang="ru-RU" sz="2800" dirty="0"/>
                        <a:t>Доля от всего населения,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26,9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25,4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64396"/>
                  </a:ext>
                </a:extLst>
              </a:tr>
              <a:tr h="646043">
                <a:tc>
                  <a:txBody>
                    <a:bodyPr/>
                    <a:lstStyle/>
                    <a:p>
                      <a:r>
                        <a:rPr lang="ru-RU" sz="2800" dirty="0"/>
                        <a:t>Количество сельских муниципалитетов, единиц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24373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19591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18654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16838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586698"/>
                  </a:ext>
                </a:extLst>
              </a:tr>
              <a:tr h="655983">
                <a:tc>
                  <a:txBody>
                    <a:bodyPr/>
                    <a:lstStyle/>
                    <a:p>
                      <a:r>
                        <a:rPr lang="ru-RU" sz="2800" dirty="0"/>
                        <a:t>Земли сельскохозяйственного назначения, млн 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401,0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400,0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385,5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382,5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313428"/>
                  </a:ext>
                </a:extLst>
              </a:tr>
              <a:tr h="654238">
                <a:tc>
                  <a:txBody>
                    <a:bodyPr/>
                    <a:lstStyle/>
                    <a:p>
                      <a:r>
                        <a:rPr lang="ru-RU" sz="2800" dirty="0"/>
                        <a:t>Доля от всех земель,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22,4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276121"/>
                  </a:ext>
                </a:extLst>
              </a:tr>
              <a:tr h="934625">
                <a:tc>
                  <a:txBody>
                    <a:bodyPr/>
                    <a:lstStyle/>
                    <a:p>
                      <a:r>
                        <a:rPr lang="ru-RU" sz="2800" dirty="0"/>
                        <a:t>Земли сельских населенных пунктов, млн 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12,1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798853"/>
                  </a:ext>
                </a:extLst>
              </a:tr>
              <a:tr h="654238">
                <a:tc>
                  <a:txBody>
                    <a:bodyPr/>
                    <a:lstStyle/>
                    <a:p>
                      <a:r>
                        <a:rPr lang="ru-RU" sz="2800" dirty="0"/>
                        <a:t>Доля от всех земель,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204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012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66D4A-A193-480F-8A9C-613B9B6B6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965"/>
            <a:ext cx="10515600" cy="765313"/>
          </a:xfrm>
        </p:spPr>
        <p:txBody>
          <a:bodyPr/>
          <a:lstStyle/>
          <a:p>
            <a:r>
              <a:rPr lang="ru-RU" dirty="0"/>
              <a:t>Уровень жизни в городе и на селе в 2018 г.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FC2C561-F7D9-47D2-A0DD-24297EAF7C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4909067"/>
              </p:ext>
            </p:extLst>
          </p:nvPr>
        </p:nvGraphicFramePr>
        <p:xfrm>
          <a:off x="838200" y="1282148"/>
          <a:ext cx="10515600" cy="5277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2315015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13597338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84917536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05303194"/>
                    </a:ext>
                  </a:extLst>
                </a:gridCol>
              </a:tblGrid>
              <a:tr h="38383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Город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Село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Село/Город,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682034"/>
                  </a:ext>
                </a:extLst>
              </a:tr>
              <a:tr h="1631282">
                <a:tc>
                  <a:txBody>
                    <a:bodyPr/>
                    <a:lstStyle/>
                    <a:p>
                      <a:r>
                        <a:rPr lang="ru-RU" sz="2400" dirty="0"/>
                        <a:t>Располагаемые ресурсы домашних хозяйств, рублей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29556,9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19188,5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64,9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869746"/>
                  </a:ext>
                </a:extLst>
              </a:tr>
              <a:tr h="863620">
                <a:tc>
                  <a:txBody>
                    <a:bodyPr/>
                    <a:lstStyle/>
                    <a:p>
                      <a:r>
                        <a:rPr lang="ru-RU" sz="2400" dirty="0"/>
                        <a:t>Уровень безработицы,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7,3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182,5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260172"/>
                  </a:ext>
                </a:extLst>
              </a:tr>
              <a:tr h="2398944">
                <a:tc>
                  <a:txBody>
                    <a:bodyPr/>
                    <a:lstStyle/>
                    <a:p>
                      <a:r>
                        <a:rPr lang="ru-RU" sz="2400" dirty="0"/>
                        <a:t>Ожидаемая продолжительность предстоящей жизни при рождении, число лет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73,34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71,67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97,7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410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0590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A8581E-1314-42C0-832F-C6F2D12E8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271"/>
            <a:ext cx="10515600" cy="695738"/>
          </a:xfrm>
        </p:spPr>
        <p:txBody>
          <a:bodyPr/>
          <a:lstStyle/>
          <a:p>
            <a:r>
              <a:rPr lang="ru-RU" dirty="0"/>
              <a:t>Благоустройство жилищного фонда, 2018 г.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D723942-9AFC-4BA9-84A4-6782DA5A1E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6939121"/>
              </p:ext>
            </p:extLst>
          </p:nvPr>
        </p:nvGraphicFramePr>
        <p:xfrm>
          <a:off x="409074" y="1043610"/>
          <a:ext cx="11345778" cy="5544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4863">
                  <a:extLst>
                    <a:ext uri="{9D8B030D-6E8A-4147-A177-3AD203B41FA5}">
                      <a16:colId xmlns:a16="http://schemas.microsoft.com/office/drawing/2014/main" val="2884802498"/>
                    </a:ext>
                  </a:extLst>
                </a:gridCol>
                <a:gridCol w="2273968">
                  <a:extLst>
                    <a:ext uri="{9D8B030D-6E8A-4147-A177-3AD203B41FA5}">
                      <a16:colId xmlns:a16="http://schemas.microsoft.com/office/drawing/2014/main" val="691393814"/>
                    </a:ext>
                  </a:extLst>
                </a:gridCol>
                <a:gridCol w="2646947">
                  <a:extLst>
                    <a:ext uri="{9D8B030D-6E8A-4147-A177-3AD203B41FA5}">
                      <a16:colId xmlns:a16="http://schemas.microsoft.com/office/drawing/2014/main" val="2549441482"/>
                    </a:ext>
                  </a:extLst>
                </a:gridCol>
              </a:tblGrid>
              <a:tr h="1202435">
                <a:tc>
                  <a:txBody>
                    <a:bodyPr/>
                    <a:lstStyle/>
                    <a:p>
                      <a:r>
                        <a:rPr lang="ru-RU" sz="2800" dirty="0"/>
                        <a:t>Удельный вес жилой площади, оборудованной , % 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Город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Село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594603"/>
                  </a:ext>
                </a:extLst>
              </a:tr>
              <a:tr h="462475">
                <a:tc>
                  <a:txBody>
                    <a:bodyPr/>
                    <a:lstStyle/>
                    <a:p>
                      <a:r>
                        <a:rPr lang="ru-RU" sz="2800" dirty="0"/>
                        <a:t>водопроводом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66768"/>
                  </a:ext>
                </a:extLst>
              </a:tr>
              <a:tr h="604637">
                <a:tc>
                  <a:txBody>
                    <a:bodyPr/>
                    <a:lstStyle/>
                    <a:p>
                      <a:r>
                        <a:rPr lang="ru-RU" sz="2800" dirty="0"/>
                        <a:t>водоотведением (канализацией)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361024"/>
                  </a:ext>
                </a:extLst>
              </a:tr>
              <a:tr h="462475">
                <a:tc>
                  <a:txBody>
                    <a:bodyPr/>
                    <a:lstStyle/>
                    <a:p>
                      <a:r>
                        <a:rPr lang="ru-RU" sz="2800" dirty="0"/>
                        <a:t>отоплением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210488"/>
                  </a:ext>
                </a:extLst>
              </a:tr>
              <a:tr h="462475">
                <a:tc>
                  <a:txBody>
                    <a:bodyPr/>
                    <a:lstStyle/>
                    <a:p>
                      <a:r>
                        <a:rPr lang="ru-RU" sz="2800" dirty="0"/>
                        <a:t>ванной (душем)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05153"/>
                  </a:ext>
                </a:extLst>
              </a:tr>
              <a:tr h="462475">
                <a:tc>
                  <a:txBody>
                    <a:bodyPr/>
                    <a:lstStyle/>
                    <a:p>
                      <a:r>
                        <a:rPr lang="ru-RU" sz="2800" dirty="0"/>
                        <a:t>газом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918006"/>
                  </a:ext>
                </a:extLst>
              </a:tr>
              <a:tr h="832454">
                <a:tc>
                  <a:txBody>
                    <a:bodyPr/>
                    <a:lstStyle/>
                    <a:p>
                      <a:r>
                        <a:rPr lang="ru-RU" sz="2800" dirty="0"/>
                        <a:t>горячим водоснабжением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017332"/>
                  </a:ext>
                </a:extLst>
              </a:tr>
              <a:tr h="832454">
                <a:tc>
                  <a:txBody>
                    <a:bodyPr/>
                    <a:lstStyle/>
                    <a:p>
                      <a:r>
                        <a:rPr lang="ru-RU" sz="2800" dirty="0"/>
                        <a:t>напольной электроплитой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4995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8958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C45217-9CC0-44EF-907F-673AFC81A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0"/>
            <a:ext cx="10515600" cy="1093823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площади жилищного фонда и численности объектов социальной инфраструктуры за 2014 -2018 гг., 2014 г. = 100%, по данным Росстата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0646AB13-BB5C-49E0-AD7D-CCEFD9B9DA7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7160" y="1188720"/>
          <a:ext cx="11875770" cy="566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04147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172BA6-7ED6-4781-9EFC-F9C8A5C03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513"/>
            <a:ext cx="10515600" cy="82494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устойчивого развития сельских территорий на федеральном уровне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D22B8D62-FCC7-451E-8C68-85D11BBE39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6940930"/>
              </p:ext>
            </p:extLst>
          </p:nvPr>
        </p:nvGraphicFramePr>
        <p:xfrm>
          <a:off x="427383" y="983974"/>
          <a:ext cx="11420060" cy="5563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1282">
                  <a:extLst>
                    <a:ext uri="{9D8B030D-6E8A-4147-A177-3AD203B41FA5}">
                      <a16:colId xmlns:a16="http://schemas.microsoft.com/office/drawing/2014/main" val="2370191928"/>
                    </a:ext>
                  </a:extLst>
                </a:gridCol>
                <a:gridCol w="4858778">
                  <a:extLst>
                    <a:ext uri="{9D8B030D-6E8A-4147-A177-3AD203B41FA5}">
                      <a16:colId xmlns:a16="http://schemas.microsoft.com/office/drawing/2014/main" val="2813321694"/>
                    </a:ext>
                  </a:extLst>
                </a:gridCol>
              </a:tblGrid>
              <a:tr h="386128">
                <a:tc>
                  <a:txBody>
                    <a:bodyPr/>
                    <a:lstStyle/>
                    <a:p>
                      <a:r>
                        <a:rPr lang="ru-RU" dirty="0"/>
                        <a:t>Программы, проекты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Исполнители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218834"/>
                  </a:ext>
                </a:extLst>
              </a:tr>
              <a:tr h="577968">
                <a:tc>
                  <a:txBody>
                    <a:bodyPr/>
                    <a:lstStyle/>
                    <a:p>
                      <a:r>
                        <a:rPr lang="ru-RU" b="1" dirty="0"/>
                        <a:t>Государственная программа «Комплексное развитие сельских территорий» на период 2020 – 2025 гг.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Минсельхоз России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790910"/>
                  </a:ext>
                </a:extLst>
              </a:tr>
              <a:tr h="921861">
                <a:tc>
                  <a:txBody>
                    <a:bodyPr/>
                    <a:lstStyle/>
                    <a:p>
                      <a:r>
                        <a:rPr lang="ru-RU" b="1" dirty="0"/>
                        <a:t>Государственные программы развития образования, здравоохранения, культуры и других социально-инфраструктурных отраслей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/>
                        <a:t>Минпросвещения</a:t>
                      </a:r>
                      <a:r>
                        <a:rPr lang="ru-RU" b="1" dirty="0"/>
                        <a:t> России, Минздрав России, Минкультуры России, другие министерства и ведомства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054425"/>
                  </a:ext>
                </a:extLst>
              </a:tr>
              <a:tr h="888097">
                <a:tc>
                  <a:txBody>
                    <a:bodyPr/>
                    <a:lstStyle/>
                    <a:p>
                      <a:r>
                        <a:rPr lang="ru-RU" b="1" dirty="0"/>
                        <a:t>Федеральный проект "Создание системы поддержки фермеров и развитие сельской кооперации"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Минсельхоз России, Банк России, Федеральная корпорация по развитию малого и среднего предпринимательства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588799"/>
                  </a:ext>
                </a:extLst>
              </a:tr>
              <a:tr h="621668">
                <a:tc>
                  <a:txBody>
                    <a:bodyPr/>
                    <a:lstStyle/>
                    <a:p>
                      <a:r>
                        <a:rPr lang="ru-RU" b="1" dirty="0"/>
                        <a:t>Госпрограмма развития сельского хозяйства на период 2013-2025: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Минсельхоз России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638465"/>
                  </a:ext>
                </a:extLst>
              </a:tr>
              <a:tr h="355239">
                <a:tc>
                  <a:txBody>
                    <a:bodyPr/>
                    <a:lstStyle/>
                    <a:p>
                      <a:r>
                        <a:rPr lang="ru-RU" b="1" dirty="0"/>
                        <a:t>- гранты начинающим фермерам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430305"/>
                  </a:ext>
                </a:extLst>
              </a:tr>
              <a:tr h="415456">
                <a:tc>
                  <a:txBody>
                    <a:bodyPr/>
                    <a:lstStyle/>
                    <a:p>
                      <a:r>
                        <a:rPr lang="ru-RU" b="1" dirty="0"/>
                        <a:t>- гранты семейным животноводческим фермам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160205"/>
                  </a:ext>
                </a:extLst>
              </a:tr>
              <a:tr h="621668">
                <a:tc>
                  <a:txBody>
                    <a:bodyPr/>
                    <a:lstStyle/>
                    <a:p>
                      <a:r>
                        <a:rPr lang="ru-RU" b="1" dirty="0"/>
                        <a:t>- гранты сельскохозяйственным перерабатывающим и сбытовым кооперативам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61657"/>
                  </a:ext>
                </a:extLst>
              </a:tr>
              <a:tr h="604352">
                <a:tc>
                  <a:txBody>
                    <a:bodyPr/>
                    <a:lstStyle/>
                    <a:p>
                      <a:r>
                        <a:rPr lang="ru-RU" b="1" dirty="0"/>
                        <a:t>Гранты некоммерческим  организациям, реализующим социально значимые проекты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Минэкономразвития, Росмолодежь и другие ведомства, частные грантодатели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7489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2357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824CE1-22EF-4F1E-90F8-5118D266B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253"/>
            <a:ext cx="10515600" cy="127534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/>
              <a:t>Поддержка устойчивого развития сельских территорий на региональном и муниципальном  уровнях управления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BE5C1A7-B910-47D0-B1F8-9F49783A2A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9478414"/>
              </p:ext>
            </p:extLst>
          </p:nvPr>
        </p:nvGraphicFramePr>
        <p:xfrm>
          <a:off x="838200" y="1660357"/>
          <a:ext cx="10515600" cy="5111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71930323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449475091"/>
                    </a:ext>
                  </a:extLst>
                </a:gridCol>
              </a:tblGrid>
              <a:tr h="480400">
                <a:tc>
                  <a:txBody>
                    <a:bodyPr/>
                    <a:lstStyle/>
                    <a:p>
                      <a:r>
                        <a:rPr lang="ru-RU" sz="2400" dirty="0"/>
                        <a:t>Программы, проекты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Исполнители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009490"/>
                  </a:ext>
                </a:extLst>
              </a:tr>
              <a:tr h="48040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Региональный уровень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013500"/>
                  </a:ext>
                </a:extLst>
              </a:tr>
              <a:tr h="829181">
                <a:tc>
                  <a:txBody>
                    <a:bodyPr/>
                    <a:lstStyle/>
                    <a:p>
                      <a:r>
                        <a:rPr lang="ru-RU" sz="2400" dirty="0" err="1"/>
                        <a:t>Софинансирование</a:t>
                      </a:r>
                      <a:r>
                        <a:rPr lang="ru-RU" sz="2400" dirty="0"/>
                        <a:t> федеральных программ и проектов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Органы исполнительной власти субъектов Российской Федерации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267950"/>
                  </a:ext>
                </a:extLst>
              </a:tr>
              <a:tr h="1184544">
                <a:tc>
                  <a:txBody>
                    <a:bodyPr/>
                    <a:lstStyle/>
                    <a:p>
                      <a:r>
                        <a:rPr lang="ru-RU" sz="2400" dirty="0"/>
                        <a:t>Региональный программы и проекты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Органы исполнительной власти субъектов Российской Федерации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014701"/>
                  </a:ext>
                </a:extLst>
              </a:tr>
              <a:tr h="48040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Муниципальный уровень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927201"/>
                  </a:ext>
                </a:extLst>
              </a:tr>
              <a:tr h="829181">
                <a:tc>
                  <a:txBody>
                    <a:bodyPr/>
                    <a:lstStyle/>
                    <a:p>
                      <a:r>
                        <a:rPr lang="ru-RU" sz="2400" dirty="0" err="1"/>
                        <a:t>Софинансирование</a:t>
                      </a:r>
                      <a:r>
                        <a:rPr lang="ru-RU" sz="2400" dirty="0"/>
                        <a:t> региональных программ и проектов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Органы местного самоуправления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892639"/>
                  </a:ext>
                </a:extLst>
              </a:tr>
              <a:tr h="480400">
                <a:tc>
                  <a:txBody>
                    <a:bodyPr/>
                    <a:lstStyle/>
                    <a:p>
                      <a:r>
                        <a:rPr lang="ru-RU" sz="2400" dirty="0"/>
                        <a:t>Муниципальные программы и проекты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Органы местного самоуправления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268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4478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1B8FFB-080A-49BC-BCD0-1F43DF7B1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905"/>
            <a:ext cx="10515600" cy="74168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Финансирование Госпрограммы «Комплексное развитие сельских территорий» в 2020 – 2022 гг.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3A0A268C-3D87-423C-B7F2-C18E545D45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828116"/>
              </p:ext>
            </p:extLst>
          </p:nvPr>
        </p:nvGraphicFramePr>
        <p:xfrm>
          <a:off x="493294" y="1359568"/>
          <a:ext cx="11225463" cy="5017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9689">
                  <a:extLst>
                    <a:ext uri="{9D8B030D-6E8A-4147-A177-3AD203B41FA5}">
                      <a16:colId xmlns:a16="http://schemas.microsoft.com/office/drawing/2014/main" val="2928291781"/>
                    </a:ext>
                  </a:extLst>
                </a:gridCol>
                <a:gridCol w="1237122">
                  <a:extLst>
                    <a:ext uri="{9D8B030D-6E8A-4147-A177-3AD203B41FA5}">
                      <a16:colId xmlns:a16="http://schemas.microsoft.com/office/drawing/2014/main" val="125190903"/>
                    </a:ext>
                  </a:extLst>
                </a:gridCol>
                <a:gridCol w="1237122">
                  <a:extLst>
                    <a:ext uri="{9D8B030D-6E8A-4147-A177-3AD203B41FA5}">
                      <a16:colId xmlns:a16="http://schemas.microsoft.com/office/drawing/2014/main" val="3219777640"/>
                    </a:ext>
                  </a:extLst>
                </a:gridCol>
                <a:gridCol w="1222307">
                  <a:extLst>
                    <a:ext uri="{9D8B030D-6E8A-4147-A177-3AD203B41FA5}">
                      <a16:colId xmlns:a16="http://schemas.microsoft.com/office/drawing/2014/main" val="2133012435"/>
                    </a:ext>
                  </a:extLst>
                </a:gridCol>
                <a:gridCol w="1222307">
                  <a:extLst>
                    <a:ext uri="{9D8B030D-6E8A-4147-A177-3AD203B41FA5}">
                      <a16:colId xmlns:a16="http://schemas.microsoft.com/office/drawing/2014/main" val="2520954503"/>
                    </a:ext>
                  </a:extLst>
                </a:gridCol>
                <a:gridCol w="928458">
                  <a:extLst>
                    <a:ext uri="{9D8B030D-6E8A-4147-A177-3AD203B41FA5}">
                      <a16:colId xmlns:a16="http://schemas.microsoft.com/office/drawing/2014/main" val="340116719"/>
                    </a:ext>
                  </a:extLst>
                </a:gridCol>
                <a:gridCol w="928458">
                  <a:extLst>
                    <a:ext uri="{9D8B030D-6E8A-4147-A177-3AD203B41FA5}">
                      <a16:colId xmlns:a16="http://schemas.microsoft.com/office/drawing/2014/main" val="1578251381"/>
                    </a:ext>
                  </a:extLst>
                </a:gridCol>
              </a:tblGrid>
              <a:tr h="559405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dirty="0"/>
                        <a:t>2020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dirty="0"/>
                        <a:t>2021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dirty="0"/>
                        <a:t>2022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215525"/>
                  </a:ext>
                </a:extLst>
              </a:tr>
              <a:tr h="965549"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Млрд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Млрд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Млрд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141400"/>
                  </a:ext>
                </a:extLst>
              </a:tr>
              <a:tr h="1407855">
                <a:tc>
                  <a:txBody>
                    <a:bodyPr/>
                    <a:lstStyle/>
                    <a:p>
                      <a:r>
                        <a:rPr lang="ru-RU" sz="2000" b="1" dirty="0"/>
                        <a:t>Государственная программа Российской Федерации «Комплексное развитие сельских территорий» - 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96,4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78,4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66,7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100,0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016550"/>
                  </a:ext>
                </a:extLst>
              </a:tr>
              <a:tr h="559405">
                <a:tc>
                  <a:txBody>
                    <a:bodyPr/>
                    <a:lstStyle/>
                    <a:p>
                      <a:r>
                        <a:rPr lang="ru-RU" sz="2000" dirty="0"/>
                        <a:t>федеральный бюджет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37,3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34,4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43,9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52,5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876621"/>
                  </a:ext>
                </a:extLst>
              </a:tr>
              <a:tr h="965549">
                <a:tc>
                  <a:txBody>
                    <a:bodyPr/>
                    <a:lstStyle/>
                    <a:p>
                      <a:r>
                        <a:rPr lang="ru-RU" sz="2000" dirty="0"/>
                        <a:t>консолидированные бюджеты субъектов 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10,8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7,6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11,4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350687"/>
                  </a:ext>
                </a:extLst>
              </a:tr>
              <a:tr h="559405">
                <a:tc>
                  <a:txBody>
                    <a:bodyPr/>
                    <a:lstStyle/>
                    <a:p>
                      <a:r>
                        <a:rPr lang="ru-RU" sz="2000" dirty="0"/>
                        <a:t>внебюджетные источники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39,9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45,3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36,1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9821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9450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EF94F-9E57-45F4-A7DE-76D7E93C8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149"/>
            <a:ext cx="10515600" cy="73549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Структура и финансирование Госпрограммы «Комплексное развитие сельских территорий» из федерального бюджета в 2020-2022 гг.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BF4534E1-9BEB-4477-B45F-310D5D8962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1589092"/>
              </p:ext>
            </p:extLst>
          </p:nvPr>
        </p:nvGraphicFramePr>
        <p:xfrm>
          <a:off x="112643" y="994357"/>
          <a:ext cx="11966713" cy="53190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9192">
                  <a:extLst>
                    <a:ext uri="{9D8B030D-6E8A-4147-A177-3AD203B41FA5}">
                      <a16:colId xmlns:a16="http://schemas.microsoft.com/office/drawing/2014/main" val="3493016457"/>
                    </a:ext>
                  </a:extLst>
                </a:gridCol>
                <a:gridCol w="1162878">
                  <a:extLst>
                    <a:ext uri="{9D8B030D-6E8A-4147-A177-3AD203B41FA5}">
                      <a16:colId xmlns:a16="http://schemas.microsoft.com/office/drawing/2014/main" val="4161822861"/>
                    </a:ext>
                  </a:extLst>
                </a:gridCol>
                <a:gridCol w="785191">
                  <a:extLst>
                    <a:ext uri="{9D8B030D-6E8A-4147-A177-3AD203B41FA5}">
                      <a16:colId xmlns:a16="http://schemas.microsoft.com/office/drawing/2014/main" val="1172049792"/>
                    </a:ext>
                  </a:extLst>
                </a:gridCol>
                <a:gridCol w="1162879">
                  <a:extLst>
                    <a:ext uri="{9D8B030D-6E8A-4147-A177-3AD203B41FA5}">
                      <a16:colId xmlns:a16="http://schemas.microsoft.com/office/drawing/2014/main" val="581655962"/>
                    </a:ext>
                  </a:extLst>
                </a:gridCol>
                <a:gridCol w="805069">
                  <a:extLst>
                    <a:ext uri="{9D8B030D-6E8A-4147-A177-3AD203B41FA5}">
                      <a16:colId xmlns:a16="http://schemas.microsoft.com/office/drawing/2014/main" val="3365108460"/>
                    </a:ext>
                  </a:extLst>
                </a:gridCol>
                <a:gridCol w="1224651">
                  <a:extLst>
                    <a:ext uri="{9D8B030D-6E8A-4147-A177-3AD203B41FA5}">
                      <a16:colId xmlns:a16="http://schemas.microsoft.com/office/drawing/2014/main" val="3400380806"/>
                    </a:ext>
                  </a:extLst>
                </a:gridCol>
                <a:gridCol w="706853">
                  <a:extLst>
                    <a:ext uri="{9D8B030D-6E8A-4147-A177-3AD203B41FA5}">
                      <a16:colId xmlns:a16="http://schemas.microsoft.com/office/drawing/2014/main" val="277188096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2020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2021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2022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002433"/>
                  </a:ext>
                </a:extLst>
              </a:tr>
              <a:tr h="34887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млрд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млрд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млрд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456395"/>
                  </a:ext>
                </a:extLst>
              </a:tr>
              <a:tr h="430914">
                <a:tc>
                  <a:txBody>
                    <a:bodyPr/>
                    <a:lstStyle/>
                    <a:p>
                      <a:r>
                        <a:rPr lang="ru-RU" dirty="0"/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34,4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999445"/>
                  </a:ext>
                </a:extLst>
              </a:tr>
              <a:tr h="649575">
                <a:tc>
                  <a:txBody>
                    <a:bodyPr/>
                    <a:lstStyle/>
                    <a:p>
                      <a:r>
                        <a:rPr lang="ru-RU" dirty="0"/>
                        <a:t>ВП «Развитие жилищного строительства на СТ и повышение уровня благоустройства домовладений»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04802"/>
                  </a:ext>
                </a:extLst>
              </a:tr>
              <a:tr h="348876">
                <a:tc>
                  <a:txBody>
                    <a:bodyPr/>
                    <a:lstStyle/>
                    <a:p>
                      <a:r>
                        <a:rPr lang="ru-RU" dirty="0"/>
                        <a:t>ВП «Содействие занятости сельского населения»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389358"/>
                  </a:ext>
                </a:extLst>
              </a:tr>
              <a:tr h="348876">
                <a:tc>
                  <a:txBody>
                    <a:bodyPr/>
                    <a:lstStyle/>
                    <a:p>
                      <a:r>
                        <a:rPr lang="ru-RU" dirty="0"/>
                        <a:t>ВП "Благоустройство СТ"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534254"/>
                  </a:ext>
                </a:extLst>
              </a:tr>
              <a:tr h="345438">
                <a:tc>
                  <a:txBody>
                    <a:bodyPr/>
                    <a:lstStyle/>
                    <a:p>
                      <a:r>
                        <a:rPr lang="ru-RU" dirty="0"/>
                        <a:t>ВП «Развитие инженерной инфраструктуры на СТ»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147133"/>
                  </a:ext>
                </a:extLst>
              </a:tr>
              <a:tr h="398078">
                <a:tc>
                  <a:txBody>
                    <a:bodyPr/>
                    <a:lstStyle/>
                    <a:p>
                      <a:r>
                        <a:rPr lang="ru-RU" dirty="0"/>
                        <a:t>ВП «Развитие транспортной инфраструктуры на СТ»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29,4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30,2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43772"/>
                  </a:ext>
                </a:extLst>
              </a:tr>
              <a:tr h="348876">
                <a:tc>
                  <a:txBody>
                    <a:bodyPr/>
                    <a:lstStyle/>
                    <a:p>
                      <a:r>
                        <a:rPr lang="ru-RU" dirty="0"/>
                        <a:t>ВЦП «Современный облик СТ»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32,8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415922"/>
                  </a:ext>
                </a:extLst>
              </a:tr>
              <a:tr h="610533">
                <a:tc>
                  <a:txBody>
                    <a:bodyPr/>
                    <a:lstStyle/>
                    <a:p>
                      <a:r>
                        <a:rPr lang="ru-RU" dirty="0"/>
                        <a:t>ВЦП «Аналитическая и информационная поддержка комплексного развития СТ»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55114"/>
                  </a:ext>
                </a:extLst>
              </a:tr>
              <a:tr h="358615">
                <a:tc>
                  <a:txBody>
                    <a:bodyPr/>
                    <a:lstStyle/>
                    <a:p>
                      <a:r>
                        <a:rPr lang="ru-RU" dirty="0"/>
                        <a:t>ВЦП «Обеспечение государственного мониторинга СТ»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265384"/>
                  </a:ext>
                </a:extLst>
              </a:tr>
              <a:tr h="507902">
                <a:tc>
                  <a:txBody>
                    <a:bodyPr/>
                    <a:lstStyle/>
                    <a:p>
                      <a:r>
                        <a:rPr lang="ru-RU" dirty="0"/>
                        <a:t>«Реализация функций аппарата ответственного исполнителя государственной программы»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049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3576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05AA28-42E9-4243-AD63-96FF2B3C2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08723"/>
            <a:ext cx="10515600" cy="55962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Недостатки современных программ  сельского развития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7E2D3A-EAFE-4417-93D4-D8E3922EC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33061"/>
            <a:ext cx="10515600" cy="4956589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Tx/>
              <a:buChar char="-"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недостаточный уровень финансирования программ сельского развития</a:t>
            </a:r>
          </a:p>
          <a:p>
            <a:pPr marL="342900" indent="-342900">
              <a:buFontTx/>
              <a:buChar char="-"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несовершенство правовой базы устойчивого развития сельских территорий</a:t>
            </a:r>
          </a:p>
          <a:p>
            <a:pPr marL="342900" indent="-342900">
              <a:buFontTx/>
              <a:buChar char="-"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слабое стимулирование  диверсификации сельской экономики</a:t>
            </a:r>
          </a:p>
          <a:p>
            <a:pPr marL="342900" indent="-342900">
              <a:buFontTx/>
              <a:buChar char="-"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чрезмерная концентрация ресурсов на инфраструктурном обеспечении крупных инвестиционных проектов</a:t>
            </a:r>
          </a:p>
          <a:p>
            <a:pPr marL="342900" indent="-342900">
              <a:buFontTx/>
              <a:buChar char="-"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слабая вовлеченность малых форм хозяйствования в цепочки создания добавленной стоимости</a:t>
            </a:r>
          </a:p>
          <a:p>
            <a:pPr marL="342900" indent="-342900">
              <a:buFontTx/>
              <a:buChar char="-"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недостаточный уровень развития информационно-консультационной службы в сельской местности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pPr marL="342900" indent="-342900">
              <a:buFontTx/>
              <a:buChar char="-"/>
            </a:pPr>
            <a:endParaRPr lang="ru-RU" dirty="0"/>
          </a:p>
          <a:p>
            <a:pPr marL="342900" indent="-34290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2022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5421E-8E16-4513-B6CC-03EDF0B52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5730"/>
            <a:ext cx="10972800" cy="525780"/>
          </a:xfrm>
        </p:spPr>
        <p:txBody>
          <a:bodyPr>
            <a:noAutofit/>
          </a:bodyPr>
          <a:lstStyle/>
          <a:p>
            <a:r>
              <a:rPr lang="ru-RU" sz="3200" b="1" i="1" dirty="0"/>
              <a:t>Актуальные  меры   сельского развития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0E1E7E-62F7-4C99-9915-B5BE7FFDF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242" y="1062990"/>
            <a:ext cx="11512668" cy="5269230"/>
          </a:xfrm>
        </p:spPr>
        <p:txBody>
          <a:bodyPr numCol="1"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Госпрограммы «Комплексное развитие сельских территорий» в соответствии с её паспортом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Корректировка «Стратегии пространственного развития России до 2025» 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Федерального закона «Об устойчивом развитии сельских территорий»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Диверсификация сельской экономики путем развития малого несельскохозяйственного бизнеса 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грантов на развитие консалтинговых организаций 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международного сотрудничества, в том числе в сфере аграрной науки и образования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337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65515-0250-4456-A245-CB7D0FA0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3517" cy="5419226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16176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964</TotalTime>
  <Words>760</Words>
  <Application>Microsoft Office PowerPoint</Application>
  <PresentationFormat>Широкоэкранный</PresentationFormat>
  <Paragraphs>253</Paragraphs>
  <Slides>12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1_Тема Office</vt:lpstr>
      <vt:lpstr>Развитие сельских территорий – актуальная ситуация в России </vt:lpstr>
      <vt:lpstr>Потенциал  сельских территорий России</vt:lpstr>
      <vt:lpstr>Уровень жизни в городе и на селе в 2018 г.</vt:lpstr>
      <vt:lpstr>Благоустройство жилищного фонда, 2018 г.</vt:lpstr>
      <vt:lpstr>Динамика площади жилищного фонда и численности объектов социальной инфраструктуры за 2014 -2018 гг., 2014 г. = 100%, по данным Росстата</vt:lpstr>
      <vt:lpstr>Поддержка устойчивого развития сельских территорий на федеральном уровне</vt:lpstr>
      <vt:lpstr>Поддержка устойчивого развития сельских территорий на региональном и муниципальном  уровнях управления</vt:lpstr>
      <vt:lpstr>Финансирование Госпрограммы «Комплексное развитие сельских территорий» в 2020 – 2022 гг.</vt:lpstr>
      <vt:lpstr>Структура и финансирование Госпрограммы «Комплексное развитие сельских территорий» из федерального бюджета в 2020-2022 гг.</vt:lpstr>
      <vt:lpstr>Недостатки современных программ  сельского развития</vt:lpstr>
      <vt:lpstr>Актуальные  меры   сельского развития</vt:lpstr>
      <vt:lpstr>                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сельских территорий – актуальная ситуация в России</dc:title>
  <dc:creator>User</dc:creator>
  <cp:lastModifiedBy>User</cp:lastModifiedBy>
  <cp:revision>50</cp:revision>
  <dcterms:created xsi:type="dcterms:W3CDTF">2020-06-24T19:43:33Z</dcterms:created>
  <dcterms:modified xsi:type="dcterms:W3CDTF">2020-06-29T18:24:49Z</dcterms:modified>
</cp:coreProperties>
</file>