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96" r:id="rId1"/>
  </p:sldMasterIdLst>
  <p:notesMasterIdLst>
    <p:notesMasterId r:id="rId13"/>
  </p:notesMasterIdLst>
  <p:sldIdLst>
    <p:sldId id="256" r:id="rId2"/>
    <p:sldId id="257" r:id="rId3"/>
    <p:sldId id="258" r:id="rId4"/>
    <p:sldId id="268" r:id="rId5"/>
    <p:sldId id="269" r:id="rId6"/>
    <p:sldId id="266" r:id="rId7"/>
    <p:sldId id="259" r:id="rId8"/>
    <p:sldId id="260" r:id="rId9"/>
    <p:sldId id="267" r:id="rId10"/>
    <p:sldId id="263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—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64" d="100"/>
          <a:sy n="64" d="100"/>
        </p:scale>
        <p:origin x="64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Продукция сельского хозяйства, всего</c:v>
                </c:pt>
              </c:strCache>
            </c:strRef>
          </c:tx>
          <c:spPr>
            <a:ln w="5080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Лист1!$A$2:$A$14</c:f>
              <c:numCache>
                <c:formatCode>General</c:formatCode>
                <c:ptCount val="13"/>
                <c:pt idx="0">
                  <c:v>1991</c:v>
                </c:pt>
                <c:pt idx="1">
                  <c:v>1996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Лист1!$B$2:$B$14</c:f>
              <c:numCache>
                <c:formatCode>General</c:formatCode>
                <c:ptCount val="13"/>
                <c:pt idx="0">
                  <c:v>34.299999999999997</c:v>
                </c:pt>
                <c:pt idx="1">
                  <c:v>33.700000000000003</c:v>
                </c:pt>
                <c:pt idx="2">
                  <c:v>31.8</c:v>
                </c:pt>
                <c:pt idx="3">
                  <c:v>28.2</c:v>
                </c:pt>
                <c:pt idx="4">
                  <c:v>25.9</c:v>
                </c:pt>
                <c:pt idx="5">
                  <c:v>25.5</c:v>
                </c:pt>
                <c:pt idx="6">
                  <c:v>24.4</c:v>
                </c:pt>
                <c:pt idx="7">
                  <c:v>25</c:v>
                </c:pt>
                <c:pt idx="8">
                  <c:v>24.3</c:v>
                </c:pt>
                <c:pt idx="9">
                  <c:v>23.3</c:v>
                </c:pt>
                <c:pt idx="10">
                  <c:v>23.4</c:v>
                </c:pt>
                <c:pt idx="11">
                  <c:v>24.1</c:v>
                </c:pt>
                <c:pt idx="12">
                  <c:v>24.4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9D-439A-8F68-DA899AEBEC32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Растениеводство</c:v>
                </c:pt>
              </c:strCache>
            </c:strRef>
          </c:tx>
          <c:spPr>
            <a:ln w="50800" cap="rnd">
              <a:solidFill>
                <a:srgbClr val="00B05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Лист1!$A$2:$A$14</c:f>
              <c:numCache>
                <c:formatCode>General</c:formatCode>
                <c:ptCount val="13"/>
                <c:pt idx="0">
                  <c:v>1991</c:v>
                </c:pt>
                <c:pt idx="1">
                  <c:v>1996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Лист1!$C$2:$C$14</c:f>
              <c:numCache>
                <c:formatCode>General</c:formatCode>
                <c:ptCount val="13"/>
                <c:pt idx="0">
                  <c:v>34.4</c:v>
                </c:pt>
                <c:pt idx="1">
                  <c:v>33.6</c:v>
                </c:pt>
                <c:pt idx="2">
                  <c:v>30.1</c:v>
                </c:pt>
                <c:pt idx="3">
                  <c:v>25.1</c:v>
                </c:pt>
                <c:pt idx="4">
                  <c:v>23.7</c:v>
                </c:pt>
                <c:pt idx="5">
                  <c:v>23.1</c:v>
                </c:pt>
                <c:pt idx="6">
                  <c:v>20.9</c:v>
                </c:pt>
                <c:pt idx="7">
                  <c:v>21.8</c:v>
                </c:pt>
                <c:pt idx="8">
                  <c:v>20.3</c:v>
                </c:pt>
                <c:pt idx="9">
                  <c:v>18.399999999999999</c:v>
                </c:pt>
                <c:pt idx="10">
                  <c:v>17.899999999999999</c:v>
                </c:pt>
                <c:pt idx="11">
                  <c:v>19.2</c:v>
                </c:pt>
                <c:pt idx="12">
                  <c:v>19.5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09D-439A-8F68-DA899AEBEC32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Животноводство</c:v>
                </c:pt>
              </c:strCache>
            </c:strRef>
          </c:tx>
          <c:spPr>
            <a:ln w="50800" cap="rnd">
              <a:solidFill>
                <a:srgbClr val="FF0000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Лист1!$A$2:$A$14</c:f>
              <c:numCache>
                <c:formatCode>General</c:formatCode>
                <c:ptCount val="13"/>
                <c:pt idx="0">
                  <c:v>1991</c:v>
                </c:pt>
                <c:pt idx="1">
                  <c:v>1996</c:v>
                </c:pt>
                <c:pt idx="2">
                  <c:v>2000</c:v>
                </c:pt>
                <c:pt idx="3">
                  <c:v>2005</c:v>
                </c:pt>
                <c:pt idx="4">
                  <c:v>2010</c:v>
                </c:pt>
                <c:pt idx="5">
                  <c:v>2012</c:v>
                </c:pt>
                <c:pt idx="6">
                  <c:v>2013</c:v>
                </c:pt>
                <c:pt idx="7">
                  <c:v>2014</c:v>
                </c:pt>
                <c:pt idx="8">
                  <c:v>2015</c:v>
                </c:pt>
                <c:pt idx="9">
                  <c:v>2016</c:v>
                </c:pt>
                <c:pt idx="10">
                  <c:v>2017</c:v>
                </c:pt>
                <c:pt idx="11">
                  <c:v>2018</c:v>
                </c:pt>
                <c:pt idx="12">
                  <c:v>2019</c:v>
                </c:pt>
              </c:numCache>
            </c:numRef>
          </c:cat>
          <c:val>
            <c:numRef>
              <c:f>Лист1!$D$2:$D$14</c:f>
              <c:numCache>
                <c:formatCode>General</c:formatCode>
                <c:ptCount val="13"/>
                <c:pt idx="0">
                  <c:v>34.200000000000003</c:v>
                </c:pt>
                <c:pt idx="1">
                  <c:v>33.6</c:v>
                </c:pt>
                <c:pt idx="2">
                  <c:v>33.700000000000003</c:v>
                </c:pt>
                <c:pt idx="3">
                  <c:v>31</c:v>
                </c:pt>
                <c:pt idx="4">
                  <c:v>27.7</c:v>
                </c:pt>
                <c:pt idx="5">
                  <c:v>27.6</c:v>
                </c:pt>
                <c:pt idx="6">
                  <c:v>27.9</c:v>
                </c:pt>
                <c:pt idx="7">
                  <c:v>28</c:v>
                </c:pt>
                <c:pt idx="8">
                  <c:v>28.7</c:v>
                </c:pt>
                <c:pt idx="9">
                  <c:v>28.9</c:v>
                </c:pt>
                <c:pt idx="10">
                  <c:v>29</c:v>
                </c:pt>
                <c:pt idx="11">
                  <c:v>29.4</c:v>
                </c:pt>
                <c:pt idx="12">
                  <c:v>30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309D-439A-8F68-DA899AEBEC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6891536"/>
        <c:axId val="326896128"/>
      </c:lineChart>
      <c:catAx>
        <c:axId val="3268915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6896128"/>
        <c:crosses val="autoZero"/>
        <c:auto val="1"/>
        <c:lblAlgn val="ctr"/>
        <c:lblOffset val="100"/>
        <c:noMultiLvlLbl val="0"/>
      </c:catAx>
      <c:valAx>
        <c:axId val="326896128"/>
        <c:scaling>
          <c:orientation val="minMax"/>
          <c:max val="35"/>
          <c:min val="15"/>
        </c:scaling>
        <c:delete val="0"/>
        <c:axPos val="l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326891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Лист1!$A$2:$A$32</c:f>
              <c:strCache>
                <c:ptCount val="31"/>
                <c:pt idx="0">
                  <c:v>Псковская область</c:v>
                </c:pt>
                <c:pt idx="1">
                  <c:v>Брянская область</c:v>
                </c:pt>
                <c:pt idx="2">
                  <c:v>Ивановская область</c:v>
                </c:pt>
                <c:pt idx="3">
                  <c:v>Смоленская область</c:v>
                </c:pt>
                <c:pt idx="4">
                  <c:v>Тверская область</c:v>
                </c:pt>
                <c:pt idx="5">
                  <c:v>Костромская область</c:v>
                </c:pt>
                <c:pt idx="6">
                  <c:v>Новгородская область</c:v>
                </c:pt>
                <c:pt idx="7">
                  <c:v>Кировская область</c:v>
                </c:pt>
                <c:pt idx="8">
                  <c:v>Архангельская область</c:v>
                </c:pt>
                <c:pt idx="9">
                  <c:v>Ярославская область</c:v>
                </c:pt>
                <c:pt idx="10">
                  <c:v>Вологодская область</c:v>
                </c:pt>
                <c:pt idx="11">
                  <c:v>Орловская область</c:v>
                </c:pt>
                <c:pt idx="12">
                  <c:v>Владимирская область</c:v>
                </c:pt>
                <c:pt idx="13">
                  <c:v>Тульская область</c:v>
                </c:pt>
                <c:pt idx="14">
                  <c:v>Нечерноземная зона</c:v>
                </c:pt>
                <c:pt idx="15">
                  <c:v>Республика Коми</c:v>
                </c:pt>
                <c:pt idx="16">
                  <c:v>Нижегородская область</c:v>
                </c:pt>
                <c:pt idx="17">
                  <c:v>Пермский край</c:v>
                </c:pt>
                <c:pt idx="18">
                  <c:v>Республика Марий Эл</c:v>
                </c:pt>
                <c:pt idx="19">
                  <c:v>Калужская область</c:v>
                </c:pt>
                <c:pt idx="20">
                  <c:v>Рязанская область</c:v>
                </c:pt>
                <c:pt idx="21">
                  <c:v>Свердловская область</c:v>
                </c:pt>
                <c:pt idx="22">
                  <c:v>Мурманская область</c:v>
                </c:pt>
                <c:pt idx="23">
                  <c:v>Республика Мордовия</c:v>
                </c:pt>
                <c:pt idx="24">
                  <c:v>Российская Федерация</c:v>
                </c:pt>
                <c:pt idx="25">
                  <c:v>Республика Карелия</c:v>
                </c:pt>
                <c:pt idx="26">
                  <c:v>Ленинградская область</c:v>
                </c:pt>
                <c:pt idx="27">
                  <c:v>Удмуртская Республика</c:v>
                </c:pt>
                <c:pt idx="28">
                  <c:v>Калининградская область</c:v>
                </c:pt>
                <c:pt idx="29">
                  <c:v>Чувашская Республика</c:v>
                </c:pt>
                <c:pt idx="30">
                  <c:v>Московская область</c:v>
                </c:pt>
              </c:strCache>
            </c:strRef>
          </c:cat>
          <c:val>
            <c:numRef>
              <c:f>Лист1!$B$2:$B$32</c:f>
              <c:numCache>
                <c:formatCode>General</c:formatCode>
                <c:ptCount val="31"/>
                <c:pt idx="0">
                  <c:v>36.299999999999997</c:v>
                </c:pt>
                <c:pt idx="1">
                  <c:v>34.1</c:v>
                </c:pt>
                <c:pt idx="2">
                  <c:v>31.8</c:v>
                </c:pt>
                <c:pt idx="3">
                  <c:v>30.9</c:v>
                </c:pt>
                <c:pt idx="4">
                  <c:v>30.4</c:v>
                </c:pt>
                <c:pt idx="5">
                  <c:v>29.5</c:v>
                </c:pt>
                <c:pt idx="6">
                  <c:v>27.7</c:v>
                </c:pt>
                <c:pt idx="7">
                  <c:v>27.6</c:v>
                </c:pt>
                <c:pt idx="8">
                  <c:v>24.6</c:v>
                </c:pt>
                <c:pt idx="9">
                  <c:v>24</c:v>
                </c:pt>
                <c:pt idx="10">
                  <c:v>23.1</c:v>
                </c:pt>
                <c:pt idx="11">
                  <c:v>21.8</c:v>
                </c:pt>
                <c:pt idx="12">
                  <c:v>21</c:v>
                </c:pt>
                <c:pt idx="13">
                  <c:v>20.2</c:v>
                </c:pt>
                <c:pt idx="14">
                  <c:v>20.100000000000001</c:v>
                </c:pt>
                <c:pt idx="15">
                  <c:v>20.100000000000001</c:v>
                </c:pt>
                <c:pt idx="16">
                  <c:v>19.3</c:v>
                </c:pt>
                <c:pt idx="17">
                  <c:v>19.2</c:v>
                </c:pt>
                <c:pt idx="18">
                  <c:v>18.899999999999999</c:v>
                </c:pt>
                <c:pt idx="19">
                  <c:v>18.2</c:v>
                </c:pt>
                <c:pt idx="20">
                  <c:v>17.5</c:v>
                </c:pt>
                <c:pt idx="21">
                  <c:v>16.2</c:v>
                </c:pt>
                <c:pt idx="22">
                  <c:v>15.8</c:v>
                </c:pt>
                <c:pt idx="23">
                  <c:v>14.3</c:v>
                </c:pt>
                <c:pt idx="24">
                  <c:v>13.7</c:v>
                </c:pt>
                <c:pt idx="25">
                  <c:v>12.3</c:v>
                </c:pt>
                <c:pt idx="26">
                  <c:v>12.3</c:v>
                </c:pt>
                <c:pt idx="27">
                  <c:v>11.1</c:v>
                </c:pt>
                <c:pt idx="28">
                  <c:v>10.199999999999999</c:v>
                </c:pt>
                <c:pt idx="29">
                  <c:v>6.8</c:v>
                </c:pt>
                <c:pt idx="30">
                  <c:v>5.8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CB-46C1-BED6-43207BEB4E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-27"/>
        <c:axId val="612497928"/>
        <c:axId val="612495960"/>
      </c:barChart>
      <c:catAx>
        <c:axId val="61249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2495960"/>
        <c:crosses val="autoZero"/>
        <c:auto val="1"/>
        <c:lblAlgn val="ctr"/>
        <c:lblOffset val="100"/>
        <c:noMultiLvlLbl val="0"/>
      </c:catAx>
      <c:valAx>
        <c:axId val="61249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2497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Лист1!$A$2:$A$31</c:f>
              <c:strCache>
                <c:ptCount val="30"/>
                <c:pt idx="0">
                  <c:v>Брянская область</c:v>
                </c:pt>
                <c:pt idx="1">
                  <c:v>Калининградская область</c:v>
                </c:pt>
                <c:pt idx="2">
                  <c:v>Орловская область</c:v>
                </c:pt>
                <c:pt idx="3">
                  <c:v>Республика Марий Эл</c:v>
                </c:pt>
                <c:pt idx="4">
                  <c:v>Республика Мордовия</c:v>
                </c:pt>
                <c:pt idx="5">
                  <c:v>Новгородская область</c:v>
                </c:pt>
                <c:pt idx="6">
                  <c:v>Псковская область</c:v>
                </c:pt>
                <c:pt idx="7">
                  <c:v>Российская Федерация</c:v>
                </c:pt>
                <c:pt idx="8">
                  <c:v>Тульская область</c:v>
                </c:pt>
                <c:pt idx="9">
                  <c:v>Ленинградская область</c:v>
                </c:pt>
                <c:pt idx="10">
                  <c:v>Удмуртская Республика</c:v>
                </c:pt>
                <c:pt idx="11">
                  <c:v>Калужская область</c:v>
                </c:pt>
                <c:pt idx="12">
                  <c:v>Свердловская область</c:v>
                </c:pt>
                <c:pt idx="13">
                  <c:v>Рязанская область</c:v>
                </c:pt>
                <c:pt idx="14">
                  <c:v>Ярославская область</c:v>
                </c:pt>
                <c:pt idx="15">
                  <c:v>Чувашская Республика </c:v>
                </c:pt>
                <c:pt idx="16">
                  <c:v>Нижегородская область</c:v>
                </c:pt>
                <c:pt idx="17">
                  <c:v>Тверская область</c:v>
                </c:pt>
                <c:pt idx="18">
                  <c:v>Московская область</c:v>
                </c:pt>
                <c:pt idx="19">
                  <c:v>Смоленская область</c:v>
                </c:pt>
                <c:pt idx="20">
                  <c:v>Республика Коми</c:v>
                </c:pt>
                <c:pt idx="21">
                  <c:v>Владимирская область</c:v>
                </c:pt>
                <c:pt idx="22">
                  <c:v>Пермский край</c:v>
                </c:pt>
                <c:pt idx="23">
                  <c:v>Кировская область</c:v>
                </c:pt>
                <c:pt idx="24">
                  <c:v>Ивановская область</c:v>
                </c:pt>
                <c:pt idx="25">
                  <c:v>Вологодская область</c:v>
                </c:pt>
                <c:pt idx="26">
                  <c:v>Костромская область</c:v>
                </c:pt>
                <c:pt idx="27">
                  <c:v>Республика Карелия</c:v>
                </c:pt>
                <c:pt idx="28">
                  <c:v>Архангельская область</c:v>
                </c:pt>
                <c:pt idx="29">
                  <c:v>Мурманская область</c:v>
                </c:pt>
              </c:strCache>
            </c:strRef>
          </c:cat>
          <c:val>
            <c:numRef>
              <c:f>Лист1!$B$2:$B$31</c:f>
              <c:numCache>
                <c:formatCode>General</c:formatCode>
                <c:ptCount val="30"/>
                <c:pt idx="0">
                  <c:v>225.2</c:v>
                </c:pt>
                <c:pt idx="1">
                  <c:v>209.8</c:v>
                </c:pt>
                <c:pt idx="2">
                  <c:v>174</c:v>
                </c:pt>
                <c:pt idx="3">
                  <c:v>173.6</c:v>
                </c:pt>
                <c:pt idx="4">
                  <c:v>171.8</c:v>
                </c:pt>
                <c:pt idx="5">
                  <c:v>165.4</c:v>
                </c:pt>
                <c:pt idx="6">
                  <c:v>163.80000000000001</c:v>
                </c:pt>
                <c:pt idx="7">
                  <c:v>160.9</c:v>
                </c:pt>
                <c:pt idx="8">
                  <c:v>146</c:v>
                </c:pt>
                <c:pt idx="9">
                  <c:v>141.69999999999999</c:v>
                </c:pt>
                <c:pt idx="10">
                  <c:v>126.7</c:v>
                </c:pt>
                <c:pt idx="11">
                  <c:v>124.1</c:v>
                </c:pt>
                <c:pt idx="12">
                  <c:v>119.7</c:v>
                </c:pt>
                <c:pt idx="13">
                  <c:v>116.4</c:v>
                </c:pt>
                <c:pt idx="14">
                  <c:v>111.9</c:v>
                </c:pt>
                <c:pt idx="15">
                  <c:v>109.1</c:v>
                </c:pt>
                <c:pt idx="16">
                  <c:v>103.9</c:v>
                </c:pt>
                <c:pt idx="17">
                  <c:v>97.7</c:v>
                </c:pt>
                <c:pt idx="18">
                  <c:v>94.5</c:v>
                </c:pt>
                <c:pt idx="19">
                  <c:v>87</c:v>
                </c:pt>
                <c:pt idx="20">
                  <c:v>86.1</c:v>
                </c:pt>
                <c:pt idx="21">
                  <c:v>82.8</c:v>
                </c:pt>
                <c:pt idx="22">
                  <c:v>74.8</c:v>
                </c:pt>
                <c:pt idx="23">
                  <c:v>68.400000000000006</c:v>
                </c:pt>
                <c:pt idx="24">
                  <c:v>67.599999999999994</c:v>
                </c:pt>
                <c:pt idx="25">
                  <c:v>66.7</c:v>
                </c:pt>
                <c:pt idx="26">
                  <c:v>57</c:v>
                </c:pt>
                <c:pt idx="27">
                  <c:v>57</c:v>
                </c:pt>
                <c:pt idx="28">
                  <c:v>45</c:v>
                </c:pt>
                <c:pt idx="29">
                  <c:v>33.5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7A9-46F9-88BB-20A3B438D3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9"/>
        <c:overlap val="-27"/>
        <c:axId val="612497928"/>
        <c:axId val="612495960"/>
      </c:barChart>
      <c:catAx>
        <c:axId val="6124979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2495960"/>
        <c:crosses val="autoZero"/>
        <c:auto val="1"/>
        <c:lblAlgn val="ctr"/>
        <c:lblOffset val="100"/>
        <c:noMultiLvlLbl val="0"/>
      </c:catAx>
      <c:valAx>
        <c:axId val="61249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124979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31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3AFE5B-598B-4DCA-B8D6-44167A0B3D4A}" type="datetimeFigureOut">
              <a:rPr lang="ru-RU" smtClean="0"/>
              <a:t>09.10.2020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45F9F6-4E78-4A0B-AF90-8B2A00AE9C9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97327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596E720-FB3C-4131-8820-7F9916353EF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9E6F1C-3D37-4A1F-AA8B-768717B4E11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82FB240-9407-46E4-9EA8-CEF3D5BF0E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65CBD0-5425-4A9A-B62E-4CB4988B1534}" type="datetime1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D4AFF-8491-4D6A-BF8D-9F62E8CF9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2A9091-A874-43F5-BDD9-182866987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968711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5B9265-FB1B-4C73-AB6C-A8FC05451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65677A8-3BC7-4A75-B7F4-0E1EA2F0136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61E8CF9-8171-4617-B022-B71FB07686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531707-C6D0-48A2-9A20-ADDA16D40C8D}" type="datetime1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98D2AF79-D02B-41FC-9EA2-79C874B430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90ABD4A-DF1D-4D46-BC0C-2CB5F7AAE9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539288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6DE9E42-C504-46C8-8DDF-D26EB7A176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97E1A068-0310-44B8-BA88-CD39FFEB6E9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2270C5A-019F-4D2A-BAE3-6F62EF6326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849CEC8-6CC8-4305-9A32-909E1365BC31}" type="datetime1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46BFC0-9C15-456A-AAEF-6090443362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201336-CB95-4626-A09D-C5D0C44B2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79695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5663-1E89-420B-9209-897C17C85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44119B0-CDDB-41ED-92A8-57F5A51B8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890055D-2426-44A0-AC64-931B3C04C7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BEC22CA-B0D3-4C37-A312-63512946E1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9BFC77-ED52-42BB-914B-5449E2BCB531}" type="datetime1">
              <a:rPr lang="ru-RU" smtClean="0"/>
              <a:t>09.10.2020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C0AA67D-F237-4F22-93B6-A633F0BF2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7C92DBAF-D01A-4B35-8F93-9C9BF956B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42104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17E7FA-069A-49A2-BCA4-378E35B19D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7D15DE9-3EBE-46D9-B56C-EBE7EAE141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797D7F4E-698A-4920-B6CF-CCFE7AA771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B38600A-210F-468E-A761-A2F51DF9CB7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6058A8AA-B66C-4261-8061-F7B369B9B1F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0F27C0AD-602B-42EC-B929-F30C3EF953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B7FF8C-2466-4349-A2F0-571AD9ACD549}" type="datetime1">
              <a:rPr lang="ru-RU" smtClean="0"/>
              <a:t>09.10.2020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7112398C-FE11-4A37-BE76-045F3EE8FD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B58C1EC9-042A-49FF-9E5D-407039483F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9899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BA70E-0695-4C81-981B-074E5CFC71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3EA45CEF-1897-4F7B-83A6-A3298CBF0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6A9CBE-4B1A-4B21-B036-BA91A326F339}" type="datetime1">
              <a:rPr lang="ru-RU" smtClean="0"/>
              <a:t>09.10.2020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68705AC-4DB0-423A-98A1-1B3FD846C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CC3D8D3A-6EAE-4B89-8847-819C956F2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69254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648CECC-205E-4E4D-8698-3C7F62E6F4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F8C721-6A11-436C-80A4-FD747B199B40}" type="datetime1">
              <a:rPr lang="ru-RU" smtClean="0"/>
              <a:t>09.10.2020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8590DA5-6ADB-490C-8B68-7D22748ECD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7886E6-D52B-4A55-AC69-3EB04CFE85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4730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705CE1-C0F5-4C0F-A4F6-5903EAB2AC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5FE02A-ACC9-4E27-BD99-1ACF2FEF2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B182269-1A07-4E15-9F4F-EC2225FA38A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9672221-02F1-437E-8CB3-FEF058B80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8804F6-8833-4D78-8A3A-81D12EBFB53F}" type="datetime1">
              <a:rPr lang="ru-RU" smtClean="0"/>
              <a:t>09.10.2020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B3B5625-8F00-4C05-AE3E-280612518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963D4D4-50CA-4F8C-9797-C60EE3C14A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769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B575C71-DCE9-4111-AA84-99B918BF99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8738BA7D-4071-40B4-B917-2B9A958B4A1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88C369-AB8C-46AB-A246-6BBBDE27A1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7F8864D-9ACA-4997-A8FA-99B231F18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E86947-4B54-42E6-8CC3-E09E00A4C160}" type="datetime1">
              <a:rPr lang="ru-RU" smtClean="0"/>
              <a:t>09.10.2020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87CD44D-1E37-4A65-9D1F-E2967E21A7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081446-802C-4DD5-9593-D7DAE06F48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8129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91D594-37BB-44A8-8325-598A76651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6DB1403-B3E3-4123-B9E4-61223BDDF4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66DEE28-70FC-4B57-8FD0-500310C16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AEB447-4D55-41B2-94DC-6E6DA73ADAC3}" type="datetime1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2C239C4-B775-40D1-91F8-14AD6D4D65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6C2F54-88FA-41BE-8A39-5B798975D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4276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9AFB036-E318-431D-87EE-1580A2A3602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60F22A4-8EA0-4431-95D8-BB80299155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058BEDE-AE64-4D3C-86A1-B25C6BA99E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7F0CF5-D45A-4548-9756-09CAF427CEC2}" type="datetime1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1583A5-5115-4405-ABF6-800ADB2B49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7FC4B85-1ACD-4EE2-9730-388767437F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9669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5FEDE6-C970-4266-9333-ED97E83BAB2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DDCC28F-1BF6-4B22-8E60-9EB720841A6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AFD6CC2-72A7-4E5E-87B1-C5825BA3143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8C034-C17E-4ABD-BE9A-85509352EF59}" type="datetime1">
              <a:rPr lang="ru-RU" smtClean="0"/>
              <a:t>09.10.2020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4AC63AB-9EB8-45DC-883C-7045F8959DA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6779B76-1767-4CF1-9EAE-6D6E04DCBDF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FDF0E-B47C-498C-9A14-735B80BC491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9672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A97575-9803-41A5-8D86-B2DCCC7720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54667" y="811804"/>
            <a:ext cx="10058400" cy="3566160"/>
          </a:xfrm>
        </p:spPr>
        <p:txBody>
          <a:bodyPr>
            <a:noAutofit/>
          </a:bodyPr>
          <a:lstStyle/>
          <a:p>
            <a:pPr algn="l"/>
            <a:r>
              <a:rPr lang="ru-RU" sz="44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 мерах  по развитию АПК и сельских территорий Нечерноземной зоны Российской Федерации на среднесрочную перспективу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ED10B69-0D76-41B6-9282-E4227A38314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4667" y="4582939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ru-RU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А.В. Петриков – академик РАН, Всероссийский институт аграрных проблем и информатики имени А.А. Никонова – филиал ФГНБУ ФНЦ аграрной экономики и социального развития сельских территорий – ВНИЭСХ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CC31611-527E-4007-8EDF-4F0CDD1FDBD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881"/>
          <a:stretch/>
        </p:blipFill>
        <p:spPr>
          <a:xfrm>
            <a:off x="1073216" y="410484"/>
            <a:ext cx="7079381" cy="116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71337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CBDD57-3092-4935-A8A7-8CAF6D522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Нечерноземной зоны в Российской Федерации в 2005-2018 гг., %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49021060-24F2-4762-AAC8-0976A4091E4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64346520"/>
              </p:ext>
            </p:extLst>
          </p:nvPr>
        </p:nvGraphicFramePr>
        <p:xfrm>
          <a:off x="943768" y="1718079"/>
          <a:ext cx="10327415" cy="463827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22281">
                  <a:extLst>
                    <a:ext uri="{9D8B030D-6E8A-4147-A177-3AD203B41FA5}">
                      <a16:colId xmlns:a16="http://schemas.microsoft.com/office/drawing/2014/main" val="1184277439"/>
                    </a:ext>
                  </a:extLst>
                </a:gridCol>
                <a:gridCol w="1067163">
                  <a:extLst>
                    <a:ext uri="{9D8B030D-6E8A-4147-A177-3AD203B41FA5}">
                      <a16:colId xmlns:a16="http://schemas.microsoft.com/office/drawing/2014/main" val="3226559698"/>
                    </a:ext>
                  </a:extLst>
                </a:gridCol>
                <a:gridCol w="1067163">
                  <a:extLst>
                    <a:ext uri="{9D8B030D-6E8A-4147-A177-3AD203B41FA5}">
                      <a16:colId xmlns:a16="http://schemas.microsoft.com/office/drawing/2014/main" val="207826178"/>
                    </a:ext>
                  </a:extLst>
                </a:gridCol>
                <a:gridCol w="1068241">
                  <a:extLst>
                    <a:ext uri="{9D8B030D-6E8A-4147-A177-3AD203B41FA5}">
                      <a16:colId xmlns:a16="http://schemas.microsoft.com/office/drawing/2014/main" val="3157151341"/>
                    </a:ext>
                  </a:extLst>
                </a:gridCol>
                <a:gridCol w="1067163">
                  <a:extLst>
                    <a:ext uri="{9D8B030D-6E8A-4147-A177-3AD203B41FA5}">
                      <a16:colId xmlns:a16="http://schemas.microsoft.com/office/drawing/2014/main" val="803292893"/>
                    </a:ext>
                  </a:extLst>
                </a:gridCol>
                <a:gridCol w="1067163">
                  <a:extLst>
                    <a:ext uri="{9D8B030D-6E8A-4147-A177-3AD203B41FA5}">
                      <a16:colId xmlns:a16="http://schemas.microsoft.com/office/drawing/2014/main" val="214526936"/>
                    </a:ext>
                  </a:extLst>
                </a:gridCol>
                <a:gridCol w="1068241">
                  <a:extLst>
                    <a:ext uri="{9D8B030D-6E8A-4147-A177-3AD203B41FA5}">
                      <a16:colId xmlns:a16="http://schemas.microsoft.com/office/drawing/2014/main" val="141752722"/>
                    </a:ext>
                  </a:extLst>
                </a:gridCol>
              </a:tblGrid>
              <a:tr h="22401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Показатели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2005 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2010 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2015 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2017 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2018 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600">
                          <a:effectLst/>
                        </a:rPr>
                        <a:t>2020 г.</a:t>
                      </a:r>
                      <a:endParaRPr lang="ru-RU" sz="12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1500813908"/>
                  </a:ext>
                </a:extLst>
              </a:tr>
              <a:tr h="4620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Численность постоянного населения, всего 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42,1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42,5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42,0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42,0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42,1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42,2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2116190648"/>
                  </a:ext>
                </a:extLst>
              </a:tr>
              <a:tr h="2240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 т.ч. сельского населения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29,0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29,0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28,1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27,9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27,5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27,9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914678329"/>
                  </a:ext>
                </a:extLst>
              </a:tr>
              <a:tr h="224013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ВВП, всего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49,8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50,8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49,7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50,2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49,3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х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448128413"/>
                  </a:ext>
                </a:extLst>
              </a:tr>
              <a:tr h="7000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ВВП в сельском хозяйстве, охоте, лесном хозяйстве, рыболовстве и рыбоводстве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30,2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26,5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24,7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24,4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26,1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х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171790690"/>
                  </a:ext>
                </a:extLst>
              </a:tr>
              <a:tr h="4620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Среднегодовая численность занятых в  экономике, всего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44,4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45,3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45,1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45,1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44,9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х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2500247309"/>
                  </a:ext>
                </a:extLst>
              </a:tr>
              <a:tr h="7000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в т. ч. в сельском хозяйстве, охоте, лесном хозяйстве, рыболовстве и рыбоводстве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29,2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27,1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24,7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24,0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23,8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х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 anchor="ctr"/>
                </a:tc>
                <a:extLst>
                  <a:ext uri="{0D108BD9-81ED-4DB2-BD59-A6C34878D82A}">
                    <a16:rowId xmlns:a16="http://schemas.microsoft.com/office/drawing/2014/main" val="3232760814"/>
                  </a:ext>
                </a:extLst>
              </a:tr>
              <a:tr h="70000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Площадь сельскохозяйственных угодий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19,9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20,0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19,8</a:t>
                      </a:r>
                      <a:endParaRPr lang="ru-RU" sz="1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19,8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19,8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х</a:t>
                      </a:r>
                      <a:endParaRPr lang="ru-RU" sz="1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7780" marR="17780" marT="0" marB="0"/>
                </a:tc>
                <a:extLst>
                  <a:ext uri="{0D108BD9-81ED-4DB2-BD59-A6C34878D82A}">
                    <a16:rowId xmlns:a16="http://schemas.microsoft.com/office/drawing/2014/main" val="4166681975"/>
                  </a:ext>
                </a:extLst>
              </a:tr>
            </a:tbl>
          </a:graphicData>
        </a:graphic>
      </p:graphicFrame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A8A588B-5229-4ABE-8EA5-D75320433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7786799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68AE6A-66AF-4EF8-9C7B-9748246FEE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020124" cy="1325563"/>
          </a:xfrm>
        </p:spPr>
        <p:txBody>
          <a:bodyPr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показателей доли Нечерноземной зоны в Российской Федерации в производстве продукции сельского хозяйства в 1991-2019 годах, %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39086023-2346-4232-BEAF-08A374B591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21862354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12F7AA-DDDC-4AF7-8EBE-53FCC91A53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33577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D2EB22-317F-499C-807E-17AFF9C840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>
            <a:noAutofit/>
          </a:bodyPr>
          <a:lstStyle/>
          <a:p>
            <a:r>
              <a: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Динамика личных подсобных хозяйств с заброшенными земельными участками (пустующими домами) в сельских поселениях по данным Всероссийских сельскохозяйственных переписей 2006 г. и 2016 г.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AD51FBA8-E3A4-40A5-B1F0-0F63EB1E165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84633603"/>
              </p:ext>
            </p:extLst>
          </p:nvPr>
        </p:nvGraphicFramePr>
        <p:xfrm>
          <a:off x="838200" y="2186608"/>
          <a:ext cx="10515600" cy="37351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75383">
                  <a:extLst>
                    <a:ext uri="{9D8B030D-6E8A-4147-A177-3AD203B41FA5}">
                      <a16:colId xmlns:a16="http://schemas.microsoft.com/office/drawing/2014/main" val="3562488422"/>
                    </a:ext>
                  </a:extLst>
                </a:gridCol>
                <a:gridCol w="2276060">
                  <a:extLst>
                    <a:ext uri="{9D8B030D-6E8A-4147-A177-3AD203B41FA5}">
                      <a16:colId xmlns:a16="http://schemas.microsoft.com/office/drawing/2014/main" val="4197869245"/>
                    </a:ext>
                  </a:extLst>
                </a:gridCol>
                <a:gridCol w="2135257">
                  <a:extLst>
                    <a:ext uri="{9D8B030D-6E8A-4147-A177-3AD203B41FA5}">
                      <a16:colId xmlns:a16="http://schemas.microsoft.com/office/drawing/2014/main" val="2363792083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516853765"/>
                    </a:ext>
                  </a:extLst>
                </a:gridCol>
              </a:tblGrid>
              <a:tr h="1480932">
                <a:tc>
                  <a:txBody>
                    <a:bodyPr/>
                    <a:lstStyle/>
                    <a:p>
                      <a:endParaRPr lang="ru-RU" sz="2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2016-2006, процентных пунктов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57504671"/>
                  </a:ext>
                </a:extLst>
              </a:tr>
              <a:tr h="1127087">
                <a:tc>
                  <a:txBody>
                    <a:bodyPr/>
                    <a:lstStyle/>
                    <a:p>
                      <a:r>
                        <a:rPr lang="ru-RU" sz="2800" b="1" dirty="0"/>
                        <a:t>Российская Федерация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9,2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4,5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776622"/>
                  </a:ext>
                </a:extLst>
              </a:tr>
              <a:tr h="1127087">
                <a:tc>
                  <a:txBody>
                    <a:bodyPr/>
                    <a:lstStyle/>
                    <a:p>
                      <a:r>
                        <a:rPr lang="ru-RU" sz="2800" b="1" dirty="0"/>
                        <a:t>Нечерноземная зона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15,2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20,1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4,9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0624088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F50FC944-C0D2-4BBC-BF04-6C5EFF0332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7358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7DB259-2521-4AF0-8573-A085DEC526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826" y="587374"/>
            <a:ext cx="11010499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2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личных подсобных хозяйств с заброшенными земельными участками (пустующими домами), в % от общего числа хозяйств (по данным Всероссийской сельскохозяйственной переписи 2016 г.)</a:t>
            </a:r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74D7BCA7-BA42-4769-9192-F5045A907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5" name="Объект 6">
            <a:extLst>
              <a:ext uri="{FF2B5EF4-FFF2-40B4-BE49-F238E27FC236}">
                <a16:creationId xmlns:a16="http://schemas.microsoft.com/office/drawing/2014/main" id="{292E8002-C745-4552-875D-681E2C7BB22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141537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108857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3B2BB74-B4C4-46CB-80AA-5CA5115F07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Индексы продукции сельского хозяйства за 2010-2018 гг., %</a:t>
            </a:r>
          </a:p>
        </p:txBody>
      </p:sp>
      <p:graphicFrame>
        <p:nvGraphicFramePr>
          <p:cNvPr id="7" name="Объект 6">
            <a:extLst>
              <a:ext uri="{FF2B5EF4-FFF2-40B4-BE49-F238E27FC236}">
                <a16:creationId xmlns:a16="http://schemas.microsoft.com/office/drawing/2014/main" id="{3631F7A8-D79E-420F-B0EB-4C5183FF0FB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1825625"/>
          <a:ext cx="10515600" cy="43513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83CD6472-846A-4AEE-BA8D-E851A51217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94EFDF0E-B47C-498C-9A14-735B80BC4918}" type="slidenum">
              <a:rPr kumimoji="0" lang="ru-RU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ru-RU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44885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18463D-E438-4C50-9CFD-60ED12E0BA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Нечерноземья в валовых сборах сельскохозяйственных культур, %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FD2002E8-CCC8-4343-98F6-44135C3F31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94510056"/>
              </p:ext>
            </p:extLst>
          </p:nvPr>
        </p:nvGraphicFramePr>
        <p:xfrm>
          <a:off x="1141117" y="1690688"/>
          <a:ext cx="8599650" cy="4750816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995256">
                  <a:extLst>
                    <a:ext uri="{9D8B030D-6E8A-4147-A177-3AD203B41FA5}">
                      <a16:colId xmlns:a16="http://schemas.microsoft.com/office/drawing/2014/main" val="3837060136"/>
                    </a:ext>
                  </a:extLst>
                </a:gridCol>
                <a:gridCol w="929250">
                  <a:extLst>
                    <a:ext uri="{9D8B030D-6E8A-4147-A177-3AD203B41FA5}">
                      <a16:colId xmlns:a16="http://schemas.microsoft.com/office/drawing/2014/main" val="876331648"/>
                    </a:ext>
                  </a:extLst>
                </a:gridCol>
                <a:gridCol w="904136">
                  <a:extLst>
                    <a:ext uri="{9D8B030D-6E8A-4147-A177-3AD203B41FA5}">
                      <a16:colId xmlns:a16="http://schemas.microsoft.com/office/drawing/2014/main" val="231585960"/>
                    </a:ext>
                  </a:extLst>
                </a:gridCol>
                <a:gridCol w="887392">
                  <a:extLst>
                    <a:ext uri="{9D8B030D-6E8A-4147-A177-3AD203B41FA5}">
                      <a16:colId xmlns:a16="http://schemas.microsoft.com/office/drawing/2014/main" val="4053782669"/>
                    </a:ext>
                  </a:extLst>
                </a:gridCol>
                <a:gridCol w="803676">
                  <a:extLst>
                    <a:ext uri="{9D8B030D-6E8A-4147-A177-3AD203B41FA5}">
                      <a16:colId xmlns:a16="http://schemas.microsoft.com/office/drawing/2014/main" val="1718461936"/>
                    </a:ext>
                  </a:extLst>
                </a:gridCol>
                <a:gridCol w="1079940">
                  <a:extLst>
                    <a:ext uri="{9D8B030D-6E8A-4147-A177-3AD203B41FA5}">
                      <a16:colId xmlns:a16="http://schemas.microsoft.com/office/drawing/2014/main" val="2313338472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 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dirty="0">
                          <a:effectLst/>
                        </a:rPr>
                        <a:t>1996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2000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2010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2015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>
                          <a:effectLst/>
                        </a:rPr>
                        <a:t>2018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574188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Зерновые и зернобобовые 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21,2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15,5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12,0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13,7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13,7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0054168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Из них:                                                       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 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 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7224783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   пшеница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12,0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11,3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9,6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11,3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11,0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235980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   рожь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35,3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30,6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29,9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24,4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25,8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723618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   ячмень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28,8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16,8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20,6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21,0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21,7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2751698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   овёс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38,7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28,3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25,2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28,4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24,8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2624901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   кукуруза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0,1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0,3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1,0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7,8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12,3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7427920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   гречиха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25,5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21,7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7,0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13,6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11,8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5878266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   волокно льна-долгунца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95,5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72,7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51,3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57,4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64,2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24614994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   сахарная свекла 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5,9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7,1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7,0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9,2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8,9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4393865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   подсолнечник на зерно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0,3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0,6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0,6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1,6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2,5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2099695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   рапс  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0,0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0,0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20,8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38,8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26,6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92667463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Картофель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48,7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43,2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32,2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38,0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37,3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7431792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Овощи открытого и закрытого грунта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44,9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42,4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25,7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23,6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21,2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17619417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Плоды и ягоды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-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35,3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33,2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>
                          <a:effectLst/>
                        </a:rPr>
                        <a:t>27,0</a:t>
                      </a:r>
                      <a:endParaRPr lang="ru-RU" sz="24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1800" b="1" dirty="0">
                          <a:effectLst/>
                        </a:rPr>
                        <a:t>22,9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126159596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1283A85D-C8A2-41CC-9CB3-54E28F9A5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333989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EA0677A-C1DE-47A7-BA23-5F22B483AE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4827" y="542034"/>
            <a:ext cx="10515600" cy="1325563"/>
          </a:xfrm>
        </p:spPr>
        <p:txBody>
          <a:bodyPr>
            <a:noAutofit/>
          </a:bodyPr>
          <a:lstStyle/>
          <a:p>
            <a:r>
              <a:rPr lang="ru-RU" sz="40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Удельный вес Нечерноземья в производстве продукции животноводства,%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102601BA-3DBB-4036-8FB7-20286B468CC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75732542"/>
              </p:ext>
            </p:extLst>
          </p:nvPr>
        </p:nvGraphicFramePr>
        <p:xfrm>
          <a:off x="1246249" y="2108262"/>
          <a:ext cx="9534046" cy="310146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716812">
                  <a:extLst>
                    <a:ext uri="{9D8B030D-6E8A-4147-A177-3AD203B41FA5}">
                      <a16:colId xmlns:a16="http://schemas.microsoft.com/office/drawing/2014/main" val="2249470302"/>
                    </a:ext>
                  </a:extLst>
                </a:gridCol>
                <a:gridCol w="1276478">
                  <a:extLst>
                    <a:ext uri="{9D8B030D-6E8A-4147-A177-3AD203B41FA5}">
                      <a16:colId xmlns:a16="http://schemas.microsoft.com/office/drawing/2014/main" val="1848327862"/>
                    </a:ext>
                  </a:extLst>
                </a:gridCol>
                <a:gridCol w="1247245">
                  <a:extLst>
                    <a:ext uri="{9D8B030D-6E8A-4147-A177-3AD203B41FA5}">
                      <a16:colId xmlns:a16="http://schemas.microsoft.com/office/drawing/2014/main" val="1312943588"/>
                    </a:ext>
                  </a:extLst>
                </a:gridCol>
                <a:gridCol w="1179037">
                  <a:extLst>
                    <a:ext uri="{9D8B030D-6E8A-4147-A177-3AD203B41FA5}">
                      <a16:colId xmlns:a16="http://schemas.microsoft.com/office/drawing/2014/main" val="3293908413"/>
                    </a:ext>
                  </a:extLst>
                </a:gridCol>
                <a:gridCol w="1023131">
                  <a:extLst>
                    <a:ext uri="{9D8B030D-6E8A-4147-A177-3AD203B41FA5}">
                      <a16:colId xmlns:a16="http://schemas.microsoft.com/office/drawing/2014/main" val="1322645927"/>
                    </a:ext>
                  </a:extLst>
                </a:gridCol>
                <a:gridCol w="1091343">
                  <a:extLst>
                    <a:ext uri="{9D8B030D-6E8A-4147-A177-3AD203B41FA5}">
                      <a16:colId xmlns:a16="http://schemas.microsoft.com/office/drawing/2014/main" val="35115275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 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</a:rPr>
                        <a:t>1996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</a:rPr>
                        <a:t>2000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effectLst/>
                        </a:rPr>
                        <a:t>2010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effectLst/>
                        </a:rPr>
                        <a:t>2015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>
                          <a:effectLst/>
                        </a:rPr>
                        <a:t>2018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473464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Скот и птица , всего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31,0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31,9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26,4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28,0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29,1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41033897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                 Крупный рогатый скот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30,4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31,8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23,7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23,0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23,8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27300459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                 Овцы и козы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20,4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24,1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11,6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10,0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8,1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44731036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                 Птица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33,3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37,8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31,5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32,8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34,0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38939769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                Свиньи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33,1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30,3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23,8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25,1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26,3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14707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Молоко 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36,0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36,4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29,5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30,3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31,5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26447158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Яйцо 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42,3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43,5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40,0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40,7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41,6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25934842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Шерсть 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5,9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6,8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2,9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>
                          <a:effectLst/>
                        </a:rPr>
                        <a:t>2,4</a:t>
                      </a:r>
                      <a:endParaRPr lang="ru-RU" sz="2800" b="1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000" b="1" dirty="0">
                          <a:effectLst/>
                        </a:rPr>
                        <a:t>2,1</a:t>
                      </a:r>
                      <a:endParaRPr lang="ru-RU" sz="28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val="1419372385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4E1DE418-104F-44AD-8479-DC52265D23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8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7008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DCDBE89-8A81-4317-8A96-62458A3331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Структура продукции сельского хозяйства по категориям хозяйств в 2019 г.</a:t>
            </a:r>
          </a:p>
        </p:txBody>
      </p:sp>
      <p:graphicFrame>
        <p:nvGraphicFramePr>
          <p:cNvPr id="5" name="Таблица 5">
            <a:extLst>
              <a:ext uri="{FF2B5EF4-FFF2-40B4-BE49-F238E27FC236}">
                <a16:creationId xmlns:a16="http://schemas.microsoft.com/office/drawing/2014/main" id="{47DABA0F-CCFA-4AE4-9A29-DD6383A5477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53274144"/>
              </p:ext>
            </p:extLst>
          </p:nvPr>
        </p:nvGraphicFramePr>
        <p:xfrm>
          <a:off x="838200" y="1825625"/>
          <a:ext cx="10780643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33800">
                  <a:extLst>
                    <a:ext uri="{9D8B030D-6E8A-4147-A177-3AD203B41FA5}">
                      <a16:colId xmlns:a16="http://schemas.microsoft.com/office/drawing/2014/main" val="1027235790"/>
                    </a:ext>
                  </a:extLst>
                </a:gridCol>
                <a:gridCol w="3578087">
                  <a:extLst>
                    <a:ext uri="{9D8B030D-6E8A-4147-A177-3AD203B41FA5}">
                      <a16:colId xmlns:a16="http://schemas.microsoft.com/office/drawing/2014/main" val="152937032"/>
                    </a:ext>
                  </a:extLst>
                </a:gridCol>
                <a:gridCol w="3468756">
                  <a:extLst>
                    <a:ext uri="{9D8B030D-6E8A-4147-A177-3AD203B41FA5}">
                      <a16:colId xmlns:a16="http://schemas.microsoft.com/office/drawing/2014/main" val="821499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ru-RU" sz="2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Российская Федерация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Нечерноземная зона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76475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/>
                        <a:t>Сельскохозяйственные организации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57,7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69,3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365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/>
                        <a:t>Хозяйства населения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28,6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24,7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555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ru-RU" sz="2800" b="1" dirty="0"/>
                        <a:t>Крестьянские (фермерские) хозяйства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13,7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6,0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1624261"/>
                  </a:ext>
                </a:extLst>
              </a:tr>
              <a:tr h="370039">
                <a:tc>
                  <a:txBody>
                    <a:bodyPr/>
                    <a:lstStyle/>
                    <a:p>
                      <a:r>
                        <a:rPr lang="ru-RU" sz="2800" b="1" dirty="0"/>
                        <a:t>Всего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100,0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100,0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620204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5440C7B-70F7-47CC-B93A-6E52CBA7F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1838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E1A75C-B292-4F90-A26C-D3512229CD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34453" y="1604378"/>
            <a:ext cx="10515600" cy="1325563"/>
          </a:xfr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ru-RU" sz="3600" b="1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Субсидии на мероприятия по устойчивому развитию сельских территорий из федерального и регионального бюджета в рамках Госпрограммы развития сельского хозяйства в расчете на одного сельского жителя, руб.</a:t>
            </a:r>
          </a:p>
        </p:txBody>
      </p:sp>
      <p:graphicFrame>
        <p:nvGraphicFramePr>
          <p:cNvPr id="5" name="Объект 4">
            <a:extLst>
              <a:ext uri="{FF2B5EF4-FFF2-40B4-BE49-F238E27FC236}">
                <a16:creationId xmlns:a16="http://schemas.microsoft.com/office/drawing/2014/main" id="{5093C3C1-5BE2-4914-9CFC-D77AEC94DE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677804595"/>
              </p:ext>
            </p:extLst>
          </p:nvPr>
        </p:nvGraphicFramePr>
        <p:xfrm>
          <a:off x="838200" y="3720170"/>
          <a:ext cx="8886990" cy="1385697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500610">
                  <a:extLst>
                    <a:ext uri="{9D8B030D-6E8A-4147-A177-3AD203B41FA5}">
                      <a16:colId xmlns:a16="http://schemas.microsoft.com/office/drawing/2014/main" val="7426472"/>
                    </a:ext>
                  </a:extLst>
                </a:gridCol>
                <a:gridCol w="1096595">
                  <a:extLst>
                    <a:ext uri="{9D8B030D-6E8A-4147-A177-3AD203B41FA5}">
                      <a16:colId xmlns:a16="http://schemas.microsoft.com/office/drawing/2014/main" val="677137644"/>
                    </a:ext>
                  </a:extLst>
                </a:gridCol>
                <a:gridCol w="1096595">
                  <a:extLst>
                    <a:ext uri="{9D8B030D-6E8A-4147-A177-3AD203B41FA5}">
                      <a16:colId xmlns:a16="http://schemas.microsoft.com/office/drawing/2014/main" val="3708889054"/>
                    </a:ext>
                  </a:extLst>
                </a:gridCol>
                <a:gridCol w="1096595">
                  <a:extLst>
                    <a:ext uri="{9D8B030D-6E8A-4147-A177-3AD203B41FA5}">
                      <a16:colId xmlns:a16="http://schemas.microsoft.com/office/drawing/2014/main" val="3692443824"/>
                    </a:ext>
                  </a:extLst>
                </a:gridCol>
                <a:gridCol w="1096595">
                  <a:extLst>
                    <a:ext uri="{9D8B030D-6E8A-4147-A177-3AD203B41FA5}">
                      <a16:colId xmlns:a16="http://schemas.microsoft.com/office/drawing/2014/main" val="2399597163"/>
                    </a:ext>
                  </a:extLst>
                </a:gridCol>
              </a:tblGrid>
              <a:tr h="184150">
                <a:tc>
                  <a:txBody>
                    <a:bodyPr/>
                    <a:lstStyle/>
                    <a:p>
                      <a:endParaRPr lang="ru-RU" sz="2400">
                        <a:effectLst/>
                        <a:latin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2016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2017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2018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2019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898681598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</a:rPr>
                        <a:t>РОССИЙСКАЯ ФЕДЕРАЦИЯ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399,1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353,8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318,8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359,4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324485115"/>
                  </a:ext>
                </a:extLst>
              </a:tr>
              <a:tr h="1841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b="1" dirty="0">
                          <a:effectLst/>
                        </a:rPr>
                        <a:t>Нечерноземная зона</a:t>
                      </a:r>
                      <a:endParaRPr lang="ru-RU" sz="2400" b="1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404,9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311,6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>
                          <a:effectLst/>
                        </a:rPr>
                        <a:t>237,5</a:t>
                      </a:r>
                      <a:endParaRPr lang="ru-RU" sz="24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ru-RU" sz="2800" dirty="0">
                          <a:effectLst/>
                        </a:rPr>
                        <a:t>282,5</a:t>
                      </a:r>
                      <a:endParaRPr lang="ru-RU" sz="24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558905415"/>
                  </a:ext>
                </a:extLst>
              </a:tr>
            </a:tbl>
          </a:graphicData>
        </a:graphic>
      </p:graphicFrame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4624F7-1F79-4786-9389-B6583B7558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FDF0E-B47C-498C-9A14-735B80BC4918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68873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843517" cy="5419226"/>
          </a:xfrm>
        </p:spPr>
        <p:txBody>
          <a:bodyPr/>
          <a:lstStyle/>
          <a:p>
            <a:r>
              <a:rPr lang="ru-RU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              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Благодарю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>
                <a:solidFill>
                  <a:schemeClr val="tx2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плый синий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1317</TotalTime>
  <Words>570</Words>
  <Application>Microsoft Office PowerPoint</Application>
  <PresentationFormat>Широкоэкранный</PresentationFormat>
  <Paragraphs>266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Times New Roman</vt:lpstr>
      <vt:lpstr>Тема Office</vt:lpstr>
      <vt:lpstr>О мерах  по развитию АПК и сельских территорий Нечерноземной зоны Российской Федерации на среднесрочную перспективу</vt:lpstr>
      <vt:lpstr>Удельный вес Нечерноземной зоны в Российской Федерации в 2005-2018 гг., %</vt:lpstr>
      <vt:lpstr>Динамика показателей доли Нечерноземной зоны в Российской Федерации в производстве продукции сельского хозяйства в 1991-2019 годах, %</vt:lpstr>
      <vt:lpstr>Динамика личных подсобных хозяйств с заброшенными земельными участками (пустующими домами) в сельских поселениях по данным Всероссийских сельскохозяйственных переписей 2006 г. и 2016 г.</vt:lpstr>
      <vt:lpstr>Удельный вес личных подсобных хозяйств с заброшенными земельными участками (пустующими домами), в % от общего числа хозяйств (по данным Всероссийской сельскохозяйственной переписи 2016 г.)</vt:lpstr>
      <vt:lpstr>Индексы продукции сельского хозяйства за 2010-2018 гг., %</vt:lpstr>
      <vt:lpstr>Удельный вес Нечерноземья в валовых сборах сельскохозяйственных культур, %</vt:lpstr>
      <vt:lpstr>Удельный вес Нечерноземья в производстве продукции животноводства,%</vt:lpstr>
      <vt:lpstr>Структура продукции сельского хозяйства по категориям хозяйств в 2019 г.</vt:lpstr>
      <vt:lpstr>Субсидии на мероприятия по устойчивому развитию сельских территорий из федерального и регионального бюджета в рамках Госпрограммы развития сельского хозяйства в расчете на одного сельского жителя, руб.</vt:lpstr>
      <vt:lpstr>                Благодарю за внимание!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 мерах  по развитию АПК и сельских территорий Нечерноземной зоны Российской Федерации на среднесрочную перспективу</dc:title>
  <dc:creator>Ekaterina Shishkina</dc:creator>
  <cp:lastModifiedBy>User</cp:lastModifiedBy>
  <cp:revision>16</cp:revision>
  <dcterms:created xsi:type="dcterms:W3CDTF">2020-10-06T06:45:52Z</dcterms:created>
  <dcterms:modified xsi:type="dcterms:W3CDTF">2020-10-09T06:28:04Z</dcterms:modified>
</cp:coreProperties>
</file>