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7" y="125506"/>
            <a:ext cx="10058400" cy="65768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20389" y="0"/>
            <a:ext cx="8916951" cy="2638696"/>
          </a:xfrm>
        </p:spPr>
        <p:txBody>
          <a:bodyPr/>
          <a:lstStyle/>
          <a:p>
            <a:r>
              <a:rPr lang="ru-RU" sz="3600" dirty="0">
                <a:solidFill>
                  <a:schemeClr val="tx1"/>
                </a:solidFill>
              </a:rPr>
              <a:t>Африканский агротуризм: </a:t>
            </a:r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стратегия </a:t>
            </a:r>
            <a:r>
              <a:rPr lang="ru-RU" sz="3600" dirty="0">
                <a:solidFill>
                  <a:schemeClr val="tx1"/>
                </a:solidFill>
              </a:rPr>
              <a:t>экономического развития </a:t>
            </a:r>
            <a:r>
              <a:rPr lang="ru-RU" sz="3600" dirty="0" smtClean="0">
                <a:solidFill>
                  <a:schemeClr val="tx1"/>
                </a:solidFill>
              </a:rPr>
              <a:t/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отсталых </a:t>
            </a:r>
            <a:r>
              <a:rPr lang="ru-RU" sz="3600" dirty="0">
                <a:solidFill>
                  <a:schemeClr val="tx1"/>
                </a:solidFill>
              </a:rPr>
              <a:t>сельских </a:t>
            </a:r>
            <a:r>
              <a:rPr lang="ru-RU" sz="3600" dirty="0" smtClean="0">
                <a:solidFill>
                  <a:schemeClr val="tx1"/>
                </a:solidFill>
              </a:rPr>
              <a:t>районов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467" y="5074025"/>
            <a:ext cx="8694768" cy="1418414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>
                <a:solidFill>
                  <a:schemeClr val="tx1"/>
                </a:solidFill>
              </a:rPr>
              <a:t>Н. Г. </a:t>
            </a:r>
            <a:r>
              <a:rPr lang="ru-RU" b="1" i="1" dirty="0" smtClean="0">
                <a:solidFill>
                  <a:schemeClr val="tx1"/>
                </a:solidFill>
              </a:rPr>
              <a:t>Гаврилова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Институт </a:t>
            </a:r>
            <a:r>
              <a:rPr lang="ru-RU" b="1" i="1" dirty="0">
                <a:solidFill>
                  <a:schemeClr val="tx1"/>
                </a:solidFill>
              </a:rPr>
              <a:t>Африки </a:t>
            </a:r>
            <a:r>
              <a:rPr lang="ru-RU" b="1" i="1" dirty="0" smtClean="0">
                <a:solidFill>
                  <a:schemeClr val="tx1"/>
                </a:solidFill>
              </a:rPr>
              <a:t>РАН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Центр </a:t>
            </a:r>
            <a:r>
              <a:rPr lang="ru-RU" b="1" i="1" dirty="0">
                <a:solidFill>
                  <a:schemeClr val="tx1"/>
                </a:solidFill>
              </a:rPr>
              <a:t>изучения проблем переходной </a:t>
            </a:r>
            <a:r>
              <a:rPr lang="ru-RU" b="1" i="1" dirty="0" smtClean="0">
                <a:solidFill>
                  <a:schemeClr val="tx1"/>
                </a:solidFill>
              </a:rPr>
              <a:t>экономики 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г. </a:t>
            </a:r>
            <a:r>
              <a:rPr lang="ru-RU" b="1" i="1" dirty="0">
                <a:solidFill>
                  <a:schemeClr val="tx1"/>
                </a:solidFill>
              </a:rPr>
              <a:t>Москва</a:t>
            </a:r>
            <a:endParaRPr 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6643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7506"/>
          </a:xfrm>
        </p:spPr>
        <p:txBody>
          <a:bodyPr/>
          <a:lstStyle/>
          <a:p>
            <a:r>
              <a:rPr lang="ru-RU" dirty="0"/>
              <a:t>Классификация стран Африки, 2019 г.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84138"/>
              </p:ext>
            </p:extLst>
          </p:nvPr>
        </p:nvGraphicFramePr>
        <p:xfrm>
          <a:off x="1559859" y="2034985"/>
          <a:ext cx="7270375" cy="3971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27043">
                  <a:extLst>
                    <a:ext uri="{9D8B030D-6E8A-4147-A177-3AD203B41FA5}">
                      <a16:colId xmlns:a16="http://schemas.microsoft.com/office/drawing/2014/main" val="2820681152"/>
                    </a:ext>
                  </a:extLst>
                </a:gridCol>
                <a:gridCol w="1543332">
                  <a:extLst>
                    <a:ext uri="{9D8B030D-6E8A-4147-A177-3AD203B41FA5}">
                      <a16:colId xmlns:a16="http://schemas.microsoft.com/office/drawing/2014/main" val="2074501097"/>
                    </a:ext>
                  </a:extLst>
                </a:gridCol>
              </a:tblGrid>
              <a:tr h="5757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Доля Африки в мире,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842776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развивающихся стран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7665387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Страны-экспортеры топлива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1605886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Экономика по ВНД на душу населения: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5372550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страны с высоким доходом (свыше 12056$)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300083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страны с доходом выше среднего (3896-12055$)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8239466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страны с доходом ниже среднего (996$-3895$)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2052566"/>
                  </a:ext>
                </a:extLst>
              </a:tr>
              <a:tr h="575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- страны с низким уровнем дохода (менее 995$ на душу населения)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6582931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стран, испытывающих недостаток продовольствия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7912334"/>
                  </a:ext>
                </a:extLst>
              </a:tr>
              <a:tr h="5757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т. ч. страны с высоким уровнем голода (5-24,9% населения)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3871985"/>
                  </a:ext>
                </a:extLst>
              </a:tr>
              <a:tr h="280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Страны с критическим уровнем голода (&gt;25% населения)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75%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011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74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367749"/>
            <a:ext cx="3609975" cy="3180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487" y="95872"/>
            <a:ext cx="3714750" cy="37242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67748"/>
            <a:ext cx="10515600" cy="419472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834351"/>
            <a:ext cx="5101811" cy="153663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Последствия продовольственной необеспеченности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356" y="0"/>
            <a:ext cx="3276600" cy="3724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662" y="3820147"/>
            <a:ext cx="3295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6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255560" cy="851647"/>
          </a:xfrm>
        </p:spPr>
        <p:txBody>
          <a:bodyPr>
            <a:normAutofit/>
          </a:bodyPr>
          <a:lstStyle/>
          <a:p>
            <a:r>
              <a:rPr lang="ru-RU" sz="2800" dirty="0"/>
              <a:t>Продовольственная безопасность стран Африки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348981"/>
              </p:ext>
            </p:extLst>
          </p:nvPr>
        </p:nvGraphicFramePr>
        <p:xfrm>
          <a:off x="1210235" y="1461248"/>
          <a:ext cx="7548283" cy="4222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4115">
                  <a:extLst>
                    <a:ext uri="{9D8B030D-6E8A-4147-A177-3AD203B41FA5}">
                      <a16:colId xmlns:a16="http://schemas.microsoft.com/office/drawing/2014/main" val="385273870"/>
                    </a:ext>
                  </a:extLst>
                </a:gridCol>
                <a:gridCol w="892084">
                  <a:extLst>
                    <a:ext uri="{9D8B030D-6E8A-4147-A177-3AD203B41FA5}">
                      <a16:colId xmlns:a16="http://schemas.microsoft.com/office/drawing/2014/main" val="3001110412"/>
                    </a:ext>
                  </a:extLst>
                </a:gridCol>
                <a:gridCol w="892084">
                  <a:extLst>
                    <a:ext uri="{9D8B030D-6E8A-4147-A177-3AD203B41FA5}">
                      <a16:colId xmlns:a16="http://schemas.microsoft.com/office/drawing/2014/main" val="1073667677"/>
                    </a:ext>
                  </a:extLst>
                </a:gridCol>
              </a:tblGrid>
              <a:tr h="296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Показатели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2000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2018 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23195934"/>
                  </a:ext>
                </a:extLst>
              </a:tr>
              <a:tr h="6079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Запас белка на 1 чел. в день (в среднем за 3 года), % к среднемировому уровню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20537950"/>
                  </a:ext>
                </a:extLst>
              </a:tr>
              <a:tr h="6079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Запас белка животного происхождения на 1 чел. в день (в среднем за 3 года), % к среднемировому уровню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44,4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45,5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68532701"/>
                  </a:ext>
                </a:extLst>
              </a:tr>
              <a:tr h="2961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ВВП на душу населения, ППС, % к среднемировому уровню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34,0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30,2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96754979"/>
                  </a:ext>
                </a:extLst>
              </a:tr>
              <a:tr h="296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недоедающих людей, млн чел.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256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60958382"/>
                  </a:ext>
                </a:extLst>
              </a:tr>
              <a:tr h="3095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голодающих людей, млн. чел.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н/д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06232334"/>
                  </a:ext>
                </a:extLst>
              </a:tr>
              <a:tr h="296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Дети до 5 лет, отстающие в росте,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81665193"/>
                  </a:ext>
                </a:extLst>
              </a:tr>
              <a:tr h="296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Распространенность низкого веса при рождении,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15,1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92913921"/>
                  </a:ext>
                </a:extLst>
              </a:tr>
              <a:tr h="607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Распространенность недостаточной продовольственной безопасности в общей численности населения 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н/д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52,5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8786930"/>
                  </a:ext>
                </a:extLst>
              </a:tr>
              <a:tr h="607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Распространенность острой нехватки продовольствия в общей численности населения,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н/д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21,5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53339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368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1"/>
            <a:ext cx="9641042" cy="815788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Риски, связанные с сельскохозяйственной деятельностью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513324"/>
              </p:ext>
            </p:extLst>
          </p:nvPr>
        </p:nvGraphicFramePr>
        <p:xfrm>
          <a:off x="824752" y="1246097"/>
          <a:ext cx="8731623" cy="5256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84477">
                  <a:extLst>
                    <a:ext uri="{9D8B030D-6E8A-4147-A177-3AD203B41FA5}">
                      <a16:colId xmlns:a16="http://schemas.microsoft.com/office/drawing/2014/main" val="3600270918"/>
                    </a:ext>
                  </a:extLst>
                </a:gridCol>
                <a:gridCol w="3273573">
                  <a:extLst>
                    <a:ext uri="{9D8B030D-6E8A-4147-A177-3AD203B41FA5}">
                      <a16:colId xmlns:a16="http://schemas.microsoft.com/office/drawing/2014/main" val="697804072"/>
                    </a:ext>
                  </a:extLst>
                </a:gridCol>
                <a:gridCol w="3273573">
                  <a:extLst>
                    <a:ext uri="{9D8B030D-6E8A-4147-A177-3AD203B41FA5}">
                      <a16:colId xmlns:a16="http://schemas.microsoft.com/office/drawing/2014/main" val="1438167124"/>
                    </a:ext>
                  </a:extLst>
                </a:gridCol>
              </a:tblGrid>
              <a:tr h="1797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Виды рисков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Подвиды рисков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Примеры ситуаций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2408874646"/>
                  </a:ext>
                </a:extLst>
              </a:tr>
              <a:tr h="179721">
                <a:tc row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рыночные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ресурсные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дефицит или избыток ресурсов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3952591851"/>
                  </a:ext>
                </a:extLst>
              </a:tr>
              <a:tr h="880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связанные со сбытом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ограниченность рынков – внешних и внутренних – для сельскохозяйственных и несельскохозяйственных товаров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2653539020"/>
                  </a:ext>
                </a:extLst>
              </a:tr>
              <a:tr h="352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ценовые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волатильность цен на ресурсы и с.-х. продукцию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1108591564"/>
                  </a:ext>
                </a:extLst>
              </a:tr>
              <a:tr h="1797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неполучение доходов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доходы от с.-х. деятельности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1985110732"/>
                  </a:ext>
                </a:extLst>
              </a:tr>
              <a:tr h="528170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производственные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климатические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засуха, наводнение, землетрясение, ураган, оползни и др.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2401834473"/>
                  </a:ext>
                </a:extLst>
              </a:tr>
              <a:tr h="7042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биологические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нашествие насекомых-вредителей,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эпидемия среди животных, заболевания растений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1024284763"/>
                  </a:ext>
                </a:extLst>
              </a:tr>
              <a:tr h="352113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человеческие и личностные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проблемы со здоровьем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несчастные случаи, болезни, инвалидность, смерть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788236400"/>
                  </a:ext>
                </a:extLst>
              </a:tr>
              <a:tr h="352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семейные отношения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уход за больным членом семьи, развод и др.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3985821663"/>
                  </a:ext>
                </a:extLst>
              </a:tr>
              <a:tr h="352113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политические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институциональные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слабые информационные системы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39434048"/>
                  </a:ext>
                </a:extLst>
              </a:tr>
              <a:tr h="7042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программные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неадекватные меры государственного регулирования, неправильные политические решения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6" marR="50376" marT="0" marB="0" anchor="ctr"/>
                </a:tc>
                <a:extLst>
                  <a:ext uri="{0D108BD9-81ED-4DB2-BD59-A6C34878D82A}">
                    <a16:rowId xmlns:a16="http://schemas.microsoft.com/office/drawing/2014/main" val="4014082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21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156948" cy="83371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Некоторые природные </a:t>
            </a:r>
            <a:r>
              <a:rPr lang="ru-RU" sz="2800" dirty="0"/>
              <a:t>катастрофы в Африке, 2000–2019 гг.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6686874"/>
              </p:ext>
            </p:extLst>
          </p:nvPr>
        </p:nvGraphicFramePr>
        <p:xfrm>
          <a:off x="1645277" y="1291514"/>
          <a:ext cx="8054535" cy="4266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5838">
                  <a:extLst>
                    <a:ext uri="{9D8B030D-6E8A-4147-A177-3AD203B41FA5}">
                      <a16:colId xmlns:a16="http://schemas.microsoft.com/office/drawing/2014/main" val="846028753"/>
                    </a:ext>
                  </a:extLst>
                </a:gridCol>
                <a:gridCol w="1872861">
                  <a:extLst>
                    <a:ext uri="{9D8B030D-6E8A-4147-A177-3AD203B41FA5}">
                      <a16:colId xmlns:a16="http://schemas.microsoft.com/office/drawing/2014/main" val="4070874199"/>
                    </a:ext>
                  </a:extLst>
                </a:gridCol>
                <a:gridCol w="1801906">
                  <a:extLst>
                    <a:ext uri="{9D8B030D-6E8A-4147-A177-3AD203B41FA5}">
                      <a16:colId xmlns:a16="http://schemas.microsoft.com/office/drawing/2014/main" val="122066895"/>
                    </a:ext>
                  </a:extLst>
                </a:gridCol>
                <a:gridCol w="2303930">
                  <a:extLst>
                    <a:ext uri="{9D8B030D-6E8A-4147-A177-3AD203B41FA5}">
                      <a16:colId xmlns:a16="http://schemas.microsoft.com/office/drawing/2014/main" val="919834582"/>
                    </a:ext>
                  </a:extLst>
                </a:gridCol>
              </a:tblGrid>
              <a:tr h="7111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Страна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Число эпизодов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Число пострадавших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Самая крупное стихийное бедствие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839600"/>
                  </a:ext>
                </a:extLst>
              </a:tr>
              <a:tr h="237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Алжир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н/д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3777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Землетрясение, 2003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6867565"/>
                  </a:ext>
                </a:extLst>
              </a:tr>
              <a:tr h="474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Демократическая Республика Конго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1072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Наводнение, оползни, 2017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5730634"/>
                  </a:ext>
                </a:extLst>
              </a:tr>
              <a:tr h="237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Кения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1572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Наводнение, 2018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283569"/>
                  </a:ext>
                </a:extLst>
              </a:tr>
              <a:tr h="474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Мадагаскар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н/д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1644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Циклоны Ава и Бергуитта, 2018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7379374"/>
                  </a:ext>
                </a:extLst>
              </a:tr>
              <a:tr h="474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Малави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н/д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985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Циклон Идай, наводнение, 2019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4492943"/>
                  </a:ext>
                </a:extLst>
              </a:tr>
              <a:tr h="474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Мозамбик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2291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Циклон Идай, наводнение, 2019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9028884"/>
                  </a:ext>
                </a:extLst>
              </a:tr>
              <a:tr h="237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Нигерия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1696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Наводнение, 2018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9619999"/>
                  </a:ext>
                </a:extLst>
              </a:tr>
              <a:tr h="237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Сомали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н/д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20 739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Засуха, 2010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520670"/>
                  </a:ext>
                </a:extLst>
              </a:tr>
              <a:tr h="474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Сьерра-Леоне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н/д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1289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Наводнение, оползни, 2017 г.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7703064"/>
                  </a:ext>
                </a:extLst>
              </a:tr>
              <a:tr h="2370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Эфиопия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1639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Наводнение, 2016 г.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8418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23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242" y="1103278"/>
            <a:ext cx="10515600" cy="41723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Некоторые экономические последствия продовольственной недостаточности для страны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305879"/>
            <a:ext cx="10515600" cy="408498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14728" y="1512612"/>
            <a:ext cx="162383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1888435" y="2126974"/>
            <a:ext cx="7871791" cy="4194313"/>
            <a:chOff x="1277" y="1882"/>
            <a:chExt cx="9307" cy="4221"/>
          </a:xfrm>
        </p:grpSpPr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2147" y="2132"/>
              <a:ext cx="1857" cy="160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5657" y="4437"/>
              <a:ext cx="1055" cy="603"/>
            </a:xfrm>
            <a:prstGeom prst="leftArrow">
              <a:avLst>
                <a:gd name="adj1" fmla="val 50000"/>
                <a:gd name="adj2" fmla="val 43740"/>
              </a:avLst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4004" y="1882"/>
              <a:ext cx="3348" cy="13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ГОЛОД</a:t>
              </a:r>
              <a:endPara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Несбалансированное питание</a:t>
              </a:r>
              <a:endPara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rot="5400000">
              <a:off x="7323" y="2194"/>
              <a:ext cx="1437" cy="138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677 h 21600"/>
                <a:gd name="T14" fmla="*/ 18335 w 21600"/>
                <a:gd name="T15" fmla="*/ 948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766" y="0"/>
                  </a:lnTo>
                  <a:lnTo>
                    <a:pt x="15766" y="2677"/>
                  </a:lnTo>
                  <a:lnTo>
                    <a:pt x="12427" y="2677"/>
                  </a:lnTo>
                  <a:cubicBezTo>
                    <a:pt x="5564" y="2677"/>
                    <a:pt x="0" y="6922"/>
                    <a:pt x="0" y="12158"/>
                  </a:cubicBezTo>
                  <a:lnTo>
                    <a:pt x="0" y="21600"/>
                  </a:lnTo>
                  <a:lnTo>
                    <a:pt x="6954" y="21600"/>
                  </a:lnTo>
                  <a:lnTo>
                    <a:pt x="6954" y="12158"/>
                  </a:lnTo>
                  <a:cubicBezTo>
                    <a:pt x="6954" y="10680"/>
                    <a:pt x="9404" y="9481"/>
                    <a:pt x="12427" y="9481"/>
                  </a:cubicBezTo>
                  <a:lnTo>
                    <a:pt x="15766" y="9481"/>
                  </a:lnTo>
                  <a:lnTo>
                    <a:pt x="1576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6712" y="3430"/>
              <a:ext cx="3872" cy="26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ослабленный иммунитет;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недостаток веса или избыточный вес;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анемия;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сахарный диабет;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-умственная отсталость;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задержка физического роста;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передача проблем со здоровьем следующему поколению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1277" y="3430"/>
              <a:ext cx="4380" cy="26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падение экономических показателей развития страны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недостаток квалифицированной рабочей силы;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уменьшение производительности труда;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постоянно растущее количество неспособных к работе людей;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выпадение детей-инвалидов из системы образования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14728" y="1969812"/>
            <a:ext cx="1623834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93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654628"/>
            <a:ext cx="8031237" cy="49747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4082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Информационные </a:t>
            </a:r>
            <a:r>
              <a:rPr lang="ru-RU" sz="2800" dirty="0"/>
              <a:t>системы продовольственного и сельскохозяйственного рынка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50423"/>
            <a:ext cx="8596668" cy="42909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668" y="1980065"/>
            <a:ext cx="5239486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88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Система складских расписок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err="1" smtClean="0"/>
              <a:t>Warehouse</a:t>
            </a:r>
            <a:r>
              <a:rPr lang="ru-RU" sz="2400" b="1" dirty="0" smtClean="0"/>
              <a:t> </a:t>
            </a:r>
            <a:r>
              <a:rPr lang="ru-RU" sz="2400" b="1" dirty="0" err="1"/>
              <a:t>receipt</a:t>
            </a:r>
            <a:r>
              <a:rPr lang="ru-RU" sz="2400" b="1" dirty="0"/>
              <a:t> </a:t>
            </a:r>
            <a:r>
              <a:rPr lang="ru-RU" sz="2400" b="1" dirty="0" err="1"/>
              <a:t>system</a:t>
            </a:r>
            <a:r>
              <a:rPr lang="ru-RU" sz="2400" b="1" dirty="0"/>
              <a:t>, </a:t>
            </a:r>
            <a:r>
              <a:rPr lang="ru-RU" sz="2400" b="1" dirty="0" smtClean="0"/>
              <a:t>WRS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00" y="1466850"/>
            <a:ext cx="8324850" cy="53911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39" y="3890962"/>
            <a:ext cx="1381125" cy="542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718" y="3580447"/>
            <a:ext cx="857250" cy="4286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487" y="3794759"/>
            <a:ext cx="1866900" cy="6381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3535" y="3729037"/>
            <a:ext cx="1162050" cy="3238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2262" y="4555503"/>
            <a:ext cx="1657350" cy="571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3151" y="5548945"/>
            <a:ext cx="1685925" cy="381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4512" y="5924001"/>
            <a:ext cx="1628775" cy="381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1351" y="5805166"/>
            <a:ext cx="4810125" cy="5238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14688" y="5161284"/>
            <a:ext cx="474345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81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84" y="1"/>
            <a:ext cx="72771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783" y="609600"/>
            <a:ext cx="4477839" cy="13208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Сельскохозяйственное страхование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17" name="Объект 1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1971" y="5474403"/>
            <a:ext cx="2428875" cy="9810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46" y="2827566"/>
            <a:ext cx="2381250" cy="4953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0846" y="2773136"/>
            <a:ext cx="2200275" cy="6191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971" y="2770416"/>
            <a:ext cx="2486025" cy="6096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0846" y="5372100"/>
            <a:ext cx="2266950" cy="14859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9445" y="5392104"/>
            <a:ext cx="2505075" cy="9144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9339" y="95252"/>
            <a:ext cx="58293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9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X</a:t>
            </a:r>
            <a:r>
              <a:rPr lang="ru-RU" dirty="0"/>
              <a:t>Х</a:t>
            </a:r>
            <a:r>
              <a:rPr lang="en-US" dirty="0"/>
              <a:t>V </a:t>
            </a:r>
            <a:r>
              <a:rPr lang="ru-RU" dirty="0" err="1" smtClean="0"/>
              <a:t>Никоновские</a:t>
            </a:r>
            <a:r>
              <a:rPr lang="ru-RU" dirty="0" smtClean="0"/>
              <a:t> чтения: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Международная научно-практическая конференция </a:t>
            </a:r>
            <a:r>
              <a:rPr lang="ru-RU" sz="2800" dirty="0"/>
              <a:t>«Бедность сельского населения России: генезис, пути преодоления, прогноз»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969623"/>
            <a:ext cx="8596668" cy="3071739"/>
          </a:xfrm>
        </p:spPr>
        <p:txBody>
          <a:bodyPr>
            <a:normAutofit fontScale="77500" lnSpcReduction="20000"/>
          </a:bodyPr>
          <a:lstStyle/>
          <a:p>
            <a:endParaRPr lang="ru-RU" sz="2700" dirty="0" smtClean="0">
              <a:solidFill>
                <a:schemeClr val="tx1"/>
              </a:solidFill>
            </a:endParaRPr>
          </a:p>
          <a:p>
            <a:r>
              <a:rPr lang="ru-RU" sz="2700" dirty="0" smtClean="0">
                <a:solidFill>
                  <a:schemeClr val="tx1"/>
                </a:solidFill>
              </a:rPr>
              <a:t>Доклад </a:t>
            </a:r>
            <a:r>
              <a:rPr lang="ru-RU" sz="2700" dirty="0">
                <a:solidFill>
                  <a:schemeClr val="tx1"/>
                </a:solidFill>
              </a:rPr>
              <a:t>на тему: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Африканский агротуризм: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стратегия экономического развития 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отсталых сельских районов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Контакты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	Гаврилова Нина Германовна</a:t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Москва, Институт Африки РАН, </a:t>
            </a:r>
            <a:br>
              <a:rPr lang="ru-RU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Центр изучения проблем переходной экономики</a:t>
            </a:r>
            <a:br>
              <a:rPr lang="ru-RU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ninagavrilova1976@gmail.com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531812"/>
            <a:ext cx="2381250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2398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4713</TotalTime>
  <Words>601</Words>
  <Application>Microsoft Office PowerPoint</Application>
  <PresentationFormat>Широкоэкранный</PresentationFormat>
  <Paragraphs>171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Wingdings 3</vt:lpstr>
      <vt:lpstr>Аспект</vt:lpstr>
      <vt:lpstr>Африканский агротуризм:  стратегия экономического развития  отсталых сельских районов</vt:lpstr>
      <vt:lpstr>Классификация стран Африки, 2019 г.</vt:lpstr>
      <vt:lpstr>Презентация PowerPoint</vt:lpstr>
      <vt:lpstr>Продовольственная безопасность стран Африки</vt:lpstr>
      <vt:lpstr>Риски, связанные с сельскохозяйственной деятельностью</vt:lpstr>
      <vt:lpstr>Некоторые природные катастрофы в Африке, 2000–2019 гг.</vt:lpstr>
      <vt:lpstr>Некоторые экономические последствия продовольственной недостаточности для страны</vt:lpstr>
      <vt:lpstr>Информационные системы продовольственного и сельскохозяйственного рынка </vt:lpstr>
      <vt:lpstr>Система складских расписок  Warehouse receipt system, WRS</vt:lpstr>
      <vt:lpstr>Сельскохозяйственное страхование</vt:lpstr>
      <vt:lpstr>XХV Никоновские чтения: Международная научно-практическая конференция «Бедность сельского населения России: генезис, пути преодоления, прогноз»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ПРОИЗВОДСТВЕННЫМИ РИСКАМИ В СЕЛЬСКОМ ХОЗЯЙСТВЕ АФРИКИ</dc:title>
  <dc:creator>Нина</dc:creator>
  <cp:lastModifiedBy>Нина</cp:lastModifiedBy>
  <cp:revision>18</cp:revision>
  <dcterms:created xsi:type="dcterms:W3CDTF">2020-10-02T11:24:19Z</dcterms:created>
  <dcterms:modified xsi:type="dcterms:W3CDTF">2020-10-25T09:44:08Z</dcterms:modified>
</cp:coreProperties>
</file>