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</p:sldMasterIdLst>
  <p:sldIdLst>
    <p:sldId id="375" r:id="rId6"/>
    <p:sldId id="533" r:id="rId7"/>
    <p:sldId id="534" r:id="rId8"/>
    <p:sldId id="373" r:id="rId9"/>
    <p:sldId id="374" r:id="rId10"/>
    <p:sldId id="330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9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72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07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47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26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75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16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7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62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218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78E17-9256-4EA8-BF56-5DFB45A4E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BA41B1-7803-4A11-949C-CBF3987AC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565E6-72FA-44DF-B9F4-60D6A7890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55270-EC70-402E-9BF8-ACB9E0DF4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A123CC-43FF-46E4-8679-D96BFB18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7534D-8189-4D3E-85C8-C4141B62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B65F2-6833-4B06-B7F8-9BCB2AA4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5DC23-7A96-4554-BE19-363044D6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88AF3-C93E-479A-AF09-E8CF4B51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29433-A1A7-4210-86F8-501803A8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53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9B5BF-F974-43D3-904E-7ADF977FD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B16A96-2500-4115-891A-A62D7D3BC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C2375B-AD38-4BDA-8810-736A4CE0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1E7387-2E6D-4C94-8085-540AC18F1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FCED7-A279-4054-BC5E-F8CE23589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359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8900C8-5465-4D31-A86A-305B06BF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F09E79-2121-40A9-BD1E-DE91A3F7D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A6165C-69B5-4215-9AE7-1FC4BC863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3099BA-8434-425B-AB22-C8185B6B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7297B9-374F-48B8-8E7D-FC35BD77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E7A4D8-375F-4333-8307-0ED105E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68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884E81-C3B3-473B-9A61-246C880E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179E42-EB41-485A-8318-A64875FAA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E38D12-DA4F-4DAC-9563-BE30FA089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EDD9C5-59BD-48C0-A28E-7EFFE5D38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A11FF2-0E9B-425A-9171-E84E2047C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9ADE742-B104-4065-A568-3F17D69C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D562F42-ECA1-4725-80ED-BF925894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06B7B3-50B5-41E8-8C42-C9475582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71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62ED9-CDE8-4E71-898C-44668179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242529E-A192-47E6-AED6-8630ADC7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924440F-C4EA-4316-98F5-80BA018C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2FCE20-EABB-42D9-BAF7-E39D916E2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13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03A95B-3D1E-44A2-9003-866C73C52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2F607A-C53E-4391-BA5A-6264698E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506DAD-A39F-4DD0-A707-B174A97A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22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716CB-87EC-49F0-861B-4668C6E4D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72097-C544-4950-A514-D90032FD0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0BD59A-D62B-4FC5-9D9D-564C3FFC4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BBDE21-0032-4E99-A216-786514F32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E67B5D-39D2-4207-A7D1-536B091B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910D1-2F38-4D0E-A66F-B9C185E3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11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79B4A-FFE0-40EF-8CED-9CEEEDC9C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CA3083-9CD9-4B7D-8C66-B25C4D5EE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D53EB9-E6C2-4054-8CE3-41F6360CE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581312-2D4B-4C8A-899B-AA249612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BF5F91-B4DC-464B-9B41-59B8DB83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7D47D7-3EC9-4797-B32A-0061DD69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7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9F2A5-3580-44DD-9008-4402FB27B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1B696C-A551-4F07-8A8E-90753F362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3BCD92-7530-4D01-A59B-7E6A859E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4464F5-3121-40DF-B871-DBC01B126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B80F1-C0FE-400B-994F-F69D1F9F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212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5B48F5-F39E-459A-B353-B041F6105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E35694-2596-4136-BA30-01B0543E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858DB1-2F46-4F99-8A53-DECA899D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B44128-CA6E-4D7A-8669-FCBB6A16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B5814D-C8D0-475F-BB82-64AA43DC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64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997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809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340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66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71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05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254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76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39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278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3F513-1490-401D-925A-04D1F01DE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0F4EBE-99A9-413E-BB47-1DD0A58EC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01EADF-DCD7-49EB-A9E2-E7954FAEB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47CE34-530F-4424-B5AF-40C4FEBD8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79B2E6-C4C4-4210-89E8-E4ED4604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49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5F1C9-F702-43DF-B1A3-D22C31C5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022F47-D542-431F-9255-7C436EFA3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7BF02-8802-48D4-B3CF-51E84D53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E0E98B-F5E1-4568-BD2F-D83FEB327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27740C-957F-4924-BB3D-54CBE11E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66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F418F-3603-41CF-A574-83E9881BC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A1708F-88AE-4ED6-8FD5-F4102F121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2FDD41-735B-442A-A05D-ED485A43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CE8CEE-B30D-4724-B593-5E2C2A5A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14B998-A439-4545-AFD6-89404FC8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642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53A8F-1B52-4499-948C-30102923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2AB17F-AB35-4F4F-BF42-A4C574E1C9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0C6585-A956-4783-83AC-15D2B56F6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946B23-F9BC-4952-A142-DD106ED1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978B77-8AF7-41A3-BB31-DC2F29927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A114A7-19E2-4FE1-AA03-A12092A24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324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F322B-1AFF-417C-82F4-670CC5B5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DC2F1F-4DE0-4A8D-BBE9-5FBDC7C7E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ABE4FA-8C03-4CE5-AA21-8A2CBBE51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5172A7-CF1B-4993-ACD6-A92866981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0F5C79-748B-49C9-A833-B26BE9403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7D67D3-7690-4E65-B598-B4C25D08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C806A5-A0D5-47A5-AEB5-2E889856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467747-F088-41E3-8760-3925BFA72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03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267DB-A4E4-427E-B77C-DE57AE46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8A981B-03A8-4D15-9731-31A1087E1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3AECFB-73C9-4D3D-8138-2191055CE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D2D517-64F9-4CB1-AE5E-ACD45ECC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3104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71E6D4-F849-4F07-86CF-6D543A36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34BBFFA-D712-4B70-88DC-6B549DB2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6339E9-E7E3-47A2-A5FA-2E43947A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285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5D6E5-DC44-4458-9C3E-396454EB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BB0F6-8E4F-4190-AB39-2F9977C8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837848-412B-41B3-AF9F-83C3D1930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835DD3-8AF9-4322-B059-F5A42EF0B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DA15B9-E7ED-4896-8528-9F349E1B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622149-582B-460F-B83F-75967682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605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7F788-A737-4C23-8D7C-042D955A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61AE54-42E3-4973-B837-23EB5A256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D97E86-FCC4-4894-8F04-93AB7DE96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D37649-6894-424A-BA1D-A0801A61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96E8FE-C904-4B0D-A5F5-CACD26FB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32429D-45B7-4DB5-985B-28E16BB1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90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172EF-EC38-405B-9C6B-A4B3F0FA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C0E8B8-AB08-46D6-B81D-259F24196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701F3-51E8-49F4-9FB8-7E2E018F1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6D2962-E5F1-456B-986A-317229D4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923D9-A7A8-4D9D-87EC-69703344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309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C90385-4712-4A3E-875C-9FB2A0FF5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FDF78B-62CB-43D7-A86D-54158A30F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84714E-6C53-46C0-B005-02E9AD65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B2B0A-C85C-4B99-996D-44C33DDD4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D3B618-65ED-4A58-9501-E0C983CD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12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6B999-BA57-4F3D-819F-FDA3E7E29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E60CE4-6FCA-4FFA-BB14-34425FABD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B2AB13-E168-45E1-B43B-759D67D1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0ABCA-22F4-46E2-B901-B8ABA94D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72CF3-9CD5-4B4B-8DFF-4D2F66E7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627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33A79-10BA-40C7-A880-E9A02BD3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0936A6-3D4F-445B-B07D-54B996E6E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A33323-1006-4137-BD5D-52A9FD2C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D3A438-378E-4BEF-BACB-E001E433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DB6EC8-B58E-4FC1-B55D-CF2E47A4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446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AED97-8327-4D7A-BD0A-7B7AD113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8CAC24-5055-45A4-97BE-40C02F9CB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051902-40A2-465A-94E4-6C1F164F8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754EB-46F2-4A02-A5FF-22AC042C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C8303-A4B5-45CF-8099-486400CD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2511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9960E-82CE-4EAE-9620-A1D08DF3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62978-D4FD-4901-A414-6C2AC4C43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7E7FE-04C8-49DE-A008-D5D6821D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DF894-8041-4782-A9B8-C9122017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895E82-0B0D-4ED6-BB32-004E0F36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B4A724-2971-4483-B15D-79C7878B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193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15644-E591-430A-9E2B-7125449D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186EE3-C0D2-4EF7-B4F9-77AABF4B4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97DC4D-B168-4D96-96BC-A271BDAC1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9F9DEA-896F-489D-9CEA-E58BCF75F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B42449-413A-4950-8E97-FA618F815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15CC1D-F770-4E9C-A2AA-81CD1F74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E1CC7B-3018-4A68-B026-8129EB87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3BF6AF-72D3-4B18-A5F8-6D794485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0492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637ED-CD81-4FCE-B09F-4C58F0BB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A05F28-F9FE-4D01-B53C-8D811846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FDEA69-B430-48A3-B3B9-788269B9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39FE9E-FBCB-4639-9FE8-FC75EBAA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482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C318ED-7313-4184-9DAA-A9837CB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95B564-67C8-4A74-B46F-2A6B3FC4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078875-6C06-471B-BA41-8A59E7F7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9120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CDD60-EF7C-4F69-922E-5ADE7886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C39B41-180F-4328-910B-57F57971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AF0887-4AF9-4529-9A8A-9B5BB54B5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892893-AE2F-4425-B23B-A2E950FA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13ED67-CBE1-4B26-B6A8-29EBDA6A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951791-2FD5-42A7-91A8-9ACE4FCD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8729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E5EE8-5222-4877-A4E0-314C3099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AB5872-D073-42C9-A19A-67F952BD1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194756-3A9A-4825-8BA8-5EF7B0C5E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16A554-BCF3-41FB-A2D4-D7F4B60A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6BC2A7-0E9C-45AE-A7B5-BFD365FD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BA7EFD-53C7-49BE-BC2A-94132D0C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3227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4E901-EFA6-4BAC-8E0B-EABB5823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C295CE-F5E4-44BF-B097-ADEDA8DB2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CF78F-9C35-476D-B5DA-6644A169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BB23BC-C3D4-4893-B5BE-66ECADE2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8B48D-51C4-411C-B3FC-C5231BD7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660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F1A2C8-4223-4AE1-A444-CFB0A20C9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860024-94EB-43EE-978A-783F82ADC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B93F5B-1235-40C4-B1C4-DAEFB481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EF2F6-1474-44C2-A1CC-EE231998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EE8C8-5303-4BC1-B6A4-595652E4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27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38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6E0B1-ABD1-4F22-8C43-849FFDBF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870A5C-6219-4108-AE5F-966502B8D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7E405F-9F7B-48C6-92D1-ED7B5C1E1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9557-B2EA-45FC-9FA7-F0E5E46AF261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D6CA96-036A-4604-8957-670DDE1FF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0977EA-92B1-470D-B235-2591BED21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B6FC-C4E7-4986-A301-A3B70FAA5B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0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32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71291B-E4BA-49A3-909E-2E168065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8532E3-63A6-44FD-B673-82E484300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20E533-19CB-49B1-86DF-C2426D452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43E6E-8F16-46CE-8999-FA50DB4E816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6FAC5F-3339-4E95-B163-AE839D09B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965D6-37F0-436A-8AD7-E4E23C7F6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A4D50-F2EE-40B3-8B3E-67E2B1BB4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61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8DB06-A4DD-4E00-83D5-A3A857E2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DB516-2D29-40D4-A850-7B34BEDE3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84CD0-E81E-440D-B2F9-6E1963CA1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FF224-7DFD-4F19-9FA3-4CE23CD7E452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EA597-1CDB-4AD9-93C2-2EB395FA9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B3A37-3CF5-4EFD-81ED-9648B6CEB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9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667" y="811804"/>
            <a:ext cx="10058400" cy="2617196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развитии малых форм хозяйствования в аграрной экономике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065105"/>
            <a:ext cx="9144000" cy="1649896"/>
          </a:xfrm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Всероссийский институт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7951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Доля малых форм в посевах сельскохозяйственных культур 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091393"/>
              </p:ext>
            </p:extLst>
          </p:nvPr>
        </p:nvGraphicFramePr>
        <p:xfrm>
          <a:off x="838200" y="1292087"/>
          <a:ext cx="10515597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854504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К(Ф)Х, ИП, 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Малые СХО, К(Ф)Х,ИП , хозяйства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Посевы,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854504">
                <a:tc>
                  <a:txBody>
                    <a:bodyPr/>
                    <a:lstStyle/>
                    <a:p>
                      <a:r>
                        <a:rPr lang="ru-RU" sz="2800" b="1" dirty="0"/>
                        <a:t>Зерновые и зернобобовые 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Технические 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Картофель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17184"/>
                  </a:ext>
                </a:extLst>
              </a:tr>
              <a:tr h="474724">
                <a:tc>
                  <a:txBody>
                    <a:bodyPr/>
                    <a:lstStyle/>
                    <a:p>
                      <a:r>
                        <a:rPr lang="ru-RU" sz="2800" b="1" dirty="0"/>
                        <a:t>Овощи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68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990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FCF6F-7F5B-449A-AC6F-193A4606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Доля малых форм в поголовье скота и птицы,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A85A3F1-E56A-4B4D-8BF2-2980C899E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185814"/>
              </p:ext>
            </p:extLst>
          </p:nvPr>
        </p:nvGraphicFramePr>
        <p:xfrm>
          <a:off x="795130" y="1825625"/>
          <a:ext cx="10558667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269">
                  <a:extLst>
                    <a:ext uri="{9D8B030D-6E8A-4147-A177-3AD203B41FA5}">
                      <a16:colId xmlns:a16="http://schemas.microsoft.com/office/drawing/2014/main" val="30246386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743163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5762532"/>
                    </a:ext>
                  </a:extLst>
                </a:gridCol>
              </a:tblGrid>
              <a:tr h="717909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К(Ф)Х, ИП, 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Малые СХО, К(Ф)Х,ИП , хозяйства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КРС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55,6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70,7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6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Свиньи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18,6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4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Овцы и козы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81,0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94,6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1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/>
                        <a:t>25,2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1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544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E5016-261A-4E88-AF31-E74CD51E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Доля сельскохозяйственных организаций с различной посевной площадью, получавших субсидии и кредиты (по данным ВСХП 2016 г.),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450FD1D-5837-47C3-A8F8-BC9323251D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928672"/>
              </p:ext>
            </p:extLst>
          </p:nvPr>
        </p:nvGraphicFramePr>
        <p:xfrm>
          <a:off x="511631" y="1850570"/>
          <a:ext cx="10972800" cy="4732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43441701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4715939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7260029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91050271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2401334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741005892"/>
                    </a:ext>
                  </a:extLst>
                </a:gridCol>
              </a:tblGrid>
              <a:tr h="1063058">
                <a:tc>
                  <a:txBody>
                    <a:bodyPr/>
                    <a:lstStyle/>
                    <a:p>
                      <a:r>
                        <a:rPr lang="ru-RU" sz="2000" dirty="0"/>
                        <a:t>Посевы,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до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500 -1 500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1 500-4 000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4 000-10 000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свыше 10 000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78790"/>
                  </a:ext>
                </a:extLst>
              </a:tr>
              <a:tr h="1834867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субсидии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76643"/>
                  </a:ext>
                </a:extLst>
              </a:tr>
              <a:tr h="1834867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кредиты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77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73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61A9FE-1AA2-4AF7-971A-E0A861C3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6" y="274638"/>
            <a:ext cx="10863943" cy="1706562"/>
          </a:xfrm>
        </p:spPr>
        <p:txBody>
          <a:bodyPr>
            <a:noAutofit/>
          </a:bodyPr>
          <a:lstStyle/>
          <a:p>
            <a:r>
              <a:rPr lang="ru-RU" sz="2800" b="1" dirty="0"/>
              <a:t>Доля крестьянских(фермерских) хозяйств и индивидуальных предпринимателей  с различной посевной площадью, получавших субсидии и кредиты, по данным ВСХП 2016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A511C83-92B6-4AC0-8DDF-16D998EF2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890696"/>
              </p:ext>
            </p:extLst>
          </p:nvPr>
        </p:nvGraphicFramePr>
        <p:xfrm>
          <a:off x="0" y="1981201"/>
          <a:ext cx="12017829" cy="4349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029">
                  <a:extLst>
                    <a:ext uri="{9D8B030D-6E8A-4147-A177-3AD203B41FA5}">
                      <a16:colId xmlns:a16="http://schemas.microsoft.com/office/drawing/2014/main" val="1410626693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3044168828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3408323545"/>
                    </a:ext>
                  </a:extLst>
                </a:gridCol>
                <a:gridCol w="1055915">
                  <a:extLst>
                    <a:ext uri="{9D8B030D-6E8A-4147-A177-3AD203B41FA5}">
                      <a16:colId xmlns:a16="http://schemas.microsoft.com/office/drawing/2014/main" val="2536655387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62420580"/>
                    </a:ext>
                  </a:extLst>
                </a:gridCol>
                <a:gridCol w="1404258">
                  <a:extLst>
                    <a:ext uri="{9D8B030D-6E8A-4147-A177-3AD203B41FA5}">
                      <a16:colId xmlns:a16="http://schemas.microsoft.com/office/drawing/2014/main" val="178746021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3695526948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1113728878"/>
                    </a:ext>
                  </a:extLst>
                </a:gridCol>
                <a:gridCol w="1545772">
                  <a:extLst>
                    <a:ext uri="{9D8B030D-6E8A-4147-A177-3AD203B41FA5}">
                      <a16:colId xmlns:a16="http://schemas.microsoft.com/office/drawing/2014/main" val="3799239371"/>
                    </a:ext>
                  </a:extLst>
                </a:gridCol>
              </a:tblGrid>
              <a:tr h="807806">
                <a:tc>
                  <a:txBody>
                    <a:bodyPr/>
                    <a:lstStyle/>
                    <a:p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до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50-100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100-200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200-500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500 – </a:t>
                      </a:r>
                    </a:p>
                    <a:p>
                      <a:r>
                        <a:rPr lang="ru-RU" sz="2800" b="1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1 500 -  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Свыше  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2233"/>
                  </a:ext>
                </a:extLst>
              </a:tr>
              <a:tr h="1924545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субсидии 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08640"/>
                  </a:ext>
                </a:extLst>
              </a:tr>
              <a:tr h="1480420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Получали кредиты</a:t>
                      </a:r>
                    </a:p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44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3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F4DFF-5216-479C-A072-22E0D7E84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566" y="109058"/>
            <a:ext cx="10414233" cy="84728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Число сельскохозяйственных потребительских кооперативов на 1 января соответствующего года.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5643E6D-0C33-436B-94B6-83DCBC4135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109614"/>
              </p:ext>
            </p:extLst>
          </p:nvPr>
        </p:nvGraphicFramePr>
        <p:xfrm>
          <a:off x="636104" y="1020367"/>
          <a:ext cx="10717695" cy="5578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590">
                  <a:extLst>
                    <a:ext uri="{9D8B030D-6E8A-4147-A177-3AD203B41FA5}">
                      <a16:colId xmlns:a16="http://schemas.microsoft.com/office/drawing/2014/main" val="993681042"/>
                    </a:ext>
                  </a:extLst>
                </a:gridCol>
                <a:gridCol w="1132039">
                  <a:extLst>
                    <a:ext uri="{9D8B030D-6E8A-4147-A177-3AD203B41FA5}">
                      <a16:colId xmlns:a16="http://schemas.microsoft.com/office/drawing/2014/main" val="1490501995"/>
                    </a:ext>
                  </a:extLst>
                </a:gridCol>
                <a:gridCol w="1202791">
                  <a:extLst>
                    <a:ext uri="{9D8B030D-6E8A-4147-A177-3AD203B41FA5}">
                      <a16:colId xmlns:a16="http://schemas.microsoft.com/office/drawing/2014/main" val="1006607689"/>
                    </a:ext>
                  </a:extLst>
                </a:gridCol>
                <a:gridCol w="1227076">
                  <a:extLst>
                    <a:ext uri="{9D8B030D-6E8A-4147-A177-3AD203B41FA5}">
                      <a16:colId xmlns:a16="http://schemas.microsoft.com/office/drawing/2014/main" val="663005668"/>
                    </a:ext>
                  </a:extLst>
                </a:gridCol>
                <a:gridCol w="1296428">
                  <a:extLst>
                    <a:ext uri="{9D8B030D-6E8A-4147-A177-3AD203B41FA5}">
                      <a16:colId xmlns:a16="http://schemas.microsoft.com/office/drawing/2014/main" val="1321664350"/>
                    </a:ext>
                  </a:extLst>
                </a:gridCol>
                <a:gridCol w="1827771">
                  <a:extLst>
                    <a:ext uri="{9D8B030D-6E8A-4147-A177-3AD203B41FA5}">
                      <a16:colId xmlns:a16="http://schemas.microsoft.com/office/drawing/2014/main" val="2385941892"/>
                    </a:ext>
                  </a:extLst>
                </a:gridCol>
              </a:tblGrid>
              <a:tr h="360712"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2019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2020,</a:t>
                      </a:r>
                    </a:p>
                    <a:p>
                      <a:r>
                        <a:rPr lang="ru-RU" sz="2400" b="1" dirty="0"/>
                        <a:t>1 окт.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2020 /2013,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1664"/>
                  </a:ext>
                </a:extLst>
              </a:tr>
              <a:tr h="960596">
                <a:tc>
                  <a:txBody>
                    <a:bodyPr/>
                    <a:lstStyle/>
                    <a:p>
                      <a:r>
                        <a:rPr lang="ru-RU" sz="2400" b="1" dirty="0"/>
                        <a:t>Потребительские кооперативы,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5602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80398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400" b="1" dirty="0"/>
                        <a:t>В 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26791"/>
                  </a:ext>
                </a:extLst>
              </a:tr>
              <a:tr h="543585">
                <a:tc>
                  <a:txBody>
                    <a:bodyPr/>
                    <a:lstStyle/>
                    <a:p>
                      <a:r>
                        <a:rPr lang="ru-RU" sz="2400" b="1" dirty="0"/>
                        <a:t>перерабатывающие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1235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26969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400" b="1" dirty="0"/>
                        <a:t>обслуживающие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836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58165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400" b="1" dirty="0"/>
                        <a:t>сбытовые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903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70933"/>
                  </a:ext>
                </a:extLst>
              </a:tr>
              <a:tr h="489527">
                <a:tc>
                  <a:txBody>
                    <a:bodyPr/>
                    <a:lstStyle/>
                    <a:p>
                      <a:r>
                        <a:rPr lang="ru-RU" sz="2400" b="1" dirty="0"/>
                        <a:t>снабженческие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379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58467"/>
                  </a:ext>
                </a:extLst>
              </a:tr>
              <a:tr h="520130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кредитные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1024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95404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400" b="1" dirty="0"/>
                        <a:t>прочие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1225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0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797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10323</TotalTime>
  <Words>332</Words>
  <Application>Microsoft Office PowerPoint</Application>
  <PresentationFormat>Широкоэкранный</PresentationFormat>
  <Paragraphs>133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1_Тема Office</vt:lpstr>
      <vt:lpstr>3_Тема Office</vt:lpstr>
      <vt:lpstr>4_Тема Office</vt:lpstr>
      <vt:lpstr>Тема Office</vt:lpstr>
      <vt:lpstr>2_Тема Office</vt:lpstr>
      <vt:lpstr>О развитии малых форм хозяйствования в аграрной экономике</vt:lpstr>
      <vt:lpstr>Доля малых форм в посевах сельскохозяйственных культур , по данным ВСХП 2016 г., %</vt:lpstr>
      <vt:lpstr>Доля малых форм в поголовье скота и птицы, по данным ВСХП 2016 г., %</vt:lpstr>
      <vt:lpstr>Доля сельскохозяйственных организаций с различной посевной площадью, получавших субсидии и кредиты (по данным ВСХП 2016 г.), %</vt:lpstr>
      <vt:lpstr>Доля крестьянских(фермерских) хозяйств и индивидуальных предпринимателей  с различной посевной площадью, получавших субсидии и кредиты, по данным ВСХП 2016 г., %</vt:lpstr>
      <vt:lpstr>Число сельскохозяйственных потребительских кооперативов на 1 января соответствующего года.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Приведёт ли аграрный рост в России к развитию села: альтернативы аграрной политики.</dc:title>
  <dc:creator>User</dc:creator>
  <cp:lastModifiedBy>User</cp:lastModifiedBy>
  <cp:revision>49</cp:revision>
  <dcterms:created xsi:type="dcterms:W3CDTF">2020-09-24T16:09:18Z</dcterms:created>
  <dcterms:modified xsi:type="dcterms:W3CDTF">2020-12-20T18:23:39Z</dcterms:modified>
</cp:coreProperties>
</file>