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355" r:id="rId4"/>
    <p:sldId id="354" r:id="rId5"/>
    <p:sldId id="352" r:id="rId6"/>
    <p:sldId id="348" r:id="rId7"/>
    <p:sldId id="358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8220" autoAdjust="0"/>
  </p:normalViewPr>
  <p:slideViewPr>
    <p:cSldViewPr snapToGrid="0">
      <p:cViewPr varScale="1">
        <p:scale>
          <a:sx n="56" d="100"/>
          <a:sy n="56" d="100"/>
        </p:scale>
        <p:origin x="9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752056498231264"/>
          <c:y val="4.2502324345862666E-2"/>
          <c:w val="0.52002194384027312"/>
          <c:h val="0.781722118046440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Объекты общепита</c:v>
                </c:pt>
                <c:pt idx="1">
                  <c:v>Организации бытового обслуживания</c:v>
                </c:pt>
                <c:pt idx="2">
                  <c:v>Организации розничной торговли</c:v>
                </c:pt>
                <c:pt idx="3">
                  <c:v>Спортивные сооружения</c:v>
                </c:pt>
                <c:pt idx="4">
                  <c:v>Библиотеки</c:v>
                </c:pt>
                <c:pt idx="5">
                  <c:v>Организации культурно-досугового типа</c:v>
                </c:pt>
                <c:pt idx="6">
                  <c:v>Лечебно-профилактические организации</c:v>
                </c:pt>
                <c:pt idx="7">
                  <c:v>Общеобразовательные организации</c:v>
                </c:pt>
                <c:pt idx="8">
                  <c:v>Дошкольные организации</c:v>
                </c:pt>
                <c:pt idx="9">
                  <c:v>Жилищный фонд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BD-4348-80EC-0AC9E496659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Объекты общепита</c:v>
                </c:pt>
                <c:pt idx="1">
                  <c:v>Организации бытового обслуживания</c:v>
                </c:pt>
                <c:pt idx="2">
                  <c:v>Организации розничной торговли</c:v>
                </c:pt>
                <c:pt idx="3">
                  <c:v>Спортивные сооружения</c:v>
                </c:pt>
                <c:pt idx="4">
                  <c:v>Библиотеки</c:v>
                </c:pt>
                <c:pt idx="5">
                  <c:v>Организации культурно-досугового типа</c:v>
                </c:pt>
                <c:pt idx="6">
                  <c:v>Лечебно-профилактические организации</c:v>
                </c:pt>
                <c:pt idx="7">
                  <c:v>Общеобразовательные организации</c:v>
                </c:pt>
                <c:pt idx="8">
                  <c:v>Дошкольные организации</c:v>
                </c:pt>
                <c:pt idx="9">
                  <c:v>Жилищный фонд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94.4</c:v>
                </c:pt>
                <c:pt idx="1">
                  <c:v>100.5</c:v>
                </c:pt>
                <c:pt idx="2">
                  <c:v>92</c:v>
                </c:pt>
                <c:pt idx="3">
                  <c:v>99.7</c:v>
                </c:pt>
                <c:pt idx="4">
                  <c:v>94.7</c:v>
                </c:pt>
                <c:pt idx="5">
                  <c:v>103.8</c:v>
                </c:pt>
                <c:pt idx="6">
                  <c:v>99.2</c:v>
                </c:pt>
                <c:pt idx="7">
                  <c:v>92.7</c:v>
                </c:pt>
                <c:pt idx="8">
                  <c:v>85.8</c:v>
                </c:pt>
                <c:pt idx="9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BD-4348-80EC-0AC9E496659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Объекты общепита</c:v>
                </c:pt>
                <c:pt idx="1">
                  <c:v>Организации бытового обслуживания</c:v>
                </c:pt>
                <c:pt idx="2">
                  <c:v>Организации розничной торговли</c:v>
                </c:pt>
                <c:pt idx="3">
                  <c:v>Спортивные сооружения</c:v>
                </c:pt>
                <c:pt idx="4">
                  <c:v>Библиотеки</c:v>
                </c:pt>
                <c:pt idx="5">
                  <c:v>Организации культурно-досугового типа</c:v>
                </c:pt>
                <c:pt idx="6">
                  <c:v>Лечебно-профилактические организации</c:v>
                </c:pt>
                <c:pt idx="7">
                  <c:v>Общеобразовательные организации</c:v>
                </c:pt>
                <c:pt idx="8">
                  <c:v>Дошкольные организации</c:v>
                </c:pt>
                <c:pt idx="9">
                  <c:v>Жилищный фонд</c:v>
                </c:pt>
              </c:strCache>
            </c:strRef>
          </c:cat>
          <c:val>
            <c:numRef>
              <c:f>Лист1!$D$2:$D$11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02-AFBD-4348-80EC-0AC9E49665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18433280"/>
        <c:axId val="518426064"/>
      </c:barChart>
      <c:catAx>
        <c:axId val="518433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518426064"/>
        <c:crosses val="autoZero"/>
        <c:auto val="1"/>
        <c:lblAlgn val="ctr"/>
        <c:lblOffset val="100"/>
        <c:noMultiLvlLbl val="0"/>
      </c:catAx>
      <c:valAx>
        <c:axId val="518426064"/>
        <c:scaling>
          <c:orientation val="minMax"/>
          <c:max val="11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51843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aseline="0">
          <a:latin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Жилье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100</c:v>
                </c:pt>
                <c:pt idx="1">
                  <c:v>85.812910000000002</c:v>
                </c:pt>
                <c:pt idx="2">
                  <c:v>79.642150000000001</c:v>
                </c:pt>
                <c:pt idx="3">
                  <c:v>71.555369999999996</c:v>
                </c:pt>
                <c:pt idx="4">
                  <c:v>96.928709999999995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83-411B-AEF4-43FDFEE978C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Газовые сети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100</c:v>
                </c:pt>
                <c:pt idx="1">
                  <c:v>88.888888890000004</c:v>
                </c:pt>
                <c:pt idx="2">
                  <c:v>77.777777779999994</c:v>
                </c:pt>
                <c:pt idx="3">
                  <c:v>55.555555560000002</c:v>
                </c:pt>
                <c:pt idx="4">
                  <c:v>45.555555560000002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B83-411B-AEF4-43FDFEE978C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Водопровод</c:v>
                </c:pt>
              </c:strCache>
            </c:strRef>
          </c:tx>
          <c:spPr>
            <a:ln w="635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100</c:v>
                </c:pt>
                <c:pt idx="1">
                  <c:v>91.666666669999998</c:v>
                </c:pt>
                <c:pt idx="2">
                  <c:v>83.333333330000002</c:v>
                </c:pt>
                <c:pt idx="3">
                  <c:v>66.666666669999998</c:v>
                </c:pt>
                <c:pt idx="4">
                  <c:v>50.833333330000002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B83-411B-AEF4-43FDFEE978C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Автомобильные дороги</c:v>
                </c:pt>
              </c:strCache>
            </c:strRef>
          </c:tx>
          <c:spPr>
            <a:ln w="635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100</c:v>
                </c:pt>
                <c:pt idx="1">
                  <c:v>100</c:v>
                </c:pt>
                <c:pt idx="2">
                  <c:v>175</c:v>
                </c:pt>
                <c:pt idx="3">
                  <c:v>225</c:v>
                </c:pt>
                <c:pt idx="4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B83-411B-AEF4-43FDFEE978CB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Местные инициативы</c:v>
                </c:pt>
              </c:strCache>
            </c:strRef>
          </c:tx>
          <c:spPr>
            <a:ln w="635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Лист1!$F$2:$F$6</c:f>
              <c:numCache>
                <c:formatCode>General</c:formatCode>
                <c:ptCount val="5"/>
                <c:pt idx="0">
                  <c:v>100</c:v>
                </c:pt>
                <c:pt idx="1">
                  <c:v>119.8895028</c:v>
                </c:pt>
                <c:pt idx="2">
                  <c:v>99.723756910000006</c:v>
                </c:pt>
                <c:pt idx="3">
                  <c:v>88.121546960000003</c:v>
                </c:pt>
                <c:pt idx="4">
                  <c:v>72.099447510000005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B83-411B-AEF4-43FDFEE97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225464"/>
        <c:axId val="434226776"/>
      </c:lineChart>
      <c:catAx>
        <c:axId val="43422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434226776"/>
        <c:crosses val="autoZero"/>
        <c:auto val="1"/>
        <c:lblAlgn val="ctr"/>
        <c:lblOffset val="100"/>
        <c:noMultiLvlLbl val="0"/>
      </c:catAx>
      <c:valAx>
        <c:axId val="43422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43422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 baseline="0">
          <a:latin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396C57-DB7F-4A6F-9BFD-E5CAEB1AF217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4D4BC2-E073-4BE4-B5C0-3B9CBE36E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517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4D4BC2-E073-4BE4-B5C0-3B9CBE36EE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0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4D4BC2-E073-4BE4-B5C0-3B9CBE36EE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256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4D4BC2-E073-4BE4-B5C0-3B9CBE36EE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05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DEC688-88E7-4D79-9FBB-7CBCF872A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DED77C-9503-49F8-9A89-89E68FF5E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F7EF29-696D-41BD-8330-FB7ED9BAD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41F320-0A66-48BB-9DD6-126E71C3D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E21898-6F0D-41F3-A754-3B290EBB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6975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DEFEE-543D-4A0F-B887-AB20F7DA3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445020-30CD-496F-81CB-E965859300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444CD9-A46B-4AF5-8C91-AFCDFB956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B4093E-57C1-422C-9E3B-E3D874357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607E65-FA09-44D2-97EF-A9E4F7CC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85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5784CE-611A-41A5-B19D-50DC43A34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5D79FDC-F9C7-4A32-965A-C0476416F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8CCEC0-B460-45D5-91ED-F92B67E34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AD02072-5F60-4002-9610-EA659848D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5960D1-F244-4655-898C-59687A9E7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258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76C6C-3DDC-4C73-9ABD-BD572CB64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DFB2D8-8488-4DB5-9B21-5F1731382D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E649F4-6D90-474D-95D2-EA99E21AF2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33D709-A404-40DB-AF5B-CF02EAC40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08D3B3-F346-4283-81A1-82B41E4B9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804BC3-60B5-453C-A08F-352A93563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02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5FEECB-F5AC-4562-BFE5-BFE950110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ECC95D-C067-4DEF-B886-7BE204040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E046EE-B60B-411F-A288-E56236B38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6CA080C-AB40-4D18-B11D-7D1FC7476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CA6E51-7F7C-4F02-9309-19051301ED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10CC566-45BC-4B1D-B975-D6242F2E9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10AD14C-6979-43C0-9794-8D9A0B6C8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085DEF5-F10A-4670-9554-0DFB5FEFD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2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C7296-158C-400A-8CEC-B626CC349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6DDB9A-5882-4F85-B837-07775D7B0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4EAC600-3D2D-4D57-914B-53AB66D8A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D759A2-751A-406D-880E-A26BB5206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228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39FE37-0E26-4FD0-ACF8-0F1F4B11C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D7A8D0A-7F23-402B-9873-E440763B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24D85DF-4437-4609-A5B6-7227C0B86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639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03863-1254-4CB8-826D-CA04A5B21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36F0A2-D98E-4386-8418-81C0F3FD8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2129DB-C1FE-48BB-B6F3-91CA349B8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EBD384-1850-4BA2-A12E-91F7BD99F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0F8577-CD30-49AD-A0D6-7D61F9386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7D569F-0855-4C04-AF0E-757AF029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149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751487-780A-4DD0-BD74-F9077A9E4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984A0C-B48D-4738-8B37-075BF6DA71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2EF6388-9B53-4849-895D-CC1682B3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E4698F-39FE-42A3-9CA5-4FCBA80D4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303F89-0A7A-4458-859D-BDBA19AD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3F0ADEC-39D0-4E24-B229-89938F52F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601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5DC8A8-1366-4F55-9967-632E1432D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88B95B-828B-462E-904F-E1AC852FB0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D243CE-C11E-47B9-955E-A2A9ED550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A544E2-4719-4B74-A722-E061A966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6B8FB6-2195-4EF6-ABE3-79864CB7C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47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5CE9D17-3CC7-4D3D-8521-FAF4CA6BA1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90C690-C1AE-415D-A707-6B130AA9F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8CA7E2-027F-47B6-BE27-A5D80FD64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A65404-3F6F-4F26-A06B-9B62E5E7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43A0F9-676E-421F-82A6-9DD90DFD5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96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159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275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323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334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048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793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472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934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631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8189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17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C51CB-297A-444F-899D-D26F7CD62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149705-6F00-4ADB-8CEC-220D48957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BF30AE-9A40-4FD9-BDE8-56B5012D8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57A6C-7907-47DB-8BB6-5354A28D36A0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CA483D-6E0F-4906-8E5E-3E12D3269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C05A63-FA4D-4520-8BE0-6CEA10613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5E52E-207B-42A3-96BF-5FF22B675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240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96E05-4313-4DD2-BE55-5FA79B54404F}" type="datetimeFigureOut">
              <a:rPr lang="ru-RU" smtClean="0"/>
              <a:t>26.05.2020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03F9B-050C-4440-8597-532758856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81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F22EC7-ACB7-48E2-BC33-0917D5B569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71788"/>
            <a:ext cx="9144000" cy="1795243"/>
          </a:xfrm>
        </p:spPr>
        <p:txBody>
          <a:bodyPr>
            <a:noAutofit/>
          </a:bodyPr>
          <a:lstStyle/>
          <a:p>
            <a:r>
              <a:rPr lang="ru-RU" sz="4000" b="1" dirty="0"/>
              <a:t>Развитие села как приоритетное направление пространственного развития России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6E1634-19E1-4757-8F46-EB2E64919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А.В. Петриков, академик РАН,</a:t>
            </a:r>
          </a:p>
          <a:p>
            <a:r>
              <a:rPr lang="ru-RU" dirty="0"/>
              <a:t> руководитель Всероссийского института аграрных проблем и информатики имени А.А. Никонова – филиала ФНЦ аграрной экономики и социального развития сельских территорий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158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95B19-0A1C-4BC6-8019-B8E6B9E28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39" y="188912"/>
            <a:ext cx="10487266" cy="85307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значения сельского хозяйства и сельской местности в условиях пандемии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532717-7935-42DF-B471-6731EBB5F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7990" y="1168924"/>
            <a:ext cx="11398953" cy="5156462"/>
          </a:xfrm>
        </p:spPr>
        <p:txBody>
          <a:bodyPr>
            <a:normAutofit fontScale="925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Стабильное производство сельскохозяйственной продукции – условие продовольственной безопасности страны и повышения вклада России  в решение мировой продовольственной проблемы, которая в условиях пандемии обостряется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спроса на качественное продовольствие как условие укрепления здоровья и иммунитета населения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равномерное распределение населения по территории страны - путь к снижению  рисков  эпидемий и других чрезвычайных ситуаций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Переезд в сельскую местность – дополнительная защита от заболевания 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810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45217-9CC0-44EF-907F-673AFC81A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"/>
            <a:ext cx="10515600" cy="1093823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площади жилищного фонда и численности объектов социальной инфраструктуры за 2014 -2018 гг., 2014 г. = 100%, по данным Росстата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646AB13-BB5C-49E0-AD7D-CCEFD9B9DA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4200650"/>
              </p:ext>
            </p:extLst>
          </p:nvPr>
        </p:nvGraphicFramePr>
        <p:xfrm>
          <a:off x="137160" y="1188720"/>
          <a:ext cx="11875770" cy="566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0414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12AD0-383E-46EE-813A-6440BD358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ввода жилья, объектов инженерной инфраструктуры и поддержка местных инициатив в рамках ВЦП «Устойчивое развитие сельских территорий» за 2015-2019 гг., 2015 г. = 100%, по данным Минсельхоза России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10C11FE-9023-49CF-ABAD-5BF0E5951D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407703"/>
              </p:ext>
            </p:extLst>
          </p:nvPr>
        </p:nvGraphicFramePr>
        <p:xfrm>
          <a:off x="1093381" y="1690688"/>
          <a:ext cx="10515600" cy="4802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425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2D65C-9C48-4EFD-A0D9-7CC3CD7F5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37161"/>
            <a:ext cx="7886700" cy="82295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мероприятий по устойчивому развитию сельских территорий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C6FBD2E-2382-4B3E-BD8A-04634032BB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646942"/>
              </p:ext>
            </p:extLst>
          </p:nvPr>
        </p:nvGraphicFramePr>
        <p:xfrm>
          <a:off x="684145" y="1074421"/>
          <a:ext cx="11123042" cy="5203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3535">
                  <a:extLst>
                    <a:ext uri="{9D8B030D-6E8A-4147-A177-3AD203B41FA5}">
                      <a16:colId xmlns:a16="http://schemas.microsoft.com/office/drawing/2014/main" val="26376845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984728658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87561473"/>
                    </a:ext>
                  </a:extLst>
                </a:gridCol>
                <a:gridCol w="1268730">
                  <a:extLst>
                    <a:ext uri="{9D8B030D-6E8A-4147-A177-3AD203B41FA5}">
                      <a16:colId xmlns:a16="http://schemas.microsoft.com/office/drawing/2014/main" val="3639860392"/>
                    </a:ext>
                  </a:extLst>
                </a:gridCol>
                <a:gridCol w="1291590">
                  <a:extLst>
                    <a:ext uri="{9D8B030D-6E8A-4147-A177-3AD203B41FA5}">
                      <a16:colId xmlns:a16="http://schemas.microsoft.com/office/drawing/2014/main" val="16770422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4052790861"/>
                    </a:ext>
                  </a:extLst>
                </a:gridCol>
                <a:gridCol w="1177287">
                  <a:extLst>
                    <a:ext uri="{9D8B030D-6E8A-4147-A177-3AD203B41FA5}">
                      <a16:colId xmlns:a16="http://schemas.microsoft.com/office/drawing/2014/main" val="1178862350"/>
                    </a:ext>
                  </a:extLst>
                </a:gridCol>
              </a:tblGrid>
              <a:tr h="372902"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2019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95527139"/>
                  </a:ext>
                </a:extLst>
              </a:tr>
              <a:tr h="574831">
                <a:tc>
                  <a:txBody>
                    <a:bodyPr/>
                    <a:lstStyle/>
                    <a:p>
                      <a:r>
                        <a:rPr lang="ru-RU" sz="2000" b="1" dirty="0"/>
                        <a:t>Всего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0887318"/>
                  </a:ext>
                </a:extLst>
              </a:tr>
              <a:tr h="638367">
                <a:tc>
                  <a:txBody>
                    <a:bodyPr/>
                    <a:lstStyle/>
                    <a:p>
                      <a:r>
                        <a:rPr lang="ru-RU" sz="2000" b="1" dirty="0"/>
                        <a:t>млн рублей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38060,6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31745,0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31692,3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35828,4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34600,0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34 473,4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05428011"/>
                  </a:ext>
                </a:extLst>
              </a:tr>
              <a:tr h="649412">
                <a:tc>
                  <a:txBody>
                    <a:bodyPr/>
                    <a:lstStyle/>
                    <a:p>
                      <a:r>
                        <a:rPr lang="ru-RU" sz="2000" b="1" dirty="0"/>
                        <a:t>млн долл. США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988,6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517,9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471,6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614,6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551,8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532,6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1519545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ru-RU" sz="2000" b="1" dirty="0"/>
                        <a:t>Федеральный  бюджет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75798829"/>
                  </a:ext>
                </a:extLst>
              </a:tr>
              <a:tr h="638367">
                <a:tc>
                  <a:txBody>
                    <a:bodyPr/>
                    <a:lstStyle/>
                    <a:p>
                      <a:r>
                        <a:rPr lang="ru-RU" sz="2000" b="1" dirty="0"/>
                        <a:t>млн рублей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10176,6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12215,0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12070,9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14912,4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17100,0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17 349,4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21653032"/>
                  </a:ext>
                </a:extLst>
              </a:tr>
              <a:tr h="641793">
                <a:tc>
                  <a:txBody>
                    <a:bodyPr/>
                    <a:lstStyle/>
                    <a:p>
                      <a:r>
                        <a:rPr lang="ru-RU" sz="2000" b="1" dirty="0"/>
                        <a:t>млн долл. США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264,3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199,3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179,6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255,8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272,7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268,0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67938302"/>
                  </a:ext>
                </a:extLst>
              </a:tr>
              <a:tr h="981722">
                <a:tc>
                  <a:txBody>
                    <a:bodyPr/>
                    <a:lstStyle/>
                    <a:p>
                      <a:r>
                        <a:rPr lang="ru-RU" sz="2000" b="1" dirty="0"/>
                        <a:t>% от расходов  из  федерального бюджета на Госпрограмму развития сельского хозяйства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5,45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5,49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5,53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6,38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6,73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5,57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2606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274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5730"/>
            <a:ext cx="10972800" cy="525780"/>
          </a:xfrm>
        </p:spPr>
        <p:txBody>
          <a:bodyPr>
            <a:noAutofit/>
          </a:bodyPr>
          <a:lstStyle/>
          <a:p>
            <a:r>
              <a:rPr lang="ru-RU" sz="3200" b="1" i="1" dirty="0"/>
              <a:t>Актуальные  меры   сельского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242" y="1062990"/>
            <a:ext cx="11512668" cy="5269230"/>
          </a:xfrm>
        </p:spPr>
        <p:txBody>
          <a:bodyPr numCol="1"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Госпрограммы «Комплексное развитие сельских территорий» в соответствии с её паспортом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«Стратегии пространственного развития России до 2025»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Федерального закона «Об устойчивом развитии сельских территорий»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бюджетов органов местного самоуправления 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Диверсификация сельской экономики путем развития малого и среднего бизнеса, включая  малые и средние сельскохозяйственные организации и фермерские хозяйства</a:t>
            </a: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международного сотрудничества </a:t>
            </a: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337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314</Words>
  <Application>Microsoft Office PowerPoint</Application>
  <PresentationFormat>Широкоэкранный</PresentationFormat>
  <Paragraphs>70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Тема Office</vt:lpstr>
      <vt:lpstr>1_Тема Office</vt:lpstr>
      <vt:lpstr>Развитие села как приоритетное направление пространственного развития России</vt:lpstr>
      <vt:lpstr>Рост значения сельского хозяйства и сельской местности в условиях пандемии</vt:lpstr>
      <vt:lpstr>Динамика площади жилищного фонда и численности объектов социальной инфраструктуры за 2014 -2018 гг., 2014 г. = 100%, по данным Росстата</vt:lpstr>
      <vt:lpstr>Индексы ввода жилья, объектов инженерной инфраструктуры и поддержка местных инициатив в рамках ВЦП «Устойчивое развитие сельских территорий» за 2015-2019 гг., 2015 г. = 100%, по данным Минсельхоза России</vt:lpstr>
      <vt:lpstr>Финансирование мероприятий по устойчивому развитию сельских территорий</vt:lpstr>
      <vt:lpstr>Актуальные  меры   сельского развития</vt:lpstr>
      <vt:lpstr>                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67</cp:revision>
  <dcterms:created xsi:type="dcterms:W3CDTF">2020-05-23T10:36:35Z</dcterms:created>
  <dcterms:modified xsi:type="dcterms:W3CDTF">2020-05-26T09:10:45Z</dcterms:modified>
</cp:coreProperties>
</file>