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5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</p:sldMasterIdLst>
  <p:sldIdLst>
    <p:sldId id="259" r:id="rId6"/>
    <p:sldId id="342" r:id="rId7"/>
    <p:sldId id="343" r:id="rId8"/>
    <p:sldId id="332" r:id="rId9"/>
    <p:sldId id="344" r:id="rId10"/>
    <p:sldId id="345" r:id="rId11"/>
    <p:sldId id="346" r:id="rId12"/>
    <p:sldId id="256" r:id="rId13"/>
    <p:sldId id="258" r:id="rId14"/>
    <p:sldId id="339" r:id="rId15"/>
    <p:sldId id="338" r:id="rId16"/>
    <p:sldId id="347" r:id="rId17"/>
    <p:sldId id="348" r:id="rId18"/>
    <p:sldId id="349" r:id="rId19"/>
    <p:sldId id="264" r:id="rId20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59" d="100"/>
          <a:sy n="59" d="100"/>
        </p:scale>
        <p:origin x="1428" y="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lnikov\My%20Documents\DOWNLOAD\&#1057;&#1090;&#1086;&#1080;&#1084;&#1086;&#1089;&#1090;&#1100;%20&#1089;&#1077;&#1083;&#1100;&#1093;&#1086;&#1079;&#1087;&#1088;&#1086;&#1076;&#1091;&#1082;&#1094;&#1080;&#1080;%20&#1057;&#1064;&#1040;%20&#1050;&#1072;&#1085;&#1072;&#1076;&#1072;%20&#1050;&#1080;&#1090;&#1072;&#1081;%20&#1041;&#1088;&#1072;&#1079;&#1080;&#1083;&#1080;&#1103;%201991-2016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lnikov\My%20Documents\DOWNLOAD\&#1057;&#1090;&#1086;&#1080;&#1084;&#1086;&#1089;&#1090;&#1100;%20&#1089;&#1077;&#1083;&#1100;&#1093;&#1086;&#1079;&#1087;&#1088;&#1086;&#1076;&#1091;&#1082;&#1094;&#1080;&#1080;%20&#1057;&#1064;&#1040;%20&#1050;&#1072;&#1085;&#1072;&#1076;&#1072;%20&#1050;&#1080;&#1090;&#1072;&#1081;%20&#1041;&#1088;&#1072;&#1079;&#1080;&#1083;&#1080;&#1103;%201991-2016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lnikov\My%20Documents\DOWNLOAD\&#1057;&#1090;&#1086;&#1080;&#1084;&#1086;&#1089;&#1090;&#1100;%20&#1089;&#1077;&#1083;&#1100;&#1093;&#1086;&#1079;&#1087;&#1088;&#1086;&#1076;&#1091;&#1082;&#1094;&#1080;&#1080;%20&#1057;&#1064;&#1040;%20&#1050;&#1072;&#1085;&#1072;&#1076;&#1072;%20&#1050;&#1080;&#1090;&#1072;&#1081;%20&#1041;&#1088;&#1072;&#1079;&#1080;&#1083;&#1080;&#1103;%201991-2016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salnikov\My%20Documents\DOWNLOAD\&#1057;&#1090;&#1086;&#1080;&#1084;&#1086;&#1089;&#1090;&#1100;%20&#1089;&#1077;&#1083;&#1100;&#1093;&#1086;&#1079;&#1087;&#1088;&#1086;&#1076;&#1091;&#1082;&#1094;&#1080;&#1080;%20&#1057;&#1064;&#1040;%20&#1050;&#1072;&#1085;&#1072;&#1076;&#1072;%20&#1050;&#1080;&#1090;&#1072;&#1081;%20&#1041;&#1088;&#1072;&#1079;&#1080;&#1083;&#1080;&#1103;%201991-2016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1862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2800" b="1" dirty="0"/>
              <a:t>Экспорт/импорт</a:t>
            </a:r>
            <a:r>
              <a:rPr lang="ru-RU" sz="2800" b="1" baseline="0" dirty="0"/>
              <a:t> продовольствия России за 2008-2018 гг., млрд долл. США</a:t>
            </a:r>
            <a:endParaRPr lang="ru-RU" sz="2800" b="1" dirty="0"/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1862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Экспорт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numCache>
            </c:numRef>
          </c:cat>
          <c:val>
            <c:numRef>
              <c:f>Лист1!$B$2:$B$12</c:f>
              <c:numCache>
                <c:formatCode>General</c:formatCode>
                <c:ptCount val="11"/>
                <c:pt idx="0">
                  <c:v>9278</c:v>
                </c:pt>
                <c:pt idx="1">
                  <c:v>9967</c:v>
                </c:pt>
                <c:pt idx="2">
                  <c:v>8755</c:v>
                </c:pt>
                <c:pt idx="3">
                  <c:v>13330</c:v>
                </c:pt>
                <c:pt idx="4">
                  <c:v>16769</c:v>
                </c:pt>
                <c:pt idx="5">
                  <c:v>16262</c:v>
                </c:pt>
                <c:pt idx="6">
                  <c:v>18982</c:v>
                </c:pt>
                <c:pt idx="7">
                  <c:v>16215</c:v>
                </c:pt>
                <c:pt idx="8">
                  <c:v>17070</c:v>
                </c:pt>
                <c:pt idx="9">
                  <c:v>20706</c:v>
                </c:pt>
                <c:pt idx="10">
                  <c:v>24884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02D-4226-AC4D-4FB2D513787A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Импорт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numCache>
            </c:numRef>
          </c:cat>
          <c:val>
            <c:numRef>
              <c:f>Лист1!$C$2:$C$12</c:f>
              <c:numCache>
                <c:formatCode>General</c:formatCode>
                <c:ptCount val="11"/>
                <c:pt idx="0">
                  <c:v>35189</c:v>
                </c:pt>
                <c:pt idx="1">
                  <c:v>30015</c:v>
                </c:pt>
                <c:pt idx="2">
                  <c:v>36398</c:v>
                </c:pt>
                <c:pt idx="3">
                  <c:v>42535</c:v>
                </c:pt>
                <c:pt idx="4">
                  <c:v>40655</c:v>
                </c:pt>
                <c:pt idx="5">
                  <c:v>43255</c:v>
                </c:pt>
                <c:pt idx="6">
                  <c:v>39957</c:v>
                </c:pt>
                <c:pt idx="7">
                  <c:v>26650</c:v>
                </c:pt>
                <c:pt idx="8">
                  <c:v>25031</c:v>
                </c:pt>
                <c:pt idx="9">
                  <c:v>28819</c:v>
                </c:pt>
                <c:pt idx="10">
                  <c:v>29632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E02D-4226-AC4D-4FB2D513787A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Столбец1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Лист1!$A$2:$A$12</c:f>
              <c:numCache>
                <c:formatCode>General</c:formatCode>
                <c:ptCount val="11"/>
                <c:pt idx="0">
                  <c:v>2008</c:v>
                </c:pt>
                <c:pt idx="1">
                  <c:v>2009</c:v>
                </c:pt>
                <c:pt idx="2">
                  <c:v>2010</c:v>
                </c:pt>
                <c:pt idx="3">
                  <c:v>2011</c:v>
                </c:pt>
                <c:pt idx="4">
                  <c:v>2012</c:v>
                </c:pt>
                <c:pt idx="5">
                  <c:v>2013</c:v>
                </c:pt>
                <c:pt idx="6">
                  <c:v>2014</c:v>
                </c:pt>
                <c:pt idx="7">
                  <c:v>2015</c:v>
                </c:pt>
                <c:pt idx="8">
                  <c:v>2016</c:v>
                </c:pt>
                <c:pt idx="9">
                  <c:v>2017</c:v>
                </c:pt>
                <c:pt idx="10">
                  <c:v>2018</c:v>
                </c:pt>
              </c:numCache>
            </c:numRef>
          </c:cat>
          <c:val>
            <c:numRef>
              <c:f>Лист1!$D$2:$D$12</c:f>
              <c:numCache>
                <c:formatCode>General</c:formatCode>
                <c:ptCount val="11"/>
                <c:pt idx="2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E02D-4226-AC4D-4FB2D51378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23645696"/>
        <c:axId val="423644384"/>
      </c:lineChart>
      <c:catAx>
        <c:axId val="42364569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3644384"/>
        <c:crosses val="autoZero"/>
        <c:auto val="1"/>
        <c:lblAlgn val="ctr"/>
        <c:lblOffset val="100"/>
        <c:noMultiLvlLbl val="0"/>
      </c:catAx>
      <c:valAx>
        <c:axId val="4236443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42364569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2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26"/>
    </mc:Choice>
    <mc:Fallback>
      <c:style val="26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США</c:v>
                </c:pt>
              </c:strCache>
            </c:strRef>
          </c:tx>
          <c:marker>
            <c:symbol val="none"/>
          </c:marker>
          <c:cat>
            <c:numRef>
              <c:f>Лист1!$A$2:$A$25</c:f>
              <c:numCache>
                <c:formatCode>General</c:formatCode>
                <c:ptCount val="24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</c:numCache>
            </c:numRef>
          </c:cat>
          <c:val>
            <c:numRef>
              <c:f>Лист1!$B$2:$B$25</c:f>
              <c:numCache>
                <c:formatCode>0</c:formatCode>
                <c:ptCount val="24"/>
                <c:pt idx="0">
                  <c:v>100</c:v>
                </c:pt>
                <c:pt idx="1">
                  <c:v>107</c:v>
                </c:pt>
                <c:pt idx="2">
                  <c:v>102</c:v>
                </c:pt>
                <c:pt idx="3">
                  <c:v>92</c:v>
                </c:pt>
                <c:pt idx="4">
                  <c:v>86</c:v>
                </c:pt>
                <c:pt idx="5">
                  <c:v>91</c:v>
                </c:pt>
                <c:pt idx="6">
                  <c:v>96</c:v>
                </c:pt>
                <c:pt idx="7">
                  <c:v>95</c:v>
                </c:pt>
                <c:pt idx="8">
                  <c:v>106</c:v>
                </c:pt>
                <c:pt idx="9">
                  <c:v>109</c:v>
                </c:pt>
                <c:pt idx="10">
                  <c:v>112</c:v>
                </c:pt>
                <c:pt idx="11">
                  <c:v>126</c:v>
                </c:pt>
                <c:pt idx="12">
                  <c:v>160</c:v>
                </c:pt>
                <c:pt idx="13">
                  <c:v>204</c:v>
                </c:pt>
                <c:pt idx="14">
                  <c:v>175</c:v>
                </c:pt>
                <c:pt idx="15">
                  <c:v>206</c:v>
                </c:pt>
                <c:pt idx="16">
                  <c:v>243</c:v>
                </c:pt>
                <c:pt idx="17">
                  <c:v>252</c:v>
                </c:pt>
                <c:pt idx="18">
                  <c:v>257</c:v>
                </c:pt>
                <c:pt idx="19">
                  <c:v>267</c:v>
                </c:pt>
                <c:pt idx="20">
                  <c:v>237</c:v>
                </c:pt>
                <c:pt idx="21">
                  <c:v>240</c:v>
                </c:pt>
                <c:pt idx="22">
                  <c:v>246</c:v>
                </c:pt>
                <c:pt idx="23">
                  <c:v>248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CC4-4896-995B-080D094B3F2C}"/>
            </c:ext>
          </c:extLst>
        </c:ser>
        <c:ser>
          <c:idx val="1"/>
          <c:order val="1"/>
          <c:tx>
            <c:strRef>
              <c:f>Лист1!$C$1</c:f>
              <c:strCache>
                <c:ptCount val="1"/>
                <c:pt idx="0">
                  <c:v>Канада</c:v>
                </c:pt>
              </c:strCache>
            </c:strRef>
          </c:tx>
          <c:marker>
            <c:symbol val="none"/>
          </c:marker>
          <c:cat>
            <c:numRef>
              <c:f>Лист1!$A$2:$A$25</c:f>
              <c:numCache>
                <c:formatCode>General</c:formatCode>
                <c:ptCount val="24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</c:numCache>
            </c:numRef>
          </c:cat>
          <c:val>
            <c:numRef>
              <c:f>Лист1!$C$2:$C$25</c:f>
              <c:numCache>
                <c:formatCode>0</c:formatCode>
                <c:ptCount val="24"/>
                <c:pt idx="0">
                  <c:v>100</c:v>
                </c:pt>
                <c:pt idx="1">
                  <c:v>113</c:v>
                </c:pt>
                <c:pt idx="2">
                  <c:v>123</c:v>
                </c:pt>
                <c:pt idx="3">
                  <c:v>116</c:v>
                </c:pt>
                <c:pt idx="4">
                  <c:v>115</c:v>
                </c:pt>
                <c:pt idx="5">
                  <c:v>124</c:v>
                </c:pt>
                <c:pt idx="6">
                  <c:v>133</c:v>
                </c:pt>
                <c:pt idx="7">
                  <c:v>130</c:v>
                </c:pt>
                <c:pt idx="8">
                  <c:v>139</c:v>
                </c:pt>
                <c:pt idx="9">
                  <c:v>160</c:v>
                </c:pt>
                <c:pt idx="10">
                  <c:v>167</c:v>
                </c:pt>
                <c:pt idx="11">
                  <c:v>187</c:v>
                </c:pt>
                <c:pt idx="12">
                  <c:v>219</c:v>
                </c:pt>
                <c:pt idx="13">
                  <c:v>268</c:v>
                </c:pt>
                <c:pt idx="14">
                  <c:v>228</c:v>
                </c:pt>
                <c:pt idx="15">
                  <c:v>255</c:v>
                </c:pt>
                <c:pt idx="16">
                  <c:v>299</c:v>
                </c:pt>
                <c:pt idx="17">
                  <c:v>318</c:v>
                </c:pt>
                <c:pt idx="18">
                  <c:v>324</c:v>
                </c:pt>
                <c:pt idx="19">
                  <c:v>341</c:v>
                </c:pt>
                <c:pt idx="20">
                  <c:v>322</c:v>
                </c:pt>
                <c:pt idx="21">
                  <c:v>318</c:v>
                </c:pt>
                <c:pt idx="22">
                  <c:v>335</c:v>
                </c:pt>
                <c:pt idx="23">
                  <c:v>345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CC4-4896-995B-080D094B3F2C}"/>
            </c:ext>
          </c:extLst>
        </c:ser>
        <c:ser>
          <c:idx val="2"/>
          <c:order val="2"/>
          <c:tx>
            <c:strRef>
              <c:f>Лист1!$D$1</c:f>
              <c:strCache>
                <c:ptCount val="1"/>
                <c:pt idx="0">
                  <c:v>Китай</c:v>
                </c:pt>
              </c:strCache>
            </c:strRef>
          </c:tx>
          <c:marker>
            <c:symbol val="none"/>
          </c:marker>
          <c:cat>
            <c:numRef>
              <c:f>Лист1!$A$2:$A$25</c:f>
              <c:numCache>
                <c:formatCode>General</c:formatCode>
                <c:ptCount val="24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</c:numCache>
            </c:numRef>
          </c:cat>
          <c:val>
            <c:numRef>
              <c:f>Лист1!$D$2:$D$25</c:f>
              <c:numCache>
                <c:formatCode>0</c:formatCode>
                <c:ptCount val="24"/>
                <c:pt idx="0">
                  <c:v>100</c:v>
                </c:pt>
                <c:pt idx="1">
                  <c:v>100</c:v>
                </c:pt>
                <c:pt idx="2">
                  <c:v>105</c:v>
                </c:pt>
                <c:pt idx="3">
                  <c:v>98</c:v>
                </c:pt>
                <c:pt idx="4">
                  <c:v>94</c:v>
                </c:pt>
                <c:pt idx="5">
                  <c:v>108</c:v>
                </c:pt>
                <c:pt idx="6">
                  <c:v>113</c:v>
                </c:pt>
                <c:pt idx="7">
                  <c:v>127</c:v>
                </c:pt>
                <c:pt idx="8">
                  <c:v>151</c:v>
                </c:pt>
                <c:pt idx="9">
                  <c:v>164</c:v>
                </c:pt>
                <c:pt idx="10">
                  <c:v>193</c:v>
                </c:pt>
                <c:pt idx="11">
                  <c:v>221</c:v>
                </c:pt>
                <c:pt idx="12">
                  <c:v>259</c:v>
                </c:pt>
                <c:pt idx="13">
                  <c:v>284</c:v>
                </c:pt>
                <c:pt idx="14">
                  <c:v>279</c:v>
                </c:pt>
                <c:pt idx="15">
                  <c:v>348</c:v>
                </c:pt>
                <c:pt idx="16">
                  <c:v>428</c:v>
                </c:pt>
                <c:pt idx="17">
                  <c:v>446</c:v>
                </c:pt>
                <c:pt idx="18">
                  <c:v>477</c:v>
                </c:pt>
                <c:pt idx="19">
                  <c:v>506</c:v>
                </c:pt>
                <c:pt idx="20">
                  <c:v>498</c:v>
                </c:pt>
                <c:pt idx="21">
                  <c:v>519</c:v>
                </c:pt>
                <c:pt idx="22">
                  <c:v>537</c:v>
                </c:pt>
                <c:pt idx="23">
                  <c:v>566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4CC4-4896-995B-080D094B3F2C}"/>
            </c:ext>
          </c:extLst>
        </c:ser>
        <c:ser>
          <c:idx val="3"/>
          <c:order val="3"/>
          <c:tx>
            <c:strRef>
              <c:f>Лист1!$E$1</c:f>
              <c:strCache>
                <c:ptCount val="1"/>
                <c:pt idx="0">
                  <c:v>Бразилия</c:v>
                </c:pt>
              </c:strCache>
            </c:strRef>
          </c:tx>
          <c:marker>
            <c:symbol val="none"/>
          </c:marker>
          <c:cat>
            <c:numRef>
              <c:f>Лист1!$A$2:$A$25</c:f>
              <c:numCache>
                <c:formatCode>General</c:formatCode>
                <c:ptCount val="24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</c:numCache>
            </c:numRef>
          </c:cat>
          <c:val>
            <c:numRef>
              <c:f>Лист1!$E$2:$E$25</c:f>
              <c:numCache>
                <c:formatCode>0</c:formatCode>
                <c:ptCount val="24"/>
                <c:pt idx="0">
                  <c:v>100</c:v>
                </c:pt>
                <c:pt idx="1">
                  <c:v>107</c:v>
                </c:pt>
                <c:pt idx="2">
                  <c:v>123</c:v>
                </c:pt>
                <c:pt idx="3">
                  <c:v>113</c:v>
                </c:pt>
                <c:pt idx="4">
                  <c:v>104</c:v>
                </c:pt>
                <c:pt idx="5">
                  <c:v>96</c:v>
                </c:pt>
                <c:pt idx="6">
                  <c:v>120</c:v>
                </c:pt>
                <c:pt idx="7">
                  <c:v>127</c:v>
                </c:pt>
                <c:pt idx="8">
                  <c:v>157</c:v>
                </c:pt>
                <c:pt idx="9">
                  <c:v>205</c:v>
                </c:pt>
                <c:pt idx="10">
                  <c:v>233</c:v>
                </c:pt>
                <c:pt idx="11">
                  <c:v>268</c:v>
                </c:pt>
                <c:pt idx="12">
                  <c:v>326</c:v>
                </c:pt>
                <c:pt idx="13">
                  <c:v>424</c:v>
                </c:pt>
                <c:pt idx="14">
                  <c:v>398</c:v>
                </c:pt>
                <c:pt idx="15">
                  <c:v>462</c:v>
                </c:pt>
                <c:pt idx="16">
                  <c:v>589</c:v>
                </c:pt>
                <c:pt idx="17">
                  <c:v>597</c:v>
                </c:pt>
                <c:pt idx="18">
                  <c:v>628</c:v>
                </c:pt>
                <c:pt idx="19">
                  <c:v>597</c:v>
                </c:pt>
                <c:pt idx="20">
                  <c:v>537</c:v>
                </c:pt>
                <c:pt idx="21">
                  <c:v>515</c:v>
                </c:pt>
                <c:pt idx="22">
                  <c:v>586</c:v>
                </c:pt>
                <c:pt idx="23">
                  <c:v>611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4CC4-4896-995B-080D094B3F2C}"/>
            </c:ext>
          </c:extLst>
        </c:ser>
        <c:ser>
          <c:idx val="4"/>
          <c:order val="4"/>
          <c:tx>
            <c:strRef>
              <c:f>Лист1!$F$1</c:f>
              <c:strCache>
                <c:ptCount val="1"/>
                <c:pt idx="0">
                  <c:v>Россия</c:v>
                </c:pt>
              </c:strCache>
            </c:strRef>
          </c:tx>
          <c:marker>
            <c:symbol val="none"/>
          </c:marker>
          <c:cat>
            <c:numRef>
              <c:f>Лист1!$A$2:$A$25</c:f>
              <c:numCache>
                <c:formatCode>General</c:formatCode>
                <c:ptCount val="24"/>
                <c:pt idx="0">
                  <c:v>1995</c:v>
                </c:pt>
                <c:pt idx="1">
                  <c:v>1996</c:v>
                </c:pt>
                <c:pt idx="2">
                  <c:v>1997</c:v>
                </c:pt>
                <c:pt idx="3">
                  <c:v>1998</c:v>
                </c:pt>
                <c:pt idx="4">
                  <c:v>1999</c:v>
                </c:pt>
                <c:pt idx="5">
                  <c:v>2000</c:v>
                </c:pt>
                <c:pt idx="6">
                  <c:v>2001</c:v>
                </c:pt>
                <c:pt idx="7">
                  <c:v>2002</c:v>
                </c:pt>
                <c:pt idx="8">
                  <c:v>2003</c:v>
                </c:pt>
                <c:pt idx="9">
                  <c:v>2004</c:v>
                </c:pt>
                <c:pt idx="10">
                  <c:v>2005</c:v>
                </c:pt>
                <c:pt idx="11">
                  <c:v>2006</c:v>
                </c:pt>
                <c:pt idx="12">
                  <c:v>2007</c:v>
                </c:pt>
                <c:pt idx="13">
                  <c:v>2008</c:v>
                </c:pt>
                <c:pt idx="14">
                  <c:v>2009</c:v>
                </c:pt>
                <c:pt idx="15">
                  <c:v>2010</c:v>
                </c:pt>
                <c:pt idx="16">
                  <c:v>2011</c:v>
                </c:pt>
                <c:pt idx="17">
                  <c:v>2012</c:v>
                </c:pt>
                <c:pt idx="18">
                  <c:v>2013</c:v>
                </c:pt>
                <c:pt idx="19">
                  <c:v>2014</c:v>
                </c:pt>
                <c:pt idx="20">
                  <c:v>2015</c:v>
                </c:pt>
                <c:pt idx="21">
                  <c:v>2016</c:v>
                </c:pt>
                <c:pt idx="22">
                  <c:v>2017</c:v>
                </c:pt>
                <c:pt idx="23">
                  <c:v>2018</c:v>
                </c:pt>
              </c:numCache>
            </c:numRef>
          </c:cat>
          <c:val>
            <c:numRef>
              <c:f>Лист1!$F$2:$F$25</c:f>
              <c:numCache>
                <c:formatCode>0</c:formatCode>
                <c:ptCount val="24"/>
                <c:pt idx="0">
                  <c:v>100</c:v>
                </c:pt>
                <c:pt idx="1">
                  <c:v>127</c:v>
                </c:pt>
                <c:pt idx="2">
                  <c:v>116</c:v>
                </c:pt>
                <c:pt idx="3">
                  <c:v>106</c:v>
                </c:pt>
                <c:pt idx="4">
                  <c:v>71</c:v>
                </c:pt>
                <c:pt idx="5">
                  <c:v>118</c:v>
                </c:pt>
                <c:pt idx="6">
                  <c:v>137</c:v>
                </c:pt>
                <c:pt idx="7">
                  <c:v>203</c:v>
                </c:pt>
                <c:pt idx="8">
                  <c:v>248</c:v>
                </c:pt>
                <c:pt idx="9">
                  <c:v>239</c:v>
                </c:pt>
                <c:pt idx="10">
                  <c:v>326</c:v>
                </c:pt>
                <c:pt idx="11">
                  <c:v>400</c:v>
                </c:pt>
                <c:pt idx="12">
                  <c:v>660</c:v>
                </c:pt>
                <c:pt idx="13">
                  <c:v>673</c:v>
                </c:pt>
                <c:pt idx="14">
                  <c:v>723</c:v>
                </c:pt>
                <c:pt idx="15">
                  <c:v>635</c:v>
                </c:pt>
                <c:pt idx="16">
                  <c:v>967</c:v>
                </c:pt>
                <c:pt idx="17">
                  <c:v>1217</c:v>
                </c:pt>
                <c:pt idx="18">
                  <c:v>1180</c:v>
                </c:pt>
                <c:pt idx="19">
                  <c:v>1378</c:v>
                </c:pt>
                <c:pt idx="20">
                  <c:v>1177</c:v>
                </c:pt>
                <c:pt idx="21">
                  <c:v>1239</c:v>
                </c:pt>
                <c:pt idx="22">
                  <c:v>1502</c:v>
                </c:pt>
                <c:pt idx="23">
                  <c:v>1806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4CC4-4896-995B-080D094B3F2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80509312"/>
        <c:axId val="181299072"/>
      </c:lineChart>
      <c:catAx>
        <c:axId val="1805093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/>
          <a:lstStyle/>
          <a:p>
            <a:pPr>
              <a:defRPr sz="1600"/>
            </a:pPr>
            <a:endParaRPr lang="ru-RU"/>
          </a:p>
        </c:txPr>
        <c:crossAx val="181299072"/>
        <c:crosses val="autoZero"/>
        <c:auto val="1"/>
        <c:lblAlgn val="ctr"/>
        <c:lblOffset val="100"/>
        <c:noMultiLvlLbl val="0"/>
      </c:catAx>
      <c:valAx>
        <c:axId val="181299072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txPr>
          <a:bodyPr/>
          <a:lstStyle/>
          <a:p>
            <a:pPr>
              <a:defRPr sz="1200"/>
            </a:pPr>
            <a:endParaRPr lang="ru-RU"/>
          </a:p>
        </c:txPr>
        <c:crossAx val="180509312"/>
        <c:crosses val="autoZero"/>
        <c:crossBetween val="between"/>
        <c:majorUnit val="500"/>
      </c:valAx>
    </c:plotArea>
    <c:legend>
      <c:legendPos val="b"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18112217091182742"/>
                  <c:y val="0.37973124513942896"/>
                </c:manualLayout>
              </c:layout>
              <c:numFmt formatCode="General" sourceLinked="0"/>
            </c:trendlineLbl>
          </c:trendline>
          <c:xVal>
            <c:numRef>
              <c:f>Продукция!$C$12:$AA$12</c:f>
              <c:numCache>
                <c:formatCode>#,##0</c:formatCode>
                <c:ptCount val="25"/>
                <c:pt idx="0">
                  <c:v>155162</c:v>
                </c:pt>
                <c:pt idx="1">
                  <c:v>153895</c:v>
                </c:pt>
                <c:pt idx="2">
                  <c:v>166563</c:v>
                </c:pt>
                <c:pt idx="3">
                  <c:v>169688</c:v>
                </c:pt>
                <c:pt idx="4">
                  <c:v>197165</c:v>
                </c:pt>
                <c:pt idx="5">
                  <c:v>179705</c:v>
                </c:pt>
                <c:pt idx="6">
                  <c:v>172421</c:v>
                </c:pt>
                <c:pt idx="7">
                  <c:v>168877</c:v>
                </c:pt>
                <c:pt idx="8">
                  <c:v>170634</c:v>
                </c:pt>
                <c:pt idx="9">
                  <c:v>176667</c:v>
                </c:pt>
                <c:pt idx="10">
                  <c:v>171849</c:v>
                </c:pt>
                <c:pt idx="11">
                  <c:v>195250</c:v>
                </c:pt>
                <c:pt idx="12">
                  <c:v>214430</c:v>
                </c:pt>
                <c:pt idx="13">
                  <c:v>211874</c:v>
                </c:pt>
                <c:pt idx="14">
                  <c:v>221035</c:v>
                </c:pt>
                <c:pt idx="15">
                  <c:v>284005</c:v>
                </c:pt>
                <c:pt idx="16">
                  <c:v>291294</c:v>
                </c:pt>
                <c:pt idx="17">
                  <c:v>264734</c:v>
                </c:pt>
                <c:pt idx="18">
                  <c:v>317787</c:v>
                </c:pt>
                <c:pt idx="19">
                  <c:v>355105</c:v>
                </c:pt>
                <c:pt idx="20">
                  <c:v>370240</c:v>
                </c:pt>
                <c:pt idx="21">
                  <c:v>370893</c:v>
                </c:pt>
                <c:pt idx="22">
                  <c:v>386808</c:v>
                </c:pt>
                <c:pt idx="23">
                  <c:v>350545</c:v>
                </c:pt>
                <c:pt idx="24">
                  <c:v>327504</c:v>
                </c:pt>
              </c:numCache>
            </c:numRef>
          </c:xVal>
          <c:yVal>
            <c:numRef>
              <c:f>Продукция!$C$25:$AA$25</c:f>
              <c:numCache>
                <c:formatCode>General</c:formatCode>
                <c:ptCount val="25"/>
                <c:pt idx="0">
                  <c:v>43246.616000000002</c:v>
                </c:pt>
                <c:pt idx="1">
                  <c:v>42972.089</c:v>
                </c:pt>
                <c:pt idx="2">
                  <c:v>46171.561000000002</c:v>
                </c:pt>
                <c:pt idx="3">
                  <c:v>56205.843999999997</c:v>
                </c:pt>
                <c:pt idx="4">
                  <c:v>60417.981</c:v>
                </c:pt>
                <c:pt idx="5">
                  <c:v>57148.576000000001</c:v>
                </c:pt>
                <c:pt idx="6">
                  <c:v>51811.561000000002</c:v>
                </c:pt>
                <c:pt idx="7">
                  <c:v>48389.345000000001</c:v>
                </c:pt>
                <c:pt idx="8">
                  <c:v>51265.451000000001</c:v>
                </c:pt>
                <c:pt idx="9">
                  <c:v>53678.896000000001</c:v>
                </c:pt>
                <c:pt idx="10">
                  <c:v>53144.222000000002</c:v>
                </c:pt>
                <c:pt idx="11">
                  <c:v>59392.688000000002</c:v>
                </c:pt>
                <c:pt idx="12">
                  <c:v>61418.080000000002</c:v>
                </c:pt>
                <c:pt idx="13">
                  <c:v>63182.347000000002</c:v>
                </c:pt>
                <c:pt idx="14">
                  <c:v>70950.379000000001</c:v>
                </c:pt>
                <c:pt idx="15">
                  <c:v>89991.788</c:v>
                </c:pt>
                <c:pt idx="16">
                  <c:v>114761.40700000001</c:v>
                </c:pt>
                <c:pt idx="17">
                  <c:v>98453.933000000005</c:v>
                </c:pt>
                <c:pt idx="18">
                  <c:v>115820.102</c:v>
                </c:pt>
                <c:pt idx="19">
                  <c:v>136444.44899999999</c:v>
                </c:pt>
                <c:pt idx="20">
                  <c:v>141550.21100000001</c:v>
                </c:pt>
                <c:pt idx="21">
                  <c:v>144356.06400000001</c:v>
                </c:pt>
                <c:pt idx="22">
                  <c:v>149990.024</c:v>
                </c:pt>
                <c:pt idx="23">
                  <c:v>133056.87899999999</c:v>
                </c:pt>
                <c:pt idx="24">
                  <c:v>134678.261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212C-4425-8267-8E450EC77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133888"/>
        <c:axId val="184158080"/>
      </c:scatterChart>
      <c:valAx>
        <c:axId val="184133888"/>
        <c:scaling>
          <c:orientation val="minMax"/>
          <c:min val="100000"/>
        </c:scaling>
        <c:delete val="0"/>
        <c:axPos val="b"/>
        <c:title>
          <c:tx>
            <c:rich>
              <a:bodyPr/>
              <a:lstStyle/>
              <a:p>
                <a:pPr>
                  <a:defRPr sz="900"/>
                </a:pPr>
                <a:r>
                  <a:rPr lang="ru-RU" sz="900"/>
                  <a:t>Сельхозпродукция США (млн. долл. США), 1992-2016 гг.</a:t>
                </a:r>
              </a:p>
            </c:rich>
          </c:tx>
          <c:layout>
            <c:manualLayout>
              <c:xMode val="edge"/>
              <c:yMode val="edge"/>
              <c:x val="0.15244584983219892"/>
              <c:y val="0.87331702727474725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84158080"/>
        <c:crosses val="autoZero"/>
        <c:crossBetween val="midCat"/>
      </c:valAx>
      <c:valAx>
        <c:axId val="1841580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900"/>
                </a:pPr>
                <a:r>
                  <a:rPr lang="ru-RU" sz="900"/>
                  <a:t>Экспорт сельхозпродукции США (млн. долл. США), 1992-2016 гг.</a:t>
                </a:r>
              </a:p>
            </c:rich>
          </c:tx>
          <c:layout>
            <c:manualLayout>
              <c:xMode val="edge"/>
              <c:yMode val="edge"/>
              <c:x val="2.9949502466183001E-2"/>
              <c:y val="0.10528430868792354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8413388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9.582458265463896E-2"/>
                  <c:y val="0.38569555073677281"/>
                </c:manualLayout>
              </c:layout>
              <c:numFmt formatCode="General" sourceLinked="0"/>
            </c:trendlineLbl>
          </c:trendline>
          <c:xVal>
            <c:numRef>
              <c:f>Продукция!$C$10:$AA$10</c:f>
              <c:numCache>
                <c:formatCode>#,##0</c:formatCode>
                <c:ptCount val="25"/>
                <c:pt idx="0">
                  <c:v>16187</c:v>
                </c:pt>
                <c:pt idx="1">
                  <c:v>16827</c:v>
                </c:pt>
                <c:pt idx="2">
                  <c:v>17066</c:v>
                </c:pt>
                <c:pt idx="3">
                  <c:v>19131</c:v>
                </c:pt>
                <c:pt idx="4">
                  <c:v>22090</c:v>
                </c:pt>
                <c:pt idx="5">
                  <c:v>20699</c:v>
                </c:pt>
                <c:pt idx="6">
                  <c:v>19253</c:v>
                </c:pt>
                <c:pt idx="7">
                  <c:v>19303</c:v>
                </c:pt>
                <c:pt idx="8">
                  <c:v>19325</c:v>
                </c:pt>
                <c:pt idx="9">
                  <c:v>19357</c:v>
                </c:pt>
                <c:pt idx="10">
                  <c:v>19214</c:v>
                </c:pt>
                <c:pt idx="11">
                  <c:v>21915</c:v>
                </c:pt>
                <c:pt idx="12">
                  <c:v>24664</c:v>
                </c:pt>
                <c:pt idx="13">
                  <c:v>25796</c:v>
                </c:pt>
                <c:pt idx="14">
                  <c:v>27441</c:v>
                </c:pt>
                <c:pt idx="15">
                  <c:v>33038</c:v>
                </c:pt>
                <c:pt idx="16">
                  <c:v>43179</c:v>
                </c:pt>
                <c:pt idx="17">
                  <c:v>35628</c:v>
                </c:pt>
                <c:pt idx="18">
                  <c:v>38018</c:v>
                </c:pt>
                <c:pt idx="19">
                  <c:v>46972</c:v>
                </c:pt>
                <c:pt idx="20">
                  <c:v>49103</c:v>
                </c:pt>
                <c:pt idx="21">
                  <c:v>54562</c:v>
                </c:pt>
                <c:pt idx="22">
                  <c:v>44868</c:v>
                </c:pt>
                <c:pt idx="23">
                  <c:v>40537</c:v>
                </c:pt>
                <c:pt idx="24">
                  <c:v>39433</c:v>
                </c:pt>
              </c:numCache>
            </c:numRef>
          </c:xVal>
          <c:yVal>
            <c:numRef>
              <c:f>Продукция!$C$23:$AA$23</c:f>
              <c:numCache>
                <c:formatCode>General</c:formatCode>
                <c:ptCount val="25"/>
                <c:pt idx="0">
                  <c:v>12950</c:v>
                </c:pt>
                <c:pt idx="1">
                  <c:v>12208</c:v>
                </c:pt>
                <c:pt idx="2">
                  <c:v>13334</c:v>
                </c:pt>
                <c:pt idx="3">
                  <c:v>14895</c:v>
                </c:pt>
                <c:pt idx="4">
                  <c:v>16800</c:v>
                </c:pt>
                <c:pt idx="5">
                  <c:v>18318</c:v>
                </c:pt>
                <c:pt idx="6">
                  <c:v>17304</c:v>
                </c:pt>
                <c:pt idx="7">
                  <c:v>17185</c:v>
                </c:pt>
                <c:pt idx="8">
                  <c:v>18410</c:v>
                </c:pt>
                <c:pt idx="9">
                  <c:v>19824</c:v>
                </c:pt>
                <c:pt idx="10">
                  <c:v>19401</c:v>
                </c:pt>
                <c:pt idx="11">
                  <c:v>20636</c:v>
                </c:pt>
                <c:pt idx="12">
                  <c:v>23826</c:v>
                </c:pt>
                <c:pt idx="13">
                  <c:v>24949</c:v>
                </c:pt>
                <c:pt idx="14">
                  <c:v>27916</c:v>
                </c:pt>
                <c:pt idx="15">
                  <c:v>32685.000000000004</c:v>
                </c:pt>
                <c:pt idx="16">
                  <c:v>39960</c:v>
                </c:pt>
                <c:pt idx="17">
                  <c:v>33967</c:v>
                </c:pt>
                <c:pt idx="18">
                  <c:v>38035</c:v>
                </c:pt>
                <c:pt idx="19">
                  <c:v>44601</c:v>
                </c:pt>
                <c:pt idx="20">
                  <c:v>47348</c:v>
                </c:pt>
                <c:pt idx="21">
                  <c:v>48187</c:v>
                </c:pt>
                <c:pt idx="22">
                  <c:v>50823</c:v>
                </c:pt>
                <c:pt idx="23">
                  <c:v>47911</c:v>
                </c:pt>
                <c:pt idx="24">
                  <c:v>47301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AC6F-42E7-B7A6-96B9AFEA27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125696"/>
        <c:axId val="184287616"/>
      </c:scatterChart>
      <c:valAx>
        <c:axId val="184125696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/>
                </a:pPr>
                <a:r>
                  <a:rPr lang="ru-RU" sz="900"/>
                  <a:t>Сельхозпродукция Канады (млн. долл. США), 1992-2016 гг.</a:t>
                </a:r>
              </a:p>
            </c:rich>
          </c:tx>
          <c:layout>
            <c:manualLayout>
              <c:xMode val="edge"/>
              <c:yMode val="edge"/>
              <c:x val="0.1304098314908676"/>
              <c:y val="0.86943215893395165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84287616"/>
        <c:crosses val="autoZero"/>
        <c:crossBetween val="midCat"/>
      </c:valAx>
      <c:valAx>
        <c:axId val="184287616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ru-RU" sz="800"/>
                  <a:t>Экспорт сельхозпродукции Канады (млн. долл. США), 1992-2016 гг.</a:t>
                </a:r>
              </a:p>
            </c:rich>
          </c:tx>
          <c:layout>
            <c:manualLayout>
              <c:xMode val="edge"/>
              <c:yMode val="edge"/>
              <c:x val="2.9533540593502723E-2"/>
              <c:y val="0.10851296419548989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84125696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21164724078188105"/>
          <c:y val="4.2784276242926279E-2"/>
          <c:w val="0.71566416596256732"/>
          <c:h val="0.74813405549739809"/>
        </c:manualLayout>
      </c:layout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7.111224592917921E-2"/>
                  <c:y val="0.42695472874682511"/>
                </c:manualLayout>
              </c:layout>
              <c:numFmt formatCode="General" sourceLinked="0"/>
            </c:trendlineLbl>
          </c:trendline>
          <c:xVal>
            <c:numRef>
              <c:f>Продукция!$C$9:$AA$9</c:f>
              <c:numCache>
                <c:formatCode>#,##0</c:formatCode>
                <c:ptCount val="25"/>
                <c:pt idx="0">
                  <c:v>30299</c:v>
                </c:pt>
                <c:pt idx="1">
                  <c:v>33923</c:v>
                </c:pt>
                <c:pt idx="2">
                  <c:v>54632</c:v>
                </c:pt>
                <c:pt idx="3">
                  <c:v>58598</c:v>
                </c:pt>
                <c:pt idx="4">
                  <c:v>55461</c:v>
                </c:pt>
                <c:pt idx="5">
                  <c:v>57886</c:v>
                </c:pt>
                <c:pt idx="6">
                  <c:v>57705</c:v>
                </c:pt>
                <c:pt idx="7">
                  <c:v>42805</c:v>
                </c:pt>
                <c:pt idx="8">
                  <c:v>46933</c:v>
                </c:pt>
                <c:pt idx="9">
                  <c:v>41371</c:v>
                </c:pt>
                <c:pt idx="10">
                  <c:v>40123</c:v>
                </c:pt>
                <c:pt idx="11">
                  <c:v>51937</c:v>
                </c:pt>
                <c:pt idx="12">
                  <c:v>61763</c:v>
                </c:pt>
                <c:pt idx="13">
                  <c:v>70795</c:v>
                </c:pt>
                <c:pt idx="14">
                  <c:v>79360</c:v>
                </c:pt>
                <c:pt idx="15">
                  <c:v>111723</c:v>
                </c:pt>
                <c:pt idx="16">
                  <c:v>146787</c:v>
                </c:pt>
                <c:pt idx="17">
                  <c:v>133656</c:v>
                </c:pt>
                <c:pt idx="18">
                  <c:v>167389</c:v>
                </c:pt>
                <c:pt idx="19">
                  <c:v>219252</c:v>
                </c:pt>
                <c:pt idx="20">
                  <c:v>209956</c:v>
                </c:pt>
                <c:pt idx="21">
                  <c:v>223540</c:v>
                </c:pt>
                <c:pt idx="22">
                  <c:v>223487</c:v>
                </c:pt>
                <c:pt idx="23">
                  <c:v>168075</c:v>
                </c:pt>
                <c:pt idx="24">
                  <c:v>165848</c:v>
                </c:pt>
              </c:numCache>
            </c:numRef>
          </c:xVal>
          <c:yVal>
            <c:numRef>
              <c:f>Продукция!$C$22:$AA$22</c:f>
              <c:numCache>
                <c:formatCode>General</c:formatCode>
                <c:ptCount val="25"/>
                <c:pt idx="0">
                  <c:v>9290.3705609999997</c:v>
                </c:pt>
                <c:pt idx="1">
                  <c:v>9957.018129</c:v>
                </c:pt>
                <c:pt idx="2">
                  <c:v>12817.742109000001</c:v>
                </c:pt>
                <c:pt idx="3">
                  <c:v>13517.130663</c:v>
                </c:pt>
                <c:pt idx="4">
                  <c:v>14518.716358</c:v>
                </c:pt>
                <c:pt idx="5">
                  <c:v>16593.823605000001</c:v>
                </c:pt>
                <c:pt idx="6">
                  <c:v>15315.841813999999</c:v>
                </c:pt>
                <c:pt idx="7">
                  <c:v>14000.998835</c:v>
                </c:pt>
                <c:pt idx="8">
                  <c:v>12980.132603</c:v>
                </c:pt>
                <c:pt idx="9">
                  <c:v>16264.722266999999</c:v>
                </c:pt>
                <c:pt idx="10">
                  <c:v>17124.420765999999</c:v>
                </c:pt>
                <c:pt idx="11">
                  <c:v>21271.539700000001</c:v>
                </c:pt>
                <c:pt idx="12">
                  <c:v>27695.920793000001</c:v>
                </c:pt>
                <c:pt idx="13">
                  <c:v>31479.698127</c:v>
                </c:pt>
                <c:pt idx="14">
                  <c:v>36277.415117999997</c:v>
                </c:pt>
                <c:pt idx="15">
                  <c:v>44032.626597000002</c:v>
                </c:pt>
                <c:pt idx="16">
                  <c:v>57269.666727999997</c:v>
                </c:pt>
                <c:pt idx="17">
                  <c:v>53748.172095000002</c:v>
                </c:pt>
                <c:pt idx="18">
                  <c:v>62494.602677000003</c:v>
                </c:pt>
                <c:pt idx="19">
                  <c:v>79632.201535999993</c:v>
                </c:pt>
                <c:pt idx="20">
                  <c:v>80680.298576000001</c:v>
                </c:pt>
                <c:pt idx="21">
                  <c:v>84866.006945000001</c:v>
                </c:pt>
                <c:pt idx="22">
                  <c:v>80661.355764000007</c:v>
                </c:pt>
                <c:pt idx="23">
                  <c:v>72548.497363000002</c:v>
                </c:pt>
                <c:pt idx="24">
                  <c:v>69571.512392999997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99F1-407B-9E6E-559FBFA213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320768"/>
        <c:axId val="184322688"/>
      </c:scatterChart>
      <c:valAx>
        <c:axId val="18432076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ru-RU"/>
                  <a:t>Сельхозпродукция Бразилии (млн. долл. США)</a:t>
                </a:r>
              </a:p>
            </c:rich>
          </c:tx>
          <c:layout>
            <c:manualLayout>
              <c:xMode val="edge"/>
              <c:yMode val="edge"/>
              <c:x val="0.21225535164089973"/>
              <c:y val="0.90548765741455417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84322688"/>
        <c:crosses val="autoZero"/>
        <c:crossBetween val="midCat"/>
      </c:valAx>
      <c:valAx>
        <c:axId val="184322688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ru-RU" sz="800"/>
                  <a:t> Экспорт сельхозпродукции Бразилии (млн. долл. США)</a:t>
                </a:r>
              </a:p>
            </c:rich>
          </c:tx>
          <c:layout>
            <c:manualLayout>
              <c:xMode val="edge"/>
              <c:yMode val="edge"/>
              <c:x val="6.250070180252182E-3"/>
              <c:y val="0.13648766025973225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8432076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scatterChart>
        <c:scatterStyle val="lineMarker"/>
        <c:varyColors val="0"/>
        <c:ser>
          <c:idx val="0"/>
          <c:order val="0"/>
          <c:spPr>
            <a:ln w="28575">
              <a:noFill/>
            </a:ln>
          </c:spPr>
          <c:trendline>
            <c:trendlineType val="linear"/>
            <c:dispRSqr val="1"/>
            <c:dispEq val="1"/>
            <c:trendlineLbl>
              <c:layout>
                <c:manualLayout>
                  <c:x val="0.11325838009613187"/>
                  <c:y val="0.36822423771096141"/>
                </c:manualLayout>
              </c:layout>
              <c:numFmt formatCode="General" sourceLinked="0"/>
            </c:trendlineLbl>
          </c:trendline>
          <c:xVal>
            <c:numRef>
              <c:f>Продукция!$C$11:$AA$11</c:f>
              <c:numCache>
                <c:formatCode>#,##0</c:formatCode>
                <c:ptCount val="25"/>
                <c:pt idx="0">
                  <c:v>151772</c:v>
                </c:pt>
                <c:pt idx="1">
                  <c:v>183572</c:v>
                </c:pt>
                <c:pt idx="2">
                  <c:v>183018</c:v>
                </c:pt>
                <c:pt idx="3">
                  <c:v>261430</c:v>
                </c:pt>
                <c:pt idx="4">
                  <c:v>339316</c:v>
                </c:pt>
                <c:pt idx="5">
                  <c:v>298394</c:v>
                </c:pt>
                <c:pt idx="6">
                  <c:v>299654</c:v>
                </c:pt>
                <c:pt idx="7">
                  <c:v>273924</c:v>
                </c:pt>
                <c:pt idx="8">
                  <c:v>297255</c:v>
                </c:pt>
                <c:pt idx="9">
                  <c:v>274640</c:v>
                </c:pt>
                <c:pt idx="10">
                  <c:v>288326</c:v>
                </c:pt>
                <c:pt idx="11">
                  <c:v>344311</c:v>
                </c:pt>
                <c:pt idx="12">
                  <c:v>426296</c:v>
                </c:pt>
                <c:pt idx="13">
                  <c:v>463494</c:v>
                </c:pt>
                <c:pt idx="14">
                  <c:v>518403</c:v>
                </c:pt>
                <c:pt idx="15">
                  <c:v>620105</c:v>
                </c:pt>
                <c:pt idx="16">
                  <c:v>774727</c:v>
                </c:pt>
                <c:pt idx="17">
                  <c:v>781102</c:v>
                </c:pt>
                <c:pt idx="18">
                  <c:v>894076</c:v>
                </c:pt>
                <c:pt idx="19">
                  <c:v>1161019</c:v>
                </c:pt>
                <c:pt idx="20">
                  <c:v>1240280</c:v>
                </c:pt>
                <c:pt idx="21">
                  <c:v>1297413</c:v>
                </c:pt>
                <c:pt idx="22">
                  <c:v>1194652</c:v>
                </c:pt>
                <c:pt idx="23">
                  <c:v>1202744</c:v>
                </c:pt>
                <c:pt idx="24">
                  <c:v>1229905</c:v>
                </c:pt>
              </c:numCache>
            </c:numRef>
          </c:xVal>
          <c:yVal>
            <c:numRef>
              <c:f>Продукция!$C$24:$AA$24</c:f>
              <c:numCache>
                <c:formatCode>General</c:formatCode>
                <c:ptCount val="25"/>
                <c:pt idx="0">
                  <c:v>10497.664933</c:v>
                </c:pt>
                <c:pt idx="1">
                  <c:v>10747.657044</c:v>
                </c:pt>
                <c:pt idx="2">
                  <c:v>13398.806619000001</c:v>
                </c:pt>
                <c:pt idx="3">
                  <c:v>13695.368667000001</c:v>
                </c:pt>
                <c:pt idx="4">
                  <c:v>13721.303032</c:v>
                </c:pt>
                <c:pt idx="5">
                  <c:v>14439.264165000001</c:v>
                </c:pt>
                <c:pt idx="6">
                  <c:v>13376.644082000001</c:v>
                </c:pt>
                <c:pt idx="7">
                  <c:v>12845.207559</c:v>
                </c:pt>
                <c:pt idx="8">
                  <c:v>14849.198694000001</c:v>
                </c:pt>
                <c:pt idx="9">
                  <c:v>15448.638949</c:v>
                </c:pt>
                <c:pt idx="10">
                  <c:v>17400.415262999999</c:v>
                </c:pt>
                <c:pt idx="11">
                  <c:v>20641.019387</c:v>
                </c:pt>
                <c:pt idx="12">
                  <c:v>22477.698541000002</c:v>
                </c:pt>
                <c:pt idx="13">
                  <c:v>26462.928217000001</c:v>
                </c:pt>
                <c:pt idx="14">
                  <c:v>30212.294021000002</c:v>
                </c:pt>
                <c:pt idx="15">
                  <c:v>35464.626535000003</c:v>
                </c:pt>
                <c:pt idx="16">
                  <c:v>38829.955145</c:v>
                </c:pt>
                <c:pt idx="17">
                  <c:v>38216.868536000002</c:v>
                </c:pt>
                <c:pt idx="18">
                  <c:v>47626.217413999999</c:v>
                </c:pt>
                <c:pt idx="19">
                  <c:v>58618.957575</c:v>
                </c:pt>
                <c:pt idx="20">
                  <c:v>61092.718589999997</c:v>
                </c:pt>
                <c:pt idx="21">
                  <c:v>65365.903831000003</c:v>
                </c:pt>
                <c:pt idx="22">
                  <c:v>69362.354019000006</c:v>
                </c:pt>
                <c:pt idx="23">
                  <c:v>68166.219194000005</c:v>
                </c:pt>
                <c:pt idx="24">
                  <c:v>71132.524483999994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1-860B-4F1D-B671-F349763547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84347648"/>
        <c:axId val="184362112"/>
      </c:scatterChart>
      <c:valAx>
        <c:axId val="184347648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900"/>
                </a:pPr>
                <a:r>
                  <a:rPr lang="ru-RU" sz="900"/>
                  <a:t>Сельхозпродукция Китая (млн. долл. США), 1992-2016 гг.</a:t>
                </a:r>
              </a:p>
            </c:rich>
          </c:tx>
          <c:layout>
            <c:manualLayout>
              <c:xMode val="edge"/>
              <c:yMode val="edge"/>
              <c:x val="0.15221290925746195"/>
              <c:y val="0.8771559052361184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84362112"/>
        <c:crosses val="autoZero"/>
        <c:crossBetween val="midCat"/>
      </c:valAx>
      <c:valAx>
        <c:axId val="18436211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 sz="800"/>
                </a:pPr>
                <a:r>
                  <a:rPr lang="ru-RU" sz="800"/>
                  <a:t>Экспорт сельхозпродукции Китая (млн. долл. США), 1992-2016 гг.</a:t>
                </a:r>
              </a:p>
            </c:rich>
          </c:tx>
          <c:layout>
            <c:manualLayout>
              <c:xMode val="edge"/>
              <c:yMode val="edge"/>
              <c:x val="3.3277224962425557E-2"/>
              <c:y val="9.6749351082202978E-2"/>
            </c:manualLayout>
          </c:layout>
          <c:overlay val="0"/>
        </c:title>
        <c:numFmt formatCode="General" sourceLinked="1"/>
        <c:majorTickMark val="out"/>
        <c:minorTickMark val="none"/>
        <c:tickLblPos val="nextTo"/>
        <c:crossAx val="184347648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Лист1!$A$2:$A$16</c:f>
              <c:numCache>
                <c:formatCode>General</c:formatCode>
                <c:ptCount val="15"/>
                <c:pt idx="0">
                  <c:v>2003</c:v>
                </c:pt>
                <c:pt idx="1">
                  <c:v>2004</c:v>
                </c:pt>
                <c:pt idx="2">
                  <c:v>2005</c:v>
                </c:pt>
                <c:pt idx="3">
                  <c:v>2006</c:v>
                </c:pt>
                <c:pt idx="4">
                  <c:v>2007</c:v>
                </c:pt>
                <c:pt idx="5">
                  <c:v>2008</c:v>
                </c:pt>
                <c:pt idx="6">
                  <c:v>2009</c:v>
                </c:pt>
                <c:pt idx="7">
                  <c:v>2010</c:v>
                </c:pt>
                <c:pt idx="8">
                  <c:v>2011</c:v>
                </c:pt>
                <c:pt idx="9">
                  <c:v>2012</c:v>
                </c:pt>
                <c:pt idx="10">
                  <c:v>2013</c:v>
                </c:pt>
                <c:pt idx="11">
                  <c:v>2014</c:v>
                </c:pt>
                <c:pt idx="12">
                  <c:v>2015</c:v>
                </c:pt>
                <c:pt idx="13">
                  <c:v>2016</c:v>
                </c:pt>
                <c:pt idx="14">
                  <c:v>2017</c:v>
                </c:pt>
              </c:numCache>
            </c:numRef>
          </c:cat>
          <c:val>
            <c:numRef>
              <c:f>Лист1!$B$2:$B$16</c:f>
              <c:numCache>
                <c:formatCode>General</c:formatCode>
                <c:ptCount val="15"/>
                <c:pt idx="0">
                  <c:v>37.700000000000003</c:v>
                </c:pt>
                <c:pt idx="1">
                  <c:v>36</c:v>
                </c:pt>
                <c:pt idx="2">
                  <c:v>33.200000000000003</c:v>
                </c:pt>
                <c:pt idx="3">
                  <c:v>31.6</c:v>
                </c:pt>
                <c:pt idx="4">
                  <c:v>28.4</c:v>
                </c:pt>
                <c:pt idx="5">
                  <c:v>29.1</c:v>
                </c:pt>
                <c:pt idx="6">
                  <c:v>30.6</c:v>
                </c:pt>
                <c:pt idx="7">
                  <c:v>29.6</c:v>
                </c:pt>
                <c:pt idx="8">
                  <c:v>29.5</c:v>
                </c:pt>
                <c:pt idx="9">
                  <c:v>26.1</c:v>
                </c:pt>
                <c:pt idx="10">
                  <c:v>27.7</c:v>
                </c:pt>
                <c:pt idx="11">
                  <c:v>26.5</c:v>
                </c:pt>
                <c:pt idx="12">
                  <c:v>32.1</c:v>
                </c:pt>
                <c:pt idx="13">
                  <c:v>32.299999999999997</c:v>
                </c:pt>
                <c:pt idx="14">
                  <c:v>31.2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F57-41A9-8457-DAA04B72FE8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93783272"/>
        <c:axId val="693788520"/>
      </c:lineChart>
      <c:catAx>
        <c:axId val="693783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3788520"/>
        <c:crosses val="autoZero"/>
        <c:auto val="1"/>
        <c:lblAlgn val="ctr"/>
        <c:lblOffset val="100"/>
        <c:noMultiLvlLbl val="0"/>
      </c:catAx>
      <c:valAx>
        <c:axId val="693788520"/>
        <c:scaling>
          <c:orientation val="minMax"/>
          <c:min val="2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.00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69378327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.e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png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58466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96123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21343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77558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23334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5279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361113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541688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229959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03234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64581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8AB18D2-546A-48A5-BD69-2CB4063A83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CB41B3-6F93-40E9-8E30-C00FAEEA73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7F57EBB-8FC7-403B-B925-5AEF9C1142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A10652B-0C16-4708-B5B8-8813BD1EF1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2E39E8-A90D-43CB-8289-7B0EB4461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159947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000A4E-1DFE-4218-BD9D-A346E401D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DB71E0C-3177-4D8F-9FF4-2BAA1FDDA3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EEE56DC-2DB0-4230-AFC1-42DF155D2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3A9758A-CC3A-4AA8-BC12-FB163AFC80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ACE34E-6AC9-465E-B215-B92B98841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72524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6F4F68A-C64D-4FD1-9865-BCBE67B5BC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5022203-BBD6-4A06-8797-58B6C7338A7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61BA9F-B3B7-4074-A160-8210A3672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BCAC808-2341-4F66-A6EB-45E371961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D68F096E-F10C-416C-9068-46253DF6F4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852432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B95086-C9D9-4007-8B2A-A4D4D899F4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2439F3E-CF99-4C7A-8464-04CA828FB23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4F2F250-84B4-410E-9F56-49AA469E3D9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AE396F3-3F25-441A-9CBA-DC45B2655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D679915-774D-4A5E-9C8A-CE02B759E2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E121DF3-8037-45B0-BFD7-7BC139B32C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88811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7B6D78-5C6F-40D8-89C4-E655C1F945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096DAC1-CCF6-4F76-9016-9F66D0FF15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175C8D-0262-44FD-AF74-9FDB70BE7AE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1F458A96-E9F9-49A6-9ECE-0DDD5BCB5BF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30FBCC7-2823-424D-9264-DE810E52D3C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399C6706-92B1-4F31-BC42-18C1F9614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12DA0163-C8A6-4DE8-A0AE-5EE7250059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15B329C3-286E-4E16-8C18-CCCA6BCF88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090043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BB2A1C-605F-4E7B-8B8C-BD4C439477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7D6BC52-0B4E-4809-AF60-BC23CDBAB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06A26AD-341E-4468-8257-37BB89CC29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B0FEEDBA-4C4C-4274-86E3-100F9BA9C2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522975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C59E46A1-CE2F-4F49-A093-8AFFAE867E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9A84AE3E-851B-4515-8941-1C95C5E8480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5F64C770-8C33-4468-93B9-65193D283E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317070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D02BC9-1A05-41F8-92B7-5F72D8EBD9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205702A-F75C-4221-B7BE-377175D09E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8A1A0A0-9095-4452-BBB3-9647F68232F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39AD3531-5F89-4BA1-8719-D5DE48CE22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47A50A68-2B18-4EA7-A6DF-B9EB42429E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1E701C6-C74D-4D51-B059-EF6A7DFD74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926873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D795A13-8CE4-41E8-AE72-5F024C0D42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1BBCD25D-F20A-464A-BD5F-0BE74DD8746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5AC3E6FA-C7E7-4540-AA22-E834428F2F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2F8E1FF8-1744-48AB-A5B9-2D6A1E9421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48DE436-52F4-45FA-85A7-6527555B74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21BD2ED0-A88B-4093-8940-AAFFF0015E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701563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558B1F-C3FE-434A-8346-025DBDD38A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5808B37-01F0-473B-9453-6B40B3CB4C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27E43BD-3F8A-47A3-BB36-8DBE6EF64D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7719FA2-9127-4538-B0E7-645CDBB5CD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F8C6D9B-BE9B-43E7-8C0B-3A9A4EDD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85082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5094CD16-E63A-4E33-8A15-7150B6F4D4D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478A101-3227-45D5-949D-BCBA26D321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80F4CA2-C46F-4E1E-95DF-236F83E3908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1D8E4E-916C-4780-A890-6F367B6457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FCA3ECE-A2DC-4FEF-AFF9-579A458FBC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3212499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9782AF7-ABD3-4C8E-9034-B38A93EF70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116CFA-9420-4275-B30B-32DD2E468923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2E2684-27BB-41D8-9FD1-13523ECD2C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586F870-3DD0-45C9-8FA0-7546E760AF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EEDE004-B589-4922-9BC2-04801EC0F5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354659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1DD4B9-1F0D-4C9D-8BFD-AEAAA188E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F67DC0-4E14-46C7-AD84-3949A15B0486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3B1B906-7195-4770-B09F-0B2EDE3FDC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E633718-A11B-4BFB-A3D8-5D11551A73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DC3CF5-2E8C-4591-87D0-49429ACA84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73185216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30E9C4C-B20D-4C34-ABF0-96A2CEC5FE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DC53FE0-3EB5-46C1-803D-F5463620F644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E0BA6AB-D28F-414E-B26F-F8B997C2D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3BE5A6-A6B7-4AD0-BCFA-92CF68D29C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6B353B-A25A-4DB0-B820-B5F00D8B114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89594312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F4F5C35-5B20-42FB-9E34-FADAF38246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4C7EADC-F6B5-4E5E-93FC-9243349572D7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7FF6B78D-DE07-4937-A7FA-E890D4C27B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766002B4-4F4E-4805-A2F6-D318961A0E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0E4B87-2823-4130-ACF7-993E88ACA80C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5673965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7EF792F7-DC9D-4B8E-80A1-F63174196F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B29447-BD56-40F0-BDD1-A8EFA3B9071D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68E9503A-365B-41A9-A323-003CD1EA54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ABE90E67-BF55-47E6-BD14-19F2B97C0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54C191-E9AA-4A5F-B415-5A823565C502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0877556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E98D28CD-69D7-41CF-9A74-5DEDB4604E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5C0ECC-8285-431B-A388-265EB8F94A7A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0D9E56F2-07B8-4061-9656-E34ADE1E5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AFC734E8-13F0-4743-A3A9-044CEFF4B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FE69C1-4D30-43B0-A736-1A245401268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0352801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4332F746-2401-4A4F-A74C-3433059CCF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DD52A9-11FE-47B4-A75D-AC27604F5CF4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C8696CF6-0C68-4338-9E92-423852AC9B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D1977AFA-793B-49FA-8C40-C8C8EB84C0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14ED80F-77AC-44CE-AA34-89A8D1EB9E77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04391896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F50A9352-82D2-4EAE-8FA8-0FE3B4EFFC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8BC841-95DE-4C8F-A6EF-6A40E1685542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089258E5-C6AB-4BDE-A640-2254A4A971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1A4C63FE-E9E1-4A12-B948-E003A7CC2C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2698B4-5EE5-46E5-B931-46090CAD410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9318819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B31E477D-BF49-4D5A-B082-68ACFB81D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8CC84D-6154-4E07-BF00-291A81F305BD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D519AFF0-26A5-468E-AD52-022B718E7A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4F77D0C2-C3CC-45DA-A3EC-C0C6BB97D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8EDE924-80F8-4C7C-92A1-CF0F61C8135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5982631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D793231-3DB3-43A4-98D2-62F4711F55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2DC29-8AB8-41DE-8496-046D28BECB40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E005DC8-86FF-4BDE-AD55-6C37DD3781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F5AA78-1B57-4AE4-9E01-20D8D609B3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201160-CFC3-4CC0-9B9A-5534239E9F5A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7474434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4684169-FE85-46D3-968F-F9E36551965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D4B5FD-DCF5-4FA4-8C68-CD7990C17EBF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4C6C445-FCBA-4D8C-B5B3-BF9AC2F687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36925CD-4AB6-40CB-B4F1-0F58DA04D5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B2601B-664A-4619-9F25-15DF83CB404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85152144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C944681-7EAA-48BB-AFE8-B8C910A6B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83823-FB38-42EE-8F4A-9AAC092B131D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E159DBE-94F8-4E69-B69E-BB07F2BC33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3EA31A5-3A50-44E1-BBC1-3E1D5D57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5A2776-91AC-488C-B82D-77490929A25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402374049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CB9B801-8DE3-4EFE-BCAF-F5A5E7DBA4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A149D0-A343-46EA-8F8C-EA6FABE6E9C5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241C47F-7F4F-4FFF-9E1F-0A9A832857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C47FD58-E484-451D-AD47-264E0F1598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D589F2-983E-4849-968C-D10139117FA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549078999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3F3649-021E-4B52-B51B-7294468125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455F12-3D5E-4973-BB74-694E3311843F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C75E3F4-42CE-4700-95BE-4DBCCC56C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6F2B6EE-CFDD-4CEE-ABB5-244A3A1BF4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B954CA-EE9F-422B-AAF6-A903AD3F2A65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7207857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715C864B-B1C3-4A94-953F-2BAE339292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1AB500-5844-429A-90C8-0710B629FB3C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A0CA9C74-2F59-45A7-B395-8A682643B3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5B2B825A-A673-4E34-857C-0113B5AA7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DA4B8D-9F09-4EEB-82CD-5AB7082374C1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2668254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3">
            <a:extLst>
              <a:ext uri="{FF2B5EF4-FFF2-40B4-BE49-F238E27FC236}">
                <a16:creationId xmlns:a16="http://schemas.microsoft.com/office/drawing/2014/main" id="{1B83292B-C9FA-481F-8689-36EB4B7830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5AE612-AB40-4657-807C-69B754CE2413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8" name="Нижний колонтитул 4">
            <a:extLst>
              <a:ext uri="{FF2B5EF4-FFF2-40B4-BE49-F238E27FC236}">
                <a16:creationId xmlns:a16="http://schemas.microsoft.com/office/drawing/2014/main" id="{6934FD3D-EA12-444B-BD44-498A19401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>
            <a:extLst>
              <a:ext uri="{FF2B5EF4-FFF2-40B4-BE49-F238E27FC236}">
                <a16:creationId xmlns:a16="http://schemas.microsoft.com/office/drawing/2014/main" id="{678D63DA-6CDD-4E37-AB4A-EE96B97A89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620C53-D412-49BA-ABCF-360C152EDB1D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62032167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3">
            <a:extLst>
              <a:ext uri="{FF2B5EF4-FFF2-40B4-BE49-F238E27FC236}">
                <a16:creationId xmlns:a16="http://schemas.microsoft.com/office/drawing/2014/main" id="{3EB988C0-B590-4BF3-BCDE-1897151FE7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DE0DDF3-BF81-49B4-BC38-16AE6C9EC465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4" name="Нижний колонтитул 4">
            <a:extLst>
              <a:ext uri="{FF2B5EF4-FFF2-40B4-BE49-F238E27FC236}">
                <a16:creationId xmlns:a16="http://schemas.microsoft.com/office/drawing/2014/main" id="{95DE6903-2F59-4A34-9D55-D59EBC943F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>
            <a:extLst>
              <a:ext uri="{FF2B5EF4-FFF2-40B4-BE49-F238E27FC236}">
                <a16:creationId xmlns:a16="http://schemas.microsoft.com/office/drawing/2014/main" id="{C370832B-B933-41E6-9255-D77C86BC38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0BAEDA-E88B-4E4F-B765-AFC2FAFF8E60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39590606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>
            <a:extLst>
              <a:ext uri="{FF2B5EF4-FFF2-40B4-BE49-F238E27FC236}">
                <a16:creationId xmlns:a16="http://schemas.microsoft.com/office/drawing/2014/main" id="{4DC717C0-3C8F-4CDC-9690-F396ADF49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A135D5-040D-429F-B571-C12F82AC4600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3" name="Нижний колонтитул 4">
            <a:extLst>
              <a:ext uri="{FF2B5EF4-FFF2-40B4-BE49-F238E27FC236}">
                <a16:creationId xmlns:a16="http://schemas.microsoft.com/office/drawing/2014/main" id="{8648BB01-B5B1-4288-89BF-DDE5B7E35D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>
            <a:extLst>
              <a:ext uri="{FF2B5EF4-FFF2-40B4-BE49-F238E27FC236}">
                <a16:creationId xmlns:a16="http://schemas.microsoft.com/office/drawing/2014/main" id="{050958DA-0ACF-4684-B601-45B73DDE92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2E5B6E2-BC7E-46EE-ADCE-BB048700C65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308686087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14450F70-0997-455D-8B88-834FE996C2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A28970-58B9-4EA5-97A1-42551630CDCC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8891ECD3-E41E-46BC-9B83-8F900FCEC2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0DE77CD0-5D32-4A93-B873-1A3197F744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A53E35-3784-44C0-A840-DFC395D52B2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18232586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3">
            <a:extLst>
              <a:ext uri="{FF2B5EF4-FFF2-40B4-BE49-F238E27FC236}">
                <a16:creationId xmlns:a16="http://schemas.microsoft.com/office/drawing/2014/main" id="{59473117-AC12-48B2-9F15-5510080CB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C01F0C8-D1FE-43BE-BC8C-E34FB849342A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6" name="Нижний колонтитул 4">
            <a:extLst>
              <a:ext uri="{FF2B5EF4-FFF2-40B4-BE49-F238E27FC236}">
                <a16:creationId xmlns:a16="http://schemas.microsoft.com/office/drawing/2014/main" id="{90C73272-F4BC-4D1F-B60C-2B10FF6B8C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>
            <a:extLst>
              <a:ext uri="{FF2B5EF4-FFF2-40B4-BE49-F238E27FC236}">
                <a16:creationId xmlns:a16="http://schemas.microsoft.com/office/drawing/2014/main" id="{37C306DB-A483-494B-AE57-22B0B31086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8AD22BB-38B8-4AEB-9B9C-DEDB449FB36F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37868051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EE96061-4E49-4B1B-92C7-718EE10E51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5B95A2-EA94-49A0-91DB-24C3D9108AD2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AF814B-2CC6-4C5C-8698-28E127E0D7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CEB6754-41D6-4239-904C-8EE9493679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1C43C7-9E6D-4038-920D-6AEF743F5CF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16137691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644104C8-545C-4DF3-B65D-727969D05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1394D-2A32-4073-899B-3EF4874CF094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2DDA87-1FE5-4C1F-95C3-90B236A12D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C3833A-7AA5-4CF9-8C02-FF95FBE6CE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A87AF1-4FC0-4E36-9BE0-F9FCA8BF8163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224408485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7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342900" indent="0" algn="ctr">
              <a:buNone/>
              <a:defRPr/>
            </a:lvl2pPr>
            <a:lvl3pPr marL="685800" indent="0" algn="ctr">
              <a:buNone/>
              <a:defRPr/>
            </a:lvl3pPr>
            <a:lvl4pPr marL="1028700" indent="0" algn="ctr">
              <a:buNone/>
              <a:defRPr/>
            </a:lvl4pPr>
            <a:lvl5pPr marL="1371600" indent="0" algn="ctr">
              <a:buNone/>
              <a:defRPr/>
            </a:lvl5pPr>
            <a:lvl6pPr marL="1714500" indent="0" algn="ctr">
              <a:buNone/>
              <a:defRPr/>
            </a:lvl6pPr>
            <a:lvl7pPr marL="2057400" indent="0" algn="ctr">
              <a:buNone/>
              <a:defRPr/>
            </a:lvl7pPr>
            <a:lvl8pPr marL="2400300" indent="0" algn="ctr">
              <a:buNone/>
              <a:defRPr/>
            </a:lvl8pPr>
            <a:lvl9pPr marL="2743200" indent="0" algn="ctr">
              <a:buNone/>
              <a:defRPr/>
            </a:lvl9pPr>
          </a:lstStyle>
          <a:p>
            <a:r>
              <a:rPr lang="ru-RU"/>
              <a:t>Образец подзаголовка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3575062426"/>
      </p:ext>
    </p:extLst>
  </p:cSld>
  <p:clrMapOvr>
    <a:masterClrMapping/>
  </p:clrMapOvr>
  <p:transition/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3114299370"/>
      </p:ext>
    </p:extLst>
  </p:cSld>
  <p:clrMapOvr>
    <a:masterClrMapping/>
  </p:clrMapOvr>
  <p:transition/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898397499"/>
      </p:ext>
    </p:extLst>
  </p:cSld>
  <p:clrMapOvr>
    <a:masterClrMapping/>
  </p:clrMapOvr>
  <p:transition/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780768564"/>
      </p:ext>
    </p:extLst>
  </p:cSld>
  <p:clrMapOvr>
    <a:masterClrMapping/>
  </p:clrMapOvr>
  <p:transition/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43996903"/>
      </p:ext>
    </p:extLst>
  </p:cSld>
  <p:clrMapOvr>
    <a:masterClrMapping/>
  </p:clrMapOvr>
  <p:transition/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631015813"/>
      </p:ext>
    </p:extLst>
  </p:cSld>
  <p:clrMapOvr>
    <a:masterClrMapping/>
  </p:clrMapOvr>
  <p:transition/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16169586"/>
      </p:ext>
    </p:extLst>
  </p:cSld>
  <p:clrMapOvr>
    <a:masterClrMapping/>
  </p:clrMapOvr>
  <p:transition/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197004575"/>
      </p:ext>
    </p:extLst>
  </p:cSld>
  <p:clrMapOvr>
    <a:masterClrMapping/>
  </p:clrMapOvr>
  <p:transition/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333674177"/>
      </p:ext>
    </p:extLst>
  </p:cSld>
  <p:clrMapOvr>
    <a:masterClrMapping/>
  </p:clrMapOvr>
  <p:transition/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600202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2164312914"/>
      </p:ext>
    </p:extLst>
  </p:cSld>
  <p:clrMapOvr>
    <a:masterClrMapping/>
  </p:clrMapOvr>
  <p:transition/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</p:spTree>
    <p:extLst>
      <p:ext uri="{BB962C8B-B14F-4D97-AF65-F5344CB8AC3E}">
        <p14:creationId xmlns:p14="http://schemas.microsoft.com/office/powerpoint/2010/main" val="663816301"/>
      </p:ext>
    </p:extLst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A4ABAB-E9B2-4893-9EB9-9A45451D064D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960F94-651B-476C-B6BC-9F129D38E4B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310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1AB8AB2-FD2D-4055-A492-3676EBB3B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CDDF11-A293-4895-8FB1-FA94792E4A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9F6F0A3-949C-4EE5-B63F-82819A53CF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CD69D1F-3C01-4E82-A155-6CCEF7A133B5}" type="datetimeFigureOut">
              <a:rPr lang="ru-RU" smtClean="0"/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7A56AFE-E7E3-420B-910C-348A194556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352DFAD-19D4-43F6-8B22-AECD343B10A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6E0447-60FB-4167-B243-761DB1D2BF3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21597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352809A8-914B-4B90-BD33-54B8AC0F70CE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2B329087-2574-4503-8C36-7D0A8C254CD6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27CCF4-661C-48EC-B7DE-8E8CDA6F7D7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25C1407-8095-4020-A780-271108DF8791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039EC81-B049-4F70-9823-70CAC58D50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C95F8FF-C525-4584-B730-15996E768F1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 smtClean="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9ADC5E4F-1CFD-4417-B656-6C77863D83A9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18361606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>
            <a:extLst>
              <a:ext uri="{FF2B5EF4-FFF2-40B4-BE49-F238E27FC236}">
                <a16:creationId xmlns:a16="http://schemas.microsoft.com/office/drawing/2014/main" id="{0DECF922-A24A-47CA-908D-AF1007153F8B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628650" y="365126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заголовка</a:t>
            </a:r>
          </a:p>
        </p:txBody>
      </p:sp>
      <p:sp>
        <p:nvSpPr>
          <p:cNvPr id="1027" name="Текст 2">
            <a:extLst>
              <a:ext uri="{FF2B5EF4-FFF2-40B4-BE49-F238E27FC236}">
                <a16:creationId xmlns:a16="http://schemas.microsoft.com/office/drawing/2014/main" id="{52A1F1D6-E24F-479F-B6E1-BCEB176A28F7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/>
              <a:t>Образец текста</a:t>
            </a:r>
          </a:p>
          <a:p>
            <a:pPr lvl="1"/>
            <a:r>
              <a:rPr lang="ru-RU" altLang="ru-RU"/>
              <a:t>Второй уровень</a:t>
            </a:r>
          </a:p>
          <a:p>
            <a:pPr lvl="2"/>
            <a:r>
              <a:rPr lang="ru-RU" altLang="ru-RU"/>
              <a:t>Третий уровень</a:t>
            </a:r>
          </a:p>
          <a:p>
            <a:pPr lvl="3"/>
            <a:r>
              <a:rPr lang="ru-RU" altLang="ru-RU"/>
              <a:t>Четвертый уровень</a:t>
            </a:r>
          </a:p>
          <a:p>
            <a:pPr lvl="4"/>
            <a:r>
              <a:rPr lang="ru-RU" alt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167BF0A-A9E6-4A02-BE23-8065B92996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5C865760-812F-4FA0-88BA-599175F943E9}" type="datetimeFigureOut">
              <a:rPr lang="ru-RU"/>
              <a:pPr>
                <a:defRPr/>
              </a:pPr>
              <a:t>18.12.2019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52E0CC4-7B4B-4DA9-AC5C-04E35E1627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9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6F85D2A-77DD-4C70-9BFD-2D47FC66AB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9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C9C0239-3165-41C8-9510-757839E9F0B6}" type="slidenum">
              <a:rPr lang="ru-RU" altLang="ru-RU"/>
              <a:pPr>
                <a:defRPr/>
              </a:pPr>
              <a:t>‹#›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7214738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5pPr>
      <a:lvl6pPr marL="3429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6pPr>
      <a:lvl7pPr marL="6858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7pPr>
      <a:lvl8pPr marL="10287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8pPr>
      <a:lvl9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171450" indent="-171450" algn="l" rtl="0" eaLnBrk="0" fontAlgn="base" hangingPunct="0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rtl="0" eaLnBrk="0" fontAlgn="base" hangingPunct="0">
        <a:lnSpc>
          <a:spcPct val="90000"/>
        </a:lnSpc>
        <a:spcBef>
          <a:spcPts val="375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2927109"/>
      </p:ext>
    </p:extLst>
  </p:cSld>
  <p:clrMap bg1="dk2" tx1="lt1" bg2="dk1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ransition/>
  <p:txStyles>
    <p:titleStyle>
      <a:lvl1pPr algn="ctr" rtl="0" eaLnBrk="0" fontAlgn="base" hangingPunct="0">
        <a:spcBef>
          <a:spcPct val="0"/>
        </a:spcBef>
        <a:spcAft>
          <a:spcPct val="0"/>
        </a:spcAft>
        <a:defRPr sz="33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33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33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33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33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5pPr>
      <a:lvl6pPr marL="342900" algn="ctr" rtl="0" eaLnBrk="0" fontAlgn="base" hangingPunct="0">
        <a:spcBef>
          <a:spcPct val="0"/>
        </a:spcBef>
        <a:spcAft>
          <a:spcPct val="0"/>
        </a:spcAft>
        <a:defRPr sz="33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6pPr>
      <a:lvl7pPr marL="685800" algn="ctr" rtl="0" eaLnBrk="0" fontAlgn="base" hangingPunct="0">
        <a:spcBef>
          <a:spcPct val="0"/>
        </a:spcBef>
        <a:spcAft>
          <a:spcPct val="0"/>
        </a:spcAft>
        <a:defRPr sz="33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7pPr>
      <a:lvl8pPr marL="1028700" algn="ctr" rtl="0" eaLnBrk="0" fontAlgn="base" hangingPunct="0">
        <a:spcBef>
          <a:spcPct val="0"/>
        </a:spcBef>
        <a:spcAft>
          <a:spcPct val="0"/>
        </a:spcAft>
        <a:defRPr sz="33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8pPr>
      <a:lvl9pPr marL="1371600" algn="ctr" rtl="0" eaLnBrk="0" fontAlgn="base" hangingPunct="0">
        <a:spcBef>
          <a:spcPct val="0"/>
        </a:spcBef>
        <a:spcAft>
          <a:spcPct val="0"/>
        </a:spcAft>
        <a:defRPr sz="3300" b="1" i="1">
          <a:solidFill>
            <a:schemeClr val="tx2"/>
          </a:solidFill>
          <a:effectLst>
            <a:outerShdw blurRad="38100" dist="38100" dir="2700000" algn="tl">
              <a:srgbClr val="000000"/>
            </a:outerShdw>
          </a:effectLst>
          <a:latin typeface="Times New Roman" pitchFamily="18" charset="0"/>
        </a:defRPr>
      </a:lvl9pPr>
    </p:titleStyle>
    <p:bodyStyle>
      <a:lvl1pPr marL="257175" indent="-257175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Monotype Sorts" pitchFamily="2" charset="2"/>
        <a:buChar char="n"/>
        <a:defRPr sz="24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2100">
          <a:solidFill>
            <a:schemeClr val="tx1"/>
          </a:solidFill>
          <a:latin typeface="+mn-lt"/>
        </a:defRPr>
      </a:lvl2pPr>
      <a:lvl3pPr marL="857250" indent="-171450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63000"/>
        <a:buFont typeface="Monotype Sorts" pitchFamily="2" charset="2"/>
        <a:buChar char="F"/>
        <a:defRPr sz="1800">
          <a:solidFill>
            <a:schemeClr val="tx1"/>
          </a:solidFill>
          <a:latin typeface="+mn-lt"/>
        </a:defRPr>
      </a:lvl3pPr>
      <a:lvl4pPr marL="12001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–"/>
        <a:defRPr sz="1500">
          <a:solidFill>
            <a:schemeClr val="tx1"/>
          </a:solidFill>
          <a:latin typeface="+mn-lt"/>
        </a:defRPr>
      </a:lvl4pPr>
      <a:lvl5pPr marL="15430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500">
          <a:solidFill>
            <a:schemeClr val="tx1"/>
          </a:solidFill>
          <a:latin typeface="+mn-lt"/>
        </a:defRPr>
      </a:lvl5pPr>
      <a:lvl6pPr marL="18859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500">
          <a:solidFill>
            <a:schemeClr val="tx1"/>
          </a:solidFill>
          <a:latin typeface="+mn-lt"/>
        </a:defRPr>
      </a:lvl6pPr>
      <a:lvl7pPr marL="22288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500">
          <a:solidFill>
            <a:schemeClr val="tx1"/>
          </a:solidFill>
          <a:latin typeface="+mn-lt"/>
        </a:defRPr>
      </a:lvl7pPr>
      <a:lvl8pPr marL="25717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500">
          <a:solidFill>
            <a:schemeClr val="tx1"/>
          </a:solidFill>
          <a:latin typeface="+mn-lt"/>
        </a:defRPr>
      </a:lvl8pPr>
      <a:lvl9pPr marL="2914650" indent="-171450" algn="l" rtl="0" eaLnBrk="0" fontAlgn="base" hangingPunct="0">
        <a:spcBef>
          <a:spcPct val="20000"/>
        </a:spcBef>
        <a:spcAft>
          <a:spcPct val="0"/>
        </a:spcAft>
        <a:buClr>
          <a:schemeClr val="tx1"/>
        </a:buClr>
        <a:buSzPct val="100000"/>
        <a:buChar char="•"/>
        <a:defRPr sz="15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4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2.emf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35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1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Заголовок 1">
            <a:extLst>
              <a:ext uri="{FF2B5EF4-FFF2-40B4-BE49-F238E27FC236}">
                <a16:creationId xmlns:a16="http://schemas.microsoft.com/office/drawing/2014/main" id="{E03AF1AA-66A8-4D55-B1E4-730136CC5F3F}"/>
              </a:ext>
            </a:extLst>
          </p:cNvPr>
          <p:cNvSpPr>
            <a:spLocks noGrp="1"/>
          </p:cNvSpPr>
          <p:nvPr>
            <p:ph type="ctrTitle" idx="4294967295"/>
          </p:nvPr>
        </p:nvSpPr>
        <p:spPr>
          <a:xfrm>
            <a:off x="639366" y="692697"/>
            <a:ext cx="7921228" cy="2016224"/>
          </a:xfrm>
        </p:spPr>
        <p:txBody>
          <a:bodyPr anchor="b"/>
          <a:lstStyle/>
          <a:p>
            <a:pPr algn="ctr"/>
            <a:r>
              <a:rPr lang="ru-RU" altLang="ru-RU" b="1" dirty="0">
                <a:latin typeface="Arial" panose="020B0604020202020204" pitchFamily="34" charset="0"/>
              </a:rPr>
              <a:t>Экспорт продукции сельского хозяйства и совершенствование аграрной политики </a:t>
            </a:r>
          </a:p>
        </p:txBody>
      </p:sp>
      <p:sp>
        <p:nvSpPr>
          <p:cNvPr id="6147" name="Подзаголовок 2">
            <a:extLst>
              <a:ext uri="{FF2B5EF4-FFF2-40B4-BE49-F238E27FC236}">
                <a16:creationId xmlns:a16="http://schemas.microsoft.com/office/drawing/2014/main" id="{F66CF4FE-2DC1-4A4B-BF2A-CCD3F3D17D50}"/>
              </a:ext>
            </a:extLst>
          </p:cNvPr>
          <p:cNvSpPr>
            <a:spLocks noGrp="1"/>
          </p:cNvSpPr>
          <p:nvPr>
            <p:ph type="subTitle" idx="4294967295"/>
          </p:nvPr>
        </p:nvSpPr>
        <p:spPr>
          <a:xfrm>
            <a:off x="1143000" y="3573016"/>
            <a:ext cx="7921228" cy="1227584"/>
          </a:xfrm>
        </p:spPr>
        <p:txBody>
          <a:bodyPr/>
          <a:lstStyle/>
          <a:p>
            <a:pPr marL="0" indent="0" algn="ctr">
              <a:buNone/>
            </a:pPr>
            <a:endParaRPr lang="ru-RU" altLang="ru-RU" b="1" dirty="0"/>
          </a:p>
          <a:p>
            <a:pPr marL="0" indent="0" algn="ctr">
              <a:buNone/>
            </a:pPr>
            <a:r>
              <a:rPr lang="ru-RU" altLang="ru-RU" b="1" dirty="0"/>
              <a:t>                                  </a:t>
            </a:r>
            <a:r>
              <a:rPr lang="ru-RU" altLang="ru-RU" sz="3200" b="1" dirty="0"/>
              <a:t>Академик РАН  А. В. Петриков</a:t>
            </a:r>
            <a:endParaRPr lang="ru-RU" altLang="ru-RU" b="1" dirty="0"/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58A354B9-962A-492E-9792-7DAE1DEBC6C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162439706"/>
              </p:ext>
            </p:extLst>
          </p:nvPr>
        </p:nvGraphicFramePr>
        <p:xfrm>
          <a:off x="323528" y="620688"/>
          <a:ext cx="8568952" cy="57606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684967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ru-RU" sz="3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Динамика экспорта аграрной продукции в Россия, США, Канаде, Китае и Бразилии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</p:nvPr>
        </p:nvGraphicFramePr>
        <p:xfrm>
          <a:off x="251520" y="1556792"/>
          <a:ext cx="8435280" cy="492514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38859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6386" name="Объект 5" descr="Доля в импорте">
            <a:extLst>
              <a:ext uri="{FF2B5EF4-FFF2-40B4-BE49-F238E27FC236}">
                <a16:creationId xmlns:a16="http://schemas.microsoft.com/office/drawing/2014/main" id="{EAE1612B-7B6D-411F-848F-53BD3960CE5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87956832"/>
              </p:ext>
            </p:extLst>
          </p:nvPr>
        </p:nvGraphicFramePr>
        <p:xfrm>
          <a:off x="467544" y="548680"/>
          <a:ext cx="8424936" cy="597666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59" name="Диаграмма" r:id="rId3" imgW="8848745" imgH="6172200" progId="Excel.Chart.8">
                  <p:embed/>
                </p:oleObj>
              </mc:Choice>
              <mc:Fallback>
                <p:oleObj name="Диаграмма" r:id="rId3" imgW="8848745" imgH="6172200" progId="Excel.Chart.8">
                  <p:embed/>
                  <p:pic>
                    <p:nvPicPr>
                      <p:cNvPr id="16386" name="Объект 5" descr="Доля в импорте">
                        <a:extLst>
                          <a:ext uri="{FF2B5EF4-FFF2-40B4-BE49-F238E27FC236}">
                            <a16:creationId xmlns:a16="http://schemas.microsoft.com/office/drawing/2014/main" id="{EAE1612B-7B6D-411F-848F-53BD3960CE51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67544" y="548680"/>
                        <a:ext cx="8424936" cy="597666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B31219-D1C0-4DBC-BC38-9C34415FB4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615602"/>
          </a:xfrm>
        </p:spPr>
        <p:txBody>
          <a:bodyPr/>
          <a:lstStyle/>
          <a:p>
            <a:pPr algn="ctr"/>
            <a:r>
              <a:rPr lang="ru-RU" sz="2800" b="1" dirty="0"/>
              <a:t>Примеры двукратного увеличения  экспорта аграрной и продовольственной продукции (включая морепродукты)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2169E788-0F01-465A-A8BB-4D0CB918E39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06549379"/>
              </p:ext>
            </p:extLst>
          </p:nvPr>
        </p:nvGraphicFramePr>
        <p:xfrm>
          <a:off x="251520" y="1412776"/>
          <a:ext cx="8640960" cy="51845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43590">
                  <a:extLst>
                    <a:ext uri="{9D8B030D-6E8A-4147-A177-3AD203B41FA5}">
                      <a16:colId xmlns:a16="http://schemas.microsoft.com/office/drawing/2014/main" val="1403889808"/>
                    </a:ext>
                  </a:extLst>
                </a:gridCol>
                <a:gridCol w="1636730">
                  <a:extLst>
                    <a:ext uri="{9D8B030D-6E8A-4147-A177-3AD203B41FA5}">
                      <a16:colId xmlns:a16="http://schemas.microsoft.com/office/drawing/2014/main" val="1678510428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774358536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3211423606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828602580"/>
                    </a:ext>
                  </a:extLst>
                </a:gridCol>
                <a:gridCol w="1440160">
                  <a:extLst>
                    <a:ext uri="{9D8B030D-6E8A-4147-A177-3AD203B41FA5}">
                      <a16:colId xmlns:a16="http://schemas.microsoft.com/office/drawing/2014/main" val="2974860516"/>
                    </a:ext>
                  </a:extLst>
                </a:gridCol>
              </a:tblGrid>
              <a:tr h="864096">
                <a:tc>
                  <a:txBody>
                    <a:bodyPr/>
                    <a:lstStyle/>
                    <a:p>
                      <a:r>
                        <a:rPr lang="ru-RU" sz="2000" b="1" dirty="0"/>
                        <a:t>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Срок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17 лет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6 лет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9540102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1990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2017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2006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2012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8980621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Млн долл. 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39494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89991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70950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141550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331706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r>
                        <a:rPr lang="ru-RU" sz="2000" b="1" dirty="0"/>
                        <a:t>КАНАДА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Срок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14 лет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9 лет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3409485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1990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2004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2005 г.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2014 г.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7380807"/>
                  </a:ext>
                </a:extLst>
              </a:tr>
              <a:tr h="864096">
                <a:tc>
                  <a:txBody>
                    <a:bodyPr/>
                    <a:lstStyle/>
                    <a:p>
                      <a:endParaRPr lang="ru-RU" sz="20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Млн долл. 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11197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23826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24949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50823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365164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805722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569D8D6-42A3-429B-AA71-97F6A35C39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44625"/>
            <a:ext cx="7886700" cy="1224136"/>
          </a:xfrm>
        </p:spPr>
        <p:txBody>
          <a:bodyPr/>
          <a:lstStyle/>
          <a:p>
            <a:pPr algn="ctr"/>
            <a:r>
              <a:rPr lang="ru-RU" sz="2800" b="1" dirty="0"/>
              <a:t>Примеры двукратного увеличения экспорта аграрной и продовольственной продукции (включая морепродукты)</a:t>
            </a:r>
          </a:p>
        </p:txBody>
      </p:sp>
      <p:graphicFrame>
        <p:nvGraphicFramePr>
          <p:cNvPr id="4" name="Таблица 4">
            <a:extLst>
              <a:ext uri="{FF2B5EF4-FFF2-40B4-BE49-F238E27FC236}">
                <a16:creationId xmlns:a16="http://schemas.microsoft.com/office/drawing/2014/main" id="{479B495B-3C75-46C8-A464-08C89AF3748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772141909"/>
              </p:ext>
            </p:extLst>
          </p:nvPr>
        </p:nvGraphicFramePr>
        <p:xfrm>
          <a:off x="251520" y="1412776"/>
          <a:ext cx="8784976" cy="52565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96144">
                  <a:extLst>
                    <a:ext uri="{9D8B030D-6E8A-4147-A177-3AD203B41FA5}">
                      <a16:colId xmlns:a16="http://schemas.microsoft.com/office/drawing/2014/main" val="2840799166"/>
                    </a:ext>
                  </a:extLst>
                </a:gridCol>
                <a:gridCol w="900100">
                  <a:extLst>
                    <a:ext uri="{9D8B030D-6E8A-4147-A177-3AD203B41FA5}">
                      <a16:colId xmlns:a16="http://schemas.microsoft.com/office/drawing/2014/main" val="1677712350"/>
                    </a:ext>
                  </a:extLst>
                </a:gridCol>
                <a:gridCol w="1098122">
                  <a:extLst>
                    <a:ext uri="{9D8B030D-6E8A-4147-A177-3AD203B41FA5}">
                      <a16:colId xmlns:a16="http://schemas.microsoft.com/office/drawing/2014/main" val="1820947436"/>
                    </a:ext>
                  </a:extLst>
                </a:gridCol>
                <a:gridCol w="1098122">
                  <a:extLst>
                    <a:ext uri="{9D8B030D-6E8A-4147-A177-3AD203B41FA5}">
                      <a16:colId xmlns:a16="http://schemas.microsoft.com/office/drawing/2014/main" val="999990337"/>
                    </a:ext>
                  </a:extLst>
                </a:gridCol>
                <a:gridCol w="1098122">
                  <a:extLst>
                    <a:ext uri="{9D8B030D-6E8A-4147-A177-3AD203B41FA5}">
                      <a16:colId xmlns:a16="http://schemas.microsoft.com/office/drawing/2014/main" val="1042463295"/>
                    </a:ext>
                  </a:extLst>
                </a:gridCol>
                <a:gridCol w="1098122">
                  <a:extLst>
                    <a:ext uri="{9D8B030D-6E8A-4147-A177-3AD203B41FA5}">
                      <a16:colId xmlns:a16="http://schemas.microsoft.com/office/drawing/2014/main" val="670621952"/>
                    </a:ext>
                  </a:extLst>
                </a:gridCol>
                <a:gridCol w="1098122">
                  <a:extLst>
                    <a:ext uri="{9D8B030D-6E8A-4147-A177-3AD203B41FA5}">
                      <a16:colId xmlns:a16="http://schemas.microsoft.com/office/drawing/2014/main" val="4007556613"/>
                    </a:ext>
                  </a:extLst>
                </a:gridCol>
                <a:gridCol w="1098122">
                  <a:extLst>
                    <a:ext uri="{9D8B030D-6E8A-4147-A177-3AD203B41FA5}">
                      <a16:colId xmlns:a16="http://schemas.microsoft.com/office/drawing/2014/main" val="2348490950"/>
                    </a:ext>
                  </a:extLst>
                </a:gridCol>
              </a:tblGrid>
              <a:tr h="779111">
                <a:tc>
                  <a:txBody>
                    <a:bodyPr/>
                    <a:lstStyle/>
                    <a:p>
                      <a:r>
                        <a:rPr lang="ru-RU" sz="2000" b="1" dirty="0"/>
                        <a:t>Китай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Срок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11 лет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7 лет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9 лет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0685956"/>
                  </a:ext>
                </a:extLst>
              </a:tr>
              <a:tr h="779111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/>
                        <a:t>2018</a:t>
                      </a:r>
                      <a:endParaRPr lang="ru-RU" sz="2000" b="1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170641"/>
                  </a:ext>
                </a:extLst>
              </a:tr>
              <a:tr h="1070070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Млн долл. 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10498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47626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38217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77545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922065"/>
                  </a:ext>
                </a:extLst>
              </a:tr>
              <a:tr h="779111">
                <a:tc>
                  <a:txBody>
                    <a:bodyPr/>
                    <a:lstStyle/>
                    <a:p>
                      <a:r>
                        <a:rPr lang="ru-RU" sz="2000" b="1" dirty="0"/>
                        <a:t>Бразилия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Срок</a:t>
                      </a:r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7 лет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7 лет 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r>
                        <a:rPr lang="ru-RU" sz="2000" b="1" dirty="0"/>
                        <a:t>5 лет</a:t>
                      </a:r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8661072"/>
                  </a:ext>
                </a:extLst>
              </a:tr>
              <a:tr h="779111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Годы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1990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1997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1998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2010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0637072"/>
                  </a:ext>
                </a:extLst>
              </a:tr>
              <a:tr h="1070070">
                <a:tc>
                  <a:txBody>
                    <a:bodyPr/>
                    <a:lstStyle/>
                    <a:p>
                      <a:endParaRPr lang="ru-RU" sz="2000" b="1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Млн долл. США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8770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16594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15316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31480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dirty="0"/>
                        <a:t>62495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81935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9247496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</p:nvPr>
        </p:nvGraphicFramePr>
        <p:xfrm>
          <a:off x="755576" y="620688"/>
          <a:ext cx="7704856" cy="554959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4036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464496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148051"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Страна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800" dirty="0"/>
                        <a:t>Коэффициент корреляции между экспортом и производством сельскохозяйственной продукции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83113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США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0,9913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83113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Канада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0,9669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3113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Бразилия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0,9858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831139">
                <a:tc>
                  <a:txBody>
                    <a:bodyPr/>
                    <a:lstStyle/>
                    <a:p>
                      <a:pPr algn="ctr"/>
                      <a:r>
                        <a:rPr lang="ru-RU" sz="2400" dirty="0"/>
                        <a:t>Китай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3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0,9899</a:t>
                      </a:r>
                    </a:p>
                  </a:txBody>
                  <a:tcPr marL="9525" marR="9525" marT="9525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2724499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Диаграмма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78628822"/>
              </p:ext>
            </p:extLst>
          </p:nvPr>
        </p:nvGraphicFramePr>
        <p:xfrm>
          <a:off x="467544" y="476672"/>
          <a:ext cx="3816424" cy="230425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6069297"/>
              </p:ext>
            </p:extLst>
          </p:nvPr>
        </p:nvGraphicFramePr>
        <p:xfrm>
          <a:off x="4716016" y="548680"/>
          <a:ext cx="3870176" cy="22356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Диаграмма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96051183"/>
              </p:ext>
            </p:extLst>
          </p:nvPr>
        </p:nvGraphicFramePr>
        <p:xfrm>
          <a:off x="683568" y="3573016"/>
          <a:ext cx="4096594" cy="246030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Диаграмма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8180267"/>
              </p:ext>
            </p:extLst>
          </p:nvPr>
        </p:nvGraphicFramePr>
        <p:xfrm>
          <a:off x="4860032" y="3645024"/>
          <a:ext cx="3816424" cy="23762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495454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F335CA3-4289-4086-A466-31B71D8E3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700" b="1" dirty="0"/>
              <a:t>Статистическая зависимость экспорта продукции сельского хозяйства из России  от объемов ее производства</a:t>
            </a:r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BA06F999-D9AA-4C3E-A6A0-7982F0A3F7C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85991" y="2266596"/>
            <a:ext cx="8751329" cy="36122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1215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255E1126-6E26-4ECB-88C6-E63FA8B1F5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altLang="ru-RU" sz="3000" b="1"/>
              <a:t>Доля России в экспорте зерна и продуктов его  переработки (по данным Центра международной торговли ВТО и ФАО), %</a:t>
            </a:r>
          </a:p>
        </p:txBody>
      </p:sp>
      <p:graphicFrame>
        <p:nvGraphicFramePr>
          <p:cNvPr id="45112" name="Group 56">
            <a:extLst>
              <a:ext uri="{FF2B5EF4-FFF2-40B4-BE49-F238E27FC236}">
                <a16:creationId xmlns:a16="http://schemas.microsoft.com/office/drawing/2014/main" id="{6376D71B-FBAE-4B72-8DC0-7326376537D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30956" y="2812257"/>
          <a:ext cx="9059467" cy="3051773"/>
        </p:xfrm>
        <a:graphic>
          <a:graphicData uri="http://schemas.openxmlformats.org/drawingml/2006/table">
            <a:tbl>
              <a:tblPr/>
              <a:tblGrid>
                <a:gridCol w="2838450">
                  <a:extLst>
                    <a:ext uri="{9D8B030D-6E8A-4147-A177-3AD203B41FA5}">
                      <a16:colId xmlns:a16="http://schemas.microsoft.com/office/drawing/2014/main" val="2603357819"/>
                    </a:ext>
                  </a:extLst>
                </a:gridCol>
                <a:gridCol w="887016">
                  <a:extLst>
                    <a:ext uri="{9D8B030D-6E8A-4147-A177-3AD203B41FA5}">
                      <a16:colId xmlns:a16="http://schemas.microsoft.com/office/drawing/2014/main" val="2596655241"/>
                    </a:ext>
                  </a:extLst>
                </a:gridCol>
                <a:gridCol w="807244">
                  <a:extLst>
                    <a:ext uri="{9D8B030D-6E8A-4147-A177-3AD203B41FA5}">
                      <a16:colId xmlns:a16="http://schemas.microsoft.com/office/drawing/2014/main" val="1690307885"/>
                    </a:ext>
                  </a:extLst>
                </a:gridCol>
                <a:gridCol w="792956">
                  <a:extLst>
                    <a:ext uri="{9D8B030D-6E8A-4147-A177-3AD203B41FA5}">
                      <a16:colId xmlns:a16="http://schemas.microsoft.com/office/drawing/2014/main" val="3343984753"/>
                    </a:ext>
                  </a:extLst>
                </a:gridCol>
                <a:gridCol w="745331">
                  <a:extLst>
                    <a:ext uri="{9D8B030D-6E8A-4147-A177-3AD203B41FA5}">
                      <a16:colId xmlns:a16="http://schemas.microsoft.com/office/drawing/2014/main" val="1965026227"/>
                    </a:ext>
                  </a:extLst>
                </a:gridCol>
                <a:gridCol w="748903">
                  <a:extLst>
                    <a:ext uri="{9D8B030D-6E8A-4147-A177-3AD203B41FA5}">
                      <a16:colId xmlns:a16="http://schemas.microsoft.com/office/drawing/2014/main" val="3451190461"/>
                    </a:ext>
                  </a:extLst>
                </a:gridCol>
                <a:gridCol w="819150">
                  <a:extLst>
                    <a:ext uri="{9D8B030D-6E8A-4147-A177-3AD203B41FA5}">
                      <a16:colId xmlns:a16="http://schemas.microsoft.com/office/drawing/2014/main" val="1624179844"/>
                    </a:ext>
                  </a:extLst>
                </a:gridCol>
                <a:gridCol w="729854">
                  <a:extLst>
                    <a:ext uri="{9D8B030D-6E8A-4147-A177-3AD203B41FA5}">
                      <a16:colId xmlns:a16="http://schemas.microsoft.com/office/drawing/2014/main" val="1455019705"/>
                    </a:ext>
                  </a:extLst>
                </a:gridCol>
                <a:gridCol w="690563">
                  <a:extLst>
                    <a:ext uri="{9D8B030D-6E8A-4147-A177-3AD203B41FA5}">
                      <a16:colId xmlns:a16="http://schemas.microsoft.com/office/drawing/2014/main" val="409718899"/>
                    </a:ext>
                  </a:extLst>
                </a:gridCol>
              </a:tblGrid>
              <a:tr h="603553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ru-RU" altLang="ru-RU" sz="2100" b="1" i="0" u="none" strike="noStrike" cap="none" normalizeH="0" baseline="0">
                        <a:ln>
                          <a:noFill/>
                        </a:ln>
                        <a:solidFill>
                          <a:srgbClr val="FFFFFF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2010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2011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2012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2013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2014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2015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2016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2017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2431829"/>
                  </a:ext>
                </a:extLst>
              </a:tr>
              <a:tr h="70865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Зерновые и крупяные культуры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2,83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3,78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5,19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3,84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5,89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5,43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5,81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7,26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3400307"/>
                  </a:ext>
                </a:extLst>
              </a:tr>
              <a:tr h="70865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Продукты переработки зерна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0,59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1,76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0,85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0,85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0,93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1,44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1,38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1,26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E9EB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9751906"/>
                  </a:ext>
                </a:extLst>
              </a:tr>
              <a:tr h="1030920"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Строка 1 – Строка 2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2,24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2,02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4,34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2,99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4,96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3,99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4,43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tc>
                  <a:txBody>
                    <a:bodyPr/>
                    <a:lstStyle>
                      <a:lvl1pPr eaLnBrk="0" hangingPunct="0">
                        <a:lnSpc>
                          <a:spcPct val="90000"/>
                        </a:lnSpc>
                        <a:spcBef>
                          <a:spcPts val="1000"/>
                        </a:spcBef>
                        <a:buFont typeface="Arial" panose="020B0604020202020204" pitchFamily="34" charset="0"/>
                        <a:defRPr sz="24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1pPr>
                      <a:lvl2pPr marL="742950" indent="-28575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20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2pPr>
                      <a:lvl3pPr marL="11430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3pPr>
                      <a:lvl4pPr marL="16002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4pPr>
                      <a:lvl5pPr marL="2057400" indent="-228600" eaLnBrk="0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5pPr>
                      <a:lvl6pPr marL="25146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6pPr>
                      <a:lvl7pPr marL="29718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7pPr>
                      <a:lvl8pPr marL="34290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8pPr>
                      <a:lvl9pPr marL="3886200" indent="-228600" eaLnBrk="0" fontAlgn="base" hangingPunct="0">
                        <a:lnSpc>
                          <a:spcPct val="90000"/>
                        </a:lnSpc>
                        <a:spcBef>
                          <a:spcPts val="500"/>
                        </a:spcBef>
                        <a:spcAft>
                          <a:spcPct val="0"/>
                        </a:spcAft>
                        <a:buFont typeface="Arial" panose="020B0604020202020204" pitchFamily="34" charset="0"/>
                        <a:defRPr sz="1600">
                          <a:solidFill>
                            <a:schemeClr val="tx1"/>
                          </a:solidFill>
                          <a:latin typeface="Calibri" panose="020F0502020204030204" pitchFamily="34" charset="0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ru-RU" altLang="ru-RU" sz="2100" b="1" i="0" u="none" strike="noStrike" cap="none" normalizeH="0" baseline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cs typeface="Arial" panose="020B0604020202020204" pitchFamily="34" charset="0"/>
                        </a:rPr>
                        <a:t>6,00</a:t>
                      </a:r>
                    </a:p>
                  </a:txBody>
                  <a:tcPr marL="68580" marR="68580" marT="34285" marB="34285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CFD5EA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6967407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Заголовок 1">
            <a:extLst>
              <a:ext uri="{FF2B5EF4-FFF2-40B4-BE49-F238E27FC236}">
                <a16:creationId xmlns:a16="http://schemas.microsoft.com/office/drawing/2014/main" id="{99D7A97A-7E52-4E9F-BF07-06938F4D04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eaLnBrk="1" hangingPunct="1"/>
            <a:r>
              <a:rPr lang="ru-RU" altLang="ru-RU" sz="2400" b="1"/>
              <a:t>Индексы потребительских цен в 2011-2018 гг., на конец периода в %</a:t>
            </a:r>
          </a:p>
        </p:txBody>
      </p:sp>
      <p:graphicFrame>
        <p:nvGraphicFramePr>
          <p:cNvPr id="17411" name="Объект 5">
            <a:extLst>
              <a:ext uri="{FF2B5EF4-FFF2-40B4-BE49-F238E27FC236}">
                <a16:creationId xmlns:a16="http://schemas.microsoft.com/office/drawing/2014/main" id="{CD6DC57A-F160-43CF-B5C4-F18B92FBD28C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590550" y="2188369"/>
          <a:ext cx="7962900" cy="33397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r:id="rId3" imgW="10620152" imgH="4456562" progId="Excel.Chart.8">
                  <p:embed/>
                </p:oleObj>
              </mc:Choice>
              <mc:Fallback>
                <p:oleObj r:id="rId3" imgW="10620152" imgH="4456562" progId="Excel.Chart.8">
                  <p:embed/>
                  <p:pic>
                    <p:nvPicPr>
                      <p:cNvPr id="17411" name="Объект 5">
                        <a:extLst>
                          <a:ext uri="{FF2B5EF4-FFF2-40B4-BE49-F238E27FC236}">
                            <a16:creationId xmlns:a16="http://schemas.microsoft.com/office/drawing/2014/main" id="{CD6DC57A-F160-43CF-B5C4-F18B92FBD28C}"/>
                          </a:ext>
                        </a:extLst>
                      </p:cNvPr>
                      <p:cNvPicPr>
                        <a:picLocks noGrp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90550" y="2188369"/>
                        <a:ext cx="7962900" cy="3339704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E91CD26-A277-4EAA-91EE-80137A209D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400" b="1" dirty="0"/>
              <a:t>Доля расходов на продукты питания и безалкогольные напитки в потребительских расходах домашних хозяйств, % </a:t>
            </a:r>
          </a:p>
        </p:txBody>
      </p:sp>
      <p:graphicFrame>
        <p:nvGraphicFramePr>
          <p:cNvPr id="6" name="Объект 5">
            <a:extLst>
              <a:ext uri="{FF2B5EF4-FFF2-40B4-BE49-F238E27FC236}">
                <a16:creationId xmlns:a16="http://schemas.microsoft.com/office/drawing/2014/main" id="{1428DFFD-17AB-4C6B-BFBB-8EA2618BFC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3242242"/>
              </p:ext>
            </p:extLst>
          </p:nvPr>
        </p:nvGraphicFramePr>
        <p:xfrm>
          <a:off x="323528" y="1916832"/>
          <a:ext cx="8568952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62972843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944910E-78B7-4146-84EC-7659A895A6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1800" b="1" dirty="0"/>
              <a:t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20F90D8-E29B-49EF-AA72-A026919A1CFB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628650" y="2226469"/>
          <a:ext cx="7886700" cy="3429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28900">
                  <a:extLst>
                    <a:ext uri="{9D8B030D-6E8A-4147-A177-3AD203B41FA5}">
                      <a16:colId xmlns:a16="http://schemas.microsoft.com/office/drawing/2014/main" val="944914219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3803162396"/>
                    </a:ext>
                  </a:extLst>
                </a:gridCol>
                <a:gridCol w="2628900">
                  <a:extLst>
                    <a:ext uri="{9D8B030D-6E8A-4147-A177-3AD203B41FA5}">
                      <a16:colId xmlns:a16="http://schemas.microsoft.com/office/drawing/2014/main" val="240148979"/>
                    </a:ext>
                  </a:extLst>
                </a:gridCol>
              </a:tblGrid>
              <a:tr h="297180">
                <a:tc rowSpan="2">
                  <a:txBody>
                    <a:bodyPr/>
                    <a:lstStyle/>
                    <a:p>
                      <a:r>
                        <a:rPr lang="ru-RU" sz="1500" b="1" dirty="0"/>
                        <a:t>Доля ЛПХ с заброшенными участками (пустующими домами), %</a:t>
                      </a:r>
                    </a:p>
                  </a:txBody>
                  <a:tcPr marL="68580" marR="68580" marT="34290" marB="34290"/>
                </a:tc>
                <a:tc gridSpan="2">
                  <a:txBody>
                    <a:bodyPr/>
                    <a:lstStyle/>
                    <a:p>
                      <a:r>
                        <a:rPr lang="ru-RU" sz="1500" b="1" dirty="0"/>
                        <a:t>                            Удельный вес муниципальных районов, %</a:t>
                      </a:r>
                    </a:p>
                  </a:txBody>
                  <a:tcPr marL="68580" marR="68580" marT="34290" marB="34290"/>
                </a:tc>
                <a:tc h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9232124"/>
                  </a:ext>
                </a:extLst>
              </a:tr>
              <a:tr h="457200">
                <a:tc vMerge="1"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500" b="1" dirty="0"/>
                        <a:t>                          2006 г.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r>
                        <a:rPr lang="ru-RU" sz="1500" b="1" dirty="0"/>
                        <a:t>                         2016 г.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336975307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ru-RU" sz="1500" b="1" dirty="0"/>
                        <a:t>До 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44,3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21,4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410279450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ru-RU" sz="1500" b="1" dirty="0"/>
                        <a:t>5 – 10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25,2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14,8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12609028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ru-RU" sz="1500" b="1" dirty="0"/>
                        <a:t>10 – 15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12,9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16,6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4037388142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ru-RU" sz="1500" b="1" dirty="0"/>
                        <a:t>15 – 20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8,8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14,7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33348387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ru-RU" sz="1500" b="1" dirty="0"/>
                        <a:t>20 – 25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3,9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10,3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585237228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ru-RU" sz="1500" b="1" dirty="0"/>
                        <a:t>25 – 30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2,7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7,9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3188092496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ru-RU" sz="1500" b="1" dirty="0"/>
                        <a:t>30 - 35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1,2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5,4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1077762314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ru-RU" sz="1500" b="1" dirty="0"/>
                        <a:t>35 - 40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0,7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3,9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592175"/>
                  </a:ext>
                </a:extLst>
              </a:tr>
              <a:tr h="297180">
                <a:tc>
                  <a:txBody>
                    <a:bodyPr/>
                    <a:lstStyle/>
                    <a:p>
                      <a:r>
                        <a:rPr lang="ru-RU" sz="1500" b="1" dirty="0"/>
                        <a:t>Свыше 40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0,3</a:t>
                      </a:r>
                    </a:p>
                  </a:txBody>
                  <a:tcPr marL="68580" marR="68580" marT="34290" marB="3429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500" b="1" dirty="0"/>
                        <a:t>5,0</a:t>
                      </a:r>
                    </a:p>
                  </a:txBody>
                  <a:tcPr marL="68580" marR="68580" marT="34290" marB="34290"/>
                </a:tc>
                <a:extLst>
                  <a:ext uri="{0D108BD9-81ED-4DB2-BD59-A6C34878D82A}">
                    <a16:rowId xmlns:a16="http://schemas.microsoft.com/office/drawing/2014/main" val="2845423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9986289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/>
        </p:nvSpPr>
        <p:spPr bwMode="auto">
          <a:xfrm>
            <a:off x="1194470" y="836897"/>
            <a:ext cx="6858000" cy="5143500"/>
          </a:xfrm>
          <a:prstGeom prst="rect">
            <a:avLst/>
          </a:prstGeom>
          <a:solidFill>
            <a:schemeClr val="tx1"/>
          </a:solidFill>
          <a:ln w="12700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68580" tIns="34290" rIns="68580" bIns="34290" numCol="1" rtlCol="0" anchor="t" anchorCtr="0" compatLnSpc="1">
            <a:prstTxWarp prst="textNoShape">
              <a:avLst/>
            </a:prstTxWarp>
          </a:bodyPr>
          <a:lstStyle/>
          <a:p>
            <a:pPr defTabSz="685800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ru-RU">
              <a:solidFill>
                <a:srgbClr val="FFFFFF"/>
              </a:solidFill>
              <a:latin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61969" y="1052736"/>
            <a:ext cx="6658403" cy="702078"/>
          </a:xfrm>
        </p:spPr>
        <p:txBody>
          <a:bodyPr/>
          <a:lstStyle/>
          <a:p>
            <a:r>
              <a:rPr lang="ru-RU" sz="1425" i="0" dirty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Удельный вес ЛПХ с заброшенными земельными участками (пустующими домами) в общем числе ЛПХ по муниципальным районам  РФ .</a:t>
            </a:r>
          </a:p>
        </p:txBody>
      </p:sp>
      <p:pic>
        <p:nvPicPr>
          <p:cNvPr id="3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271" y="1926929"/>
            <a:ext cx="9068729" cy="353856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id="{C25540B6-ED18-4C44-B4BE-09BAF0F12A9A}"/>
              </a:ext>
            </a:extLst>
          </p:cNvPr>
          <p:cNvSpPr/>
          <p:nvPr/>
        </p:nvSpPr>
        <p:spPr>
          <a:xfrm rot="6114833">
            <a:off x="2369462" y="3025787"/>
            <a:ext cx="4413663" cy="7657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685800">
              <a:lnSpc>
                <a:spcPct val="107000"/>
              </a:lnSpc>
              <a:spcAft>
                <a:spcPts val="600"/>
              </a:spcAft>
              <a:defRPr/>
            </a:pPr>
            <a:r>
              <a:rPr lang="ru-RU" sz="825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В нашем институте впервые проведена </a:t>
            </a:r>
            <a:r>
              <a:rPr lang="ru-RU" sz="825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(слайд 12)</a:t>
            </a:r>
            <a:r>
              <a:rPr lang="ru-RU" sz="825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классификация муниципальных районов по доля личных подсобных хозяйств с заброшенными земельными участками и пустующими домами по материалам Всероссийских сельскохозяйственных переписей 2006 и 2016 годов. Она показала рост удельного веса районов с высокой долей заброшенных ЛПХ. Вызывает тревогу то, что этот процесс развивается в историческом центре страны </a:t>
            </a:r>
            <a:r>
              <a:rPr lang="ru-RU" sz="825" b="1" dirty="0">
                <a:solidFill>
                  <a:srgbClr val="FFFFFF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 слайд 13).</a:t>
            </a:r>
            <a:endParaRPr lang="ru-RU" sz="825" dirty="0">
              <a:solidFill>
                <a:srgbClr val="FFFFFF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5894051"/>
      </p:ext>
    </p:extLst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2965515-0250-4456-A245-CB7D0FA060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131094"/>
            <a:ext cx="8132638" cy="4064420"/>
          </a:xfrm>
        </p:spPr>
        <p:txBody>
          <a:bodyPr>
            <a:normAutofit/>
          </a:bodyPr>
          <a:lstStyle/>
          <a:p>
            <a:r>
              <a:rPr lang="ru-RU" sz="4000" b="1" dirty="0"/>
              <a:t>                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7161767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2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3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Бизнес-планирование">
  <a:themeElements>
    <a:clrScheme name="">
      <a:dk1>
        <a:srgbClr val="438E00"/>
      </a:dk1>
      <a:lt1>
        <a:srgbClr val="FFFFFF"/>
      </a:lt1>
      <a:dk2>
        <a:srgbClr val="316501"/>
      </a:dk2>
      <a:lt2>
        <a:srgbClr val="FAFD00"/>
      </a:lt2>
      <a:accent1>
        <a:srgbClr val="114FFB"/>
      </a:accent1>
      <a:accent2>
        <a:srgbClr val="C300C3"/>
      </a:accent2>
      <a:accent3>
        <a:srgbClr val="ADB8AA"/>
      </a:accent3>
      <a:accent4>
        <a:srgbClr val="DADADA"/>
      </a:accent4>
      <a:accent5>
        <a:srgbClr val="AAB2FD"/>
      </a:accent5>
      <a:accent6>
        <a:srgbClr val="B000B0"/>
      </a:accent6>
      <a:hlink>
        <a:srgbClr val="00FF00"/>
      </a:hlink>
      <a:folHlink>
        <a:srgbClr val="0000FF"/>
      </a:folHlink>
    </a:clrScheme>
    <a:fontScheme name="Бизнес-планирование">
      <a:majorFont>
        <a:latin typeface="Times New Roman"/>
        <a:ea typeface=""/>
        <a:cs typeface=""/>
      </a:majorFont>
      <a:minorFont>
        <a:latin typeface="Arial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12700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ru-RU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Бизнес-планирование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Бизнес-планирование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Бизнес-планирование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243</TotalTime>
  <Words>568</Words>
  <Application>Microsoft Office PowerPoint</Application>
  <PresentationFormat>Экран (4:3)</PresentationFormat>
  <Paragraphs>165</Paragraphs>
  <Slides>15</Slides>
  <Notes>0</Notes>
  <HiddenSlides>0</HiddenSlides>
  <MMClips>0</MMClips>
  <ScaleCrop>false</ScaleCrop>
  <HeadingPairs>
    <vt:vector size="8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Внедренные серверы OLE</vt:lpstr>
      </vt:variant>
      <vt:variant>
        <vt:i4>2</vt:i4>
      </vt:variant>
      <vt:variant>
        <vt:lpstr>Заголовки слайдов</vt:lpstr>
      </vt:variant>
      <vt:variant>
        <vt:i4>15</vt:i4>
      </vt:variant>
    </vt:vector>
  </HeadingPairs>
  <TitlesOfParts>
    <vt:vector size="27" baseType="lpstr">
      <vt:lpstr>Arial</vt:lpstr>
      <vt:lpstr>Calibri</vt:lpstr>
      <vt:lpstr>Calibri Light</vt:lpstr>
      <vt:lpstr>Monotype Sorts</vt:lpstr>
      <vt:lpstr>Times New Roman</vt:lpstr>
      <vt:lpstr>Тема Office</vt:lpstr>
      <vt:lpstr>1_Тема Office</vt:lpstr>
      <vt:lpstr>2_Тема Office</vt:lpstr>
      <vt:lpstr>3_Тема Office</vt:lpstr>
      <vt:lpstr>Бизнес-планирование</vt:lpstr>
      <vt:lpstr>Диаграмма Microsoft Office Excel</vt:lpstr>
      <vt:lpstr>Microsoft Excel Chart</vt:lpstr>
      <vt:lpstr>Экспорт продукции сельского хозяйства и совершенствование аграрной политики </vt:lpstr>
      <vt:lpstr>Презентация PowerPoint</vt:lpstr>
      <vt:lpstr>Динамика экспорта аграрной продукции в Россия, США, Канаде, Китае и Бразилии</vt:lpstr>
      <vt:lpstr>Презентация PowerPoint</vt:lpstr>
      <vt:lpstr>Примеры двукратного увеличения  экспорта аграрной и продовольственной продукции (включая морепродукты)</vt:lpstr>
      <vt:lpstr>Примеры двукратного увеличения экспорта аграрной и продовольственной продукции (включая морепродукты)</vt:lpstr>
      <vt:lpstr>Презентация PowerPoint</vt:lpstr>
      <vt:lpstr>Презентация PowerPoint</vt:lpstr>
      <vt:lpstr>Статистическая зависимость экспорта продукции сельского хозяйства из России  от объемов ее производства</vt:lpstr>
      <vt:lpstr>Доля России в экспорте зерна и продуктов его  переработки (по данным Центра международной торговли ВТО и ФАО), %</vt:lpstr>
      <vt:lpstr>Индексы потребительских цен в 2011-2018 гг., на конец периода в %</vt:lpstr>
      <vt:lpstr>Доля расходов на продукты питания и безалкогольные напитки в потребительских расходах домашних хозяйств, % </vt:lpstr>
      <vt:lpstr>Распределение муниципальных районов страны по доле ЛПХ с заброшенными земельными участками (пустующими домами) по данным Всероссийских сельскохозяйственных переписей 2006 г. и 2016 г.</vt:lpstr>
      <vt:lpstr>Удельный вес ЛПХ с заброшенными земельными участками (пустующими домами) в общем числе ЛПХ по муниципальным районам  РФ .</vt:lpstr>
      <vt:lpstr>                Благодарю за внимание!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Сальников</dc:creator>
  <cp:lastModifiedBy>User</cp:lastModifiedBy>
  <cp:revision>25</cp:revision>
  <dcterms:created xsi:type="dcterms:W3CDTF">2019-12-18T16:15:27Z</dcterms:created>
  <dcterms:modified xsi:type="dcterms:W3CDTF">2019-12-18T21:27:50Z</dcterms:modified>
</cp:coreProperties>
</file>