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352" r:id="rId5"/>
    <p:sldId id="350" r:id="rId6"/>
    <p:sldId id="342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677" autoAdjust="0"/>
  </p:normalViewPr>
  <p:slideViewPr>
    <p:cSldViewPr>
      <p:cViewPr varScale="1">
        <p:scale>
          <a:sx n="101" d="100"/>
          <a:sy n="101" d="100"/>
        </p:scale>
        <p:origin x="-27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68BC-4054-42E5-9F7D-4FCCBFAA274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57D2-792E-4D21-8E24-29877BB7C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946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68BC-4054-42E5-9F7D-4FCCBFAA274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57D2-792E-4D21-8E24-29877BB7C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388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68BC-4054-42E5-9F7D-4FCCBFAA274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57D2-792E-4D21-8E24-29877BB7C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3545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68BC-4054-42E5-9F7D-4FCCBFAA274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57D2-792E-4D21-8E24-29877BB7C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211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68BC-4054-42E5-9F7D-4FCCBFAA274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57D2-792E-4D21-8E24-29877BB7C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7523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68BC-4054-42E5-9F7D-4FCCBFAA274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57D2-792E-4D21-8E24-29877BB7C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132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68BC-4054-42E5-9F7D-4FCCBFAA274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57D2-792E-4D21-8E24-29877BB7C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3759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68BC-4054-42E5-9F7D-4FCCBFAA274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57D2-792E-4D21-8E24-29877BB7C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702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68BC-4054-42E5-9F7D-4FCCBFAA274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57D2-792E-4D21-8E24-29877BB7C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040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68BC-4054-42E5-9F7D-4FCCBFAA274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57D2-792E-4D21-8E24-29877BB7C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766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568BC-4054-42E5-9F7D-4FCCBFAA274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F257D2-792E-4D21-8E24-29877BB7C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0200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568BC-4054-42E5-9F7D-4FCCBFAA274D}" type="datetimeFigureOut">
              <a:rPr lang="ru-RU" smtClean="0"/>
              <a:t>24.09.2019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257D2-792E-4D21-8E24-29877BB7C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6825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723A67F-76CA-4D2A-A725-BA0E723F6C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Политика сельского развития в России:</a:t>
            </a:r>
            <a:r>
              <a:rPr lang="en-US" b="1" dirty="0"/>
              <a:t> </a:t>
            </a:r>
            <a:r>
              <a:rPr lang="ru-RU" b="1" dirty="0"/>
              <a:t>направления и механизмы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58EF894-D955-4525-9F27-03030DFD34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  <a:p>
            <a:r>
              <a:rPr lang="ru-RU" sz="2800" dirty="0"/>
              <a:t>    </a:t>
            </a:r>
            <a:r>
              <a:rPr lang="ru-RU" sz="3200" b="1" dirty="0"/>
              <a:t>академик РАН  А.В. Петриков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val="578781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944910E-78B7-4146-84EC-7659A895A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/>
              <a:t>Распределение муниципальных районов страны по доле ЛПХ с заброшенными земельными участками (пустующими домами) по данным Всероссийских сельскохозяйственных переписей 2006 г. и 2016 г.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xmlns="" id="{620F90D8-E29B-49EF-AA72-A026919A1C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02268811"/>
              </p:ext>
            </p:extLst>
          </p:nvPr>
        </p:nvGraphicFramePr>
        <p:xfrm>
          <a:off x="539552" y="1556792"/>
          <a:ext cx="7886700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xmlns="" val="94491421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380316239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xmlns="" val="240148979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ru-RU" sz="2000" b="1" dirty="0"/>
                        <a:t>Доля ЛПХ с заброшенными участками (пустующими домами), %</a:t>
                      </a:r>
                    </a:p>
                  </a:txBody>
                  <a:tcPr marL="68580" marR="68580"/>
                </a:tc>
                <a:tc gridSpan="2">
                  <a:txBody>
                    <a:bodyPr/>
                    <a:lstStyle/>
                    <a:p>
                      <a:r>
                        <a:rPr lang="ru-RU" sz="2000" b="1" dirty="0"/>
                        <a:t>                            Удельный вес муниципальных районов, %</a:t>
                      </a: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6923212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                          2006 г.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                         2016 г.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2336975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До 5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44,3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21,4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3410279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5 – 10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25,2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14,8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12609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10 – 15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12,9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16,6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4037388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15 – 20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8,8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14,7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3333483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20 – 25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3,9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10,3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58523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25 – 30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2,7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7,9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3188092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30 - 35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1,2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5,4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107776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35 - 40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0,7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3,9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2859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b="1" dirty="0"/>
                        <a:t>Свыше 40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0,3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/>
                        <a:t>5,0</a:t>
                      </a:r>
                    </a:p>
                  </a:txBody>
                  <a:tcPr marL="68580" marR="68580"/>
                </a:tc>
                <a:extLst>
                  <a:ext uri="{0D108BD9-81ED-4DB2-BD59-A6C34878D82A}">
                    <a16:rowId xmlns:a16="http://schemas.microsoft.com/office/drawing/2014/main" xmlns="" val="28454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4023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969" y="260648"/>
            <a:ext cx="6658403" cy="936104"/>
          </a:xfrm>
        </p:spPr>
        <p:txBody>
          <a:bodyPr>
            <a:normAutofit fontScale="90000"/>
          </a:bodyPr>
          <a:lstStyle/>
          <a:p>
            <a:r>
              <a:rPr lang="ru-RU" sz="1900" i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Удельный вес </a:t>
            </a:r>
            <a:r>
              <a:rPr lang="ru-RU" sz="19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личных подсобных хозяйств </a:t>
            </a:r>
            <a:r>
              <a:rPr lang="ru-RU" sz="1900" i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 заброшенными земельными участками (пустующими домами) в общем числе ЛПХ по муниципальным районам  РФ  (по данным всероссийских сельскохозяйственных переписей 2006 и 2016 гг.)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204864"/>
            <a:ext cx="8568952" cy="299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349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365421E-8E16-4513-B6CC-03EDF0B5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700" b="1" i="1" dirty="0"/>
              <a:t>Корректировка Госпрограммы «Комплексное развитие сельских территорий»</a:t>
            </a:r>
            <a:br>
              <a:rPr lang="ru-RU" sz="2700" b="1" i="1" dirty="0"/>
            </a:br>
            <a:endParaRPr lang="ru-RU" sz="2700" b="1" i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C0E1E7E-62F7-4C99-9915-B5BE7FFDF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13" y="1196752"/>
            <a:ext cx="8343900" cy="518457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endParaRPr lang="ru-RU" sz="1800" b="1" dirty="0"/>
          </a:p>
          <a:p>
            <a:pPr marL="0" indent="0">
              <a:buNone/>
            </a:pPr>
            <a:r>
              <a:rPr lang="ru-RU" sz="1800" b="1" dirty="0"/>
              <a:t>  </a:t>
            </a:r>
          </a:p>
          <a:p>
            <a:r>
              <a:rPr lang="ru-RU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Исключение из программы малых городов, выделение им квоты в нацпроекте «Жилье </a:t>
            </a:r>
            <a:r>
              <a:rPr lang="ru-RU" sz="3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городская среда»</a:t>
            </a:r>
          </a:p>
          <a:p>
            <a:pPr marL="0" indent="0">
              <a:buNone/>
            </a:pPr>
            <a:endParaRPr lang="ru-RU" sz="3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Корректировка порядка отбора проектов комплексного развития</a:t>
            </a:r>
          </a:p>
          <a:p>
            <a:pPr marL="0" indent="0">
              <a:buNone/>
            </a:pPr>
            <a:endParaRPr lang="ru-RU" sz="3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Удовлетворение базовых социальных  потребностей сельского населения  по нормативному </a:t>
            </a:r>
            <a:r>
              <a:rPr lang="ru-RU" sz="3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принципу из госбюджета</a:t>
            </a:r>
            <a:r>
              <a:rPr lang="en-US" sz="3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центров межселенного обслуживания</a:t>
            </a:r>
          </a:p>
          <a:p>
            <a:pPr marL="0" indent="0">
              <a:buNone/>
            </a:pP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</p:txBody>
      </p:sp>
    </p:spTree>
    <p:extLst>
      <p:ext uri="{BB962C8B-B14F-4D97-AF65-F5344CB8AC3E}">
        <p14:creationId xmlns:p14="http://schemas.microsoft.com/office/powerpoint/2010/main" val="325409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365421E-8E16-4513-B6CC-03EDF0B52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700" b="1" i="1" dirty="0"/>
              <a:t>Совершенствование политики сельского развития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C0E1E7E-62F7-4C99-9915-B5BE7FFDF0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213" y="1268760"/>
            <a:ext cx="8343900" cy="511256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sz="1800" b="1" dirty="0"/>
          </a:p>
          <a:p>
            <a:pPr marL="0" indent="0">
              <a:buNone/>
            </a:pPr>
            <a:r>
              <a:rPr lang="ru-RU" sz="1800" b="1" dirty="0"/>
              <a:t>  </a:t>
            </a:r>
          </a:p>
          <a:p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Принятие Федерального закона «Об устойчивом развитии сельских территорий»</a:t>
            </a:r>
          </a:p>
          <a:p>
            <a:pPr marL="0" indent="0">
              <a:buNone/>
            </a:pP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Приоритетная поддержка малых и средних сельскохозяйственных организаций и фермерских хозяйств, выполняющих село-образующие функции</a:t>
            </a:r>
          </a:p>
          <a:p>
            <a:pPr marL="0" indent="0">
              <a:buNone/>
            </a:pP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укрепление бюджетов органов  сельского  самоуправления </a:t>
            </a:r>
          </a:p>
        </p:txBody>
      </p:sp>
    </p:spTree>
    <p:extLst>
      <p:ext uri="{BB962C8B-B14F-4D97-AF65-F5344CB8AC3E}">
        <p14:creationId xmlns:p14="http://schemas.microsoft.com/office/powerpoint/2010/main" val="23360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>
            <a:extLst>
              <a:ext uri="{FF2B5EF4-FFF2-40B4-BE49-F238E27FC236}">
                <a16:creationId xmlns:a16="http://schemas.microsoft.com/office/drawing/2014/main" xmlns="" id="{071ADEBB-9EBE-413C-B090-F6B3631D47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sz="3750" b="1"/>
              <a:t>Благодарю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</TotalTime>
  <Words>230</Words>
  <Application>Microsoft Office PowerPoint</Application>
  <PresentationFormat>Экран (4:3)</PresentationFormat>
  <Paragraphs>57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Политика сельского развития в России: направления и механизмы </vt:lpstr>
      <vt:lpstr>Распределение муниципальных районов страны по доле ЛПХ с заброшенными земельными участками (пустующими домами) по данным Всероссийских сельскохозяйственных переписей 2006 г. и 2016 г.</vt:lpstr>
      <vt:lpstr>Удельный вес личных подсобных хозяйств с заброшенными земельными участками (пустующими домами) в общем числе ЛПХ по муниципальным районам  РФ  (по данным всероссийских сельскохозяйственных переписей 2006 и 2016 гг.)</vt:lpstr>
      <vt:lpstr>Корректировка Госпрограммы «Комплексное развитие сельских территорий» </vt:lpstr>
      <vt:lpstr>Совершенствование политики сельского развития</vt:lpstr>
      <vt:lpstr>Благодарю за внимание!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Administrator</dc:creator>
  <cp:lastModifiedBy>Administrator</cp:lastModifiedBy>
  <cp:revision>18</cp:revision>
  <dcterms:created xsi:type="dcterms:W3CDTF">2019-09-23T09:27:01Z</dcterms:created>
  <dcterms:modified xsi:type="dcterms:W3CDTF">2019-09-24T11:44:06Z</dcterms:modified>
</cp:coreProperties>
</file>