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3" r:id="rId3"/>
    <p:sldId id="355" r:id="rId4"/>
    <p:sldId id="354" r:id="rId5"/>
    <p:sldId id="356" r:id="rId6"/>
    <p:sldId id="352" r:id="rId7"/>
    <p:sldId id="258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BA045-C603-4777-8A35-F101FA14A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C01443-D87B-4D84-A5F6-F3D5F6754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BDAA37-DFE0-4793-928B-B8C5EFA80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DCD6D-8F8C-4470-A2C3-0CB461327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1BB1B4-37DA-4F73-B0AC-D7DB1848A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10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58FAA-A11B-41CC-ABC9-E96A2C848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EE12BD-F1B4-4E40-80F2-FAF3D2019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4DB00E-0A32-4C13-8950-4521ABF39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7AF164-B1B6-4A2B-9E8E-78DF5576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CC2B92-E080-4CAE-A58C-040F4F1B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5C0743-448D-4AF0-8B2F-E89097082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7DFC88-D1C5-49EB-86B1-86F25E0A0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E4F7B9-F717-4C53-BA64-AFD9B6B6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6FE4FA-05B6-407F-AB16-CF62E6E30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1C760D-AC7C-4B48-AAE6-D46F32076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05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E199B-F0CF-4857-9FBE-E36F1714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B7FA5C-63FF-4109-A93A-300EE12D6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67BE69-7736-4D72-819B-33CD26D33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0F0D4F-8837-467B-8870-227ADC86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FA19A10-304F-4E08-9223-4BA1B11C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1A5B4F-E642-4511-A07B-1436DFD6B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88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00EE93-4705-427A-975B-66005DDB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77C6FA-0C5F-4C08-8548-98E62632D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9458A7A-C3C1-4EDF-9745-3C0A4A8C3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F960B9-718F-428E-B472-4054062CE3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AF8FAB-2548-4E23-A883-6A4ACC65B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D9D517F-C37E-4DB1-B614-043137C63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98FBFD-6F6F-4EBF-A6DF-750B80484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3DD431-545D-46A2-90C3-46BD7921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967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1F43B-9140-460C-BF48-B20910C79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891062-ED82-4D56-BDDD-FA3A6AD69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D50DF8-D077-4615-AE17-1B311FC98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2F7CF1D-A162-4425-A425-EA73E374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43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5BBDD5B-3CC9-436E-BC7C-04C499EB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4B34D1-4BBE-4299-A20B-334528ED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E19679-F8EF-4187-B816-B0B45A6B4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5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5A095-D481-4779-BCC5-278A4DDC2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DA1F6B-15C5-43EB-A3F3-B52454130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91797A-1674-4006-8ACB-BDECB199BF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79C852-E30E-4394-9916-7891EBA6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C6163B8-37C8-42E3-B207-EDA7218C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4361E9-370C-471F-9400-0A7A55672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1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434177-0761-4A57-8EA6-7FEE0C4D3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C973E93-DEAA-40F8-B179-B9D8985211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6615C68-9363-433C-8994-0EC41C526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C896B5-0E1E-491D-990D-A1D7D1FC6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1EEA79D-F18B-4F07-8DAB-4279C856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E5B99E-32C0-4904-8556-4783CE6CF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39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0B976-DA44-4CA0-A947-9464C8A0A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27D4F7-8D5F-401C-9C82-26AF00460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C437FD-B11D-4B1E-8328-F4AA74AFC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60BE80-8E76-4B71-AA1F-6DE7106EB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A49442-CACB-4726-A5CD-9E1FCCA0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62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812F05E-332E-4895-9DC0-8D6DC8981C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6C16DE-808E-40CB-BCFD-30A078DF1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275ACB-DA7A-4820-A6B4-7FF6314BB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137F6F-49C7-4F95-B048-5D08FB5E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9E5731-1BB0-43E2-A756-8E7421057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259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19DA66-2082-4A0B-B56F-182F57397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B2971C-5684-4AEB-8679-25C2612F6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82E745-FD5F-4E56-8707-08F43CE95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E8897-CC94-4EBB-86A1-288EF440BA33}" type="datetimeFigureOut">
              <a:rPr lang="ru-RU" smtClean="0"/>
              <a:t>11.09.2019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126F8F-5219-4D51-A3EA-02C16D1DD2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E5EE5E-73C0-42C8-8AE3-1FE9E85A5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BE576-F829-47F2-9AA1-BDB601C2C7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553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179272-26FD-481F-94C9-3347BF2DC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Цифровизация АПК и совершенствование аграрной и сельской политики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87960C-E7E2-4C48-AAE1-8B3BF106A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80722"/>
            <a:ext cx="9144000" cy="1530626"/>
          </a:xfrm>
        </p:spPr>
        <p:txBody>
          <a:bodyPr/>
          <a:lstStyle/>
          <a:p>
            <a:r>
              <a:rPr lang="ru-RU" sz="2800" b="1" dirty="0"/>
              <a:t>Академик РАН А.В. Петриков</a:t>
            </a:r>
          </a:p>
          <a:p>
            <a:r>
              <a:rPr lang="ru-RU" sz="2800" b="1" dirty="0"/>
              <a:t>                        /ВИАПИ имени А.А. Никонова/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274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6E916C3-6287-43F8-A8E4-25A91434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Специфика современного этапа цифровизации АПК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74D016-671C-4EE7-B0B5-7965CDC91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b="1" dirty="0"/>
              <a:t>Отсутствие общеотраслевого документа, определяющего приоритеты и механизмы цифровизации АПК и сельских территорий</a:t>
            </a:r>
          </a:p>
          <a:p>
            <a:r>
              <a:rPr lang="ru-RU" sz="3600" b="1" dirty="0"/>
              <a:t>Несовершенство нормативно-правовой базы использования </a:t>
            </a:r>
            <a:r>
              <a:rPr lang="en-US" sz="3600" b="1" dirty="0"/>
              <a:t>IT-</a:t>
            </a:r>
            <a:r>
              <a:rPr lang="ru-RU" sz="3600" b="1" dirty="0"/>
              <a:t>технологий в АПК</a:t>
            </a:r>
          </a:p>
          <a:p>
            <a:r>
              <a:rPr lang="ru-RU" sz="3600" b="1" dirty="0"/>
              <a:t>Неравномерность цифровизации по субъектам РФ и категориям хозяйств</a:t>
            </a:r>
          </a:p>
          <a:p>
            <a:r>
              <a:rPr lang="ru-RU" sz="3600" b="1" dirty="0"/>
              <a:t>Дефицит квалифицированных кадров</a:t>
            </a:r>
          </a:p>
          <a:p>
            <a:r>
              <a:rPr lang="ru-RU" sz="3600" b="1" dirty="0"/>
              <a:t>Слабое использование </a:t>
            </a:r>
            <a:r>
              <a:rPr lang="en-US" sz="3600" b="1" dirty="0"/>
              <a:t>IT-</a:t>
            </a:r>
            <a:r>
              <a:rPr lang="ru-RU" sz="3600" b="1" dirty="0"/>
              <a:t>технологий в управлении отраслью и регулировании рынков </a:t>
            </a:r>
          </a:p>
        </p:txBody>
      </p:sp>
    </p:spTree>
    <p:extLst>
      <p:ext uri="{BB962C8B-B14F-4D97-AF65-F5344CB8AC3E}">
        <p14:creationId xmlns:p14="http://schemas.microsoft.com/office/powerpoint/2010/main" val="1304793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CAFD0-FA7C-4C1B-A754-5F75DD6A8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dirty="0"/>
              <a:t>IT</a:t>
            </a:r>
            <a:r>
              <a:rPr lang="ru-RU" sz="3600" b="1" dirty="0"/>
              <a:t>-технологии в различных категориях хозяйств по данным Всероссийской сельскохозяйственной переписи 2016 г. , %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7B201997-FCE9-4FA3-A7BE-5266BC5154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5809317"/>
              </p:ext>
            </p:extLst>
          </p:nvPr>
        </p:nvGraphicFramePr>
        <p:xfrm>
          <a:off x="326334" y="1789044"/>
          <a:ext cx="11718235" cy="4901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1459">
                  <a:extLst>
                    <a:ext uri="{9D8B030D-6E8A-4147-A177-3AD203B41FA5}">
                      <a16:colId xmlns:a16="http://schemas.microsoft.com/office/drawing/2014/main" val="3509493655"/>
                    </a:ext>
                  </a:extLst>
                </a:gridCol>
                <a:gridCol w="2725592">
                  <a:extLst>
                    <a:ext uri="{9D8B030D-6E8A-4147-A177-3AD203B41FA5}">
                      <a16:colId xmlns:a16="http://schemas.microsoft.com/office/drawing/2014/main" val="4118215700"/>
                    </a:ext>
                  </a:extLst>
                </a:gridCol>
                <a:gridCol w="2725592">
                  <a:extLst>
                    <a:ext uri="{9D8B030D-6E8A-4147-A177-3AD203B41FA5}">
                      <a16:colId xmlns:a16="http://schemas.microsoft.com/office/drawing/2014/main" val="1739905808"/>
                    </a:ext>
                  </a:extLst>
                </a:gridCol>
                <a:gridCol w="2725592">
                  <a:extLst>
                    <a:ext uri="{9D8B030D-6E8A-4147-A177-3AD203B41FA5}">
                      <a16:colId xmlns:a16="http://schemas.microsoft.com/office/drawing/2014/main" val="136125089"/>
                    </a:ext>
                  </a:extLst>
                </a:gridCol>
              </a:tblGrid>
              <a:tr h="1294752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Крупные </a:t>
                      </a:r>
                      <a:r>
                        <a:rPr lang="ru-RU" sz="2800" dirty="0" err="1"/>
                        <a:t>с.х</a:t>
                      </a:r>
                      <a:r>
                        <a:rPr lang="ru-RU" sz="2800" dirty="0"/>
                        <a:t>.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Малые </a:t>
                      </a:r>
                      <a:r>
                        <a:rPr lang="ru-RU" sz="2800" dirty="0" err="1"/>
                        <a:t>с.х</a:t>
                      </a:r>
                      <a:r>
                        <a:rPr lang="ru-RU" sz="2800" dirty="0"/>
                        <a:t>.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Крестьянские (фермерские) хозяйства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01956"/>
                  </a:ext>
                </a:extLst>
              </a:tr>
              <a:tr h="1304435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Подключены к Интернету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93818"/>
                  </a:ext>
                </a:extLst>
              </a:tr>
              <a:tr h="1803847">
                <a:tc>
                  <a:txBody>
                    <a:bodyPr/>
                    <a:lstStyle/>
                    <a:p>
                      <a:r>
                        <a:rPr lang="ru-RU" sz="2800" b="1" dirty="0"/>
                        <a:t>Используют систему точного вождения техники и дистанционного контроля технологий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09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940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6E916C3-6287-43F8-A8E4-25A91434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Основные направления совершенствования политики по цифровизации АПК и сельской местности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74D016-671C-4EE7-B0B5-7965CDC91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3600" b="1" dirty="0"/>
              <a:t>разработка общеотраслевой  платформы (проекта) и совершенствование нормативно-правовой базы развития </a:t>
            </a:r>
            <a:r>
              <a:rPr lang="en-US" sz="3600" b="1" dirty="0"/>
              <a:t>IT </a:t>
            </a:r>
            <a:r>
              <a:rPr lang="ru-RU" sz="3600" b="1" dirty="0"/>
              <a:t>в АПК и сельской экономике</a:t>
            </a:r>
          </a:p>
          <a:p>
            <a:r>
              <a:rPr lang="ru-RU" sz="3600" b="1" dirty="0"/>
              <a:t>развитие  </a:t>
            </a:r>
            <a:r>
              <a:rPr lang="en-US" sz="3600" b="1" dirty="0"/>
              <a:t>IT</a:t>
            </a:r>
            <a:r>
              <a:rPr lang="ru-RU" sz="3600" b="1" dirty="0"/>
              <a:t> инфраструктуры в сельской местности и  субсидии малому и среднему бизнесу  для подключения к ней </a:t>
            </a:r>
          </a:p>
          <a:p>
            <a:r>
              <a:rPr lang="ru-RU" sz="3600" b="1" dirty="0"/>
              <a:t>разработка общероссийских и региональных  сервисов  по  управлению отраслью, прогнозированию рынков    и сельскому развитию. 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3684411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6E916C3-6287-43F8-A8E4-25A914349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Общероссийские и региональные </a:t>
            </a:r>
            <a:r>
              <a:rPr lang="ru-RU" sz="3600" b="1" dirty="0" err="1"/>
              <a:t>сервиы</a:t>
            </a:r>
            <a:r>
              <a:rPr lang="ru-RU" sz="3600" b="1" dirty="0"/>
              <a:t> по  управлению отраслью, прогнозированию рынков и   </a:t>
            </a:r>
            <a:r>
              <a:rPr lang="ru-RU" sz="3600" b="1" dirty="0" err="1"/>
              <a:t>и</a:t>
            </a:r>
            <a:r>
              <a:rPr lang="ru-RU" sz="3600" b="1" dirty="0"/>
              <a:t> сельскому развитию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674D016-671C-4EE7-B0B5-7965CDC91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ru-RU" sz="3600" b="1" dirty="0"/>
              <a:t>Портал по экспертизе нормативно-правовых актов в области аграрной и сельской политики</a:t>
            </a:r>
          </a:p>
          <a:p>
            <a:r>
              <a:rPr lang="ru-RU" sz="3600" b="1" dirty="0"/>
              <a:t> </a:t>
            </a:r>
            <a:r>
              <a:rPr lang="en-US" sz="3600" b="1" dirty="0"/>
              <a:t>WEB-</a:t>
            </a:r>
            <a:r>
              <a:rPr lang="ru-RU" sz="3600" b="1" dirty="0"/>
              <a:t>сбор отчетности и электронное оформление субсидий и дотаций</a:t>
            </a:r>
          </a:p>
          <a:p>
            <a:r>
              <a:rPr lang="ru-RU" sz="3600" b="1" dirty="0"/>
              <a:t>Система моделей для планирования производства предприятий оптимизации отраслевой структуры АПК регионов </a:t>
            </a:r>
          </a:p>
          <a:p>
            <a:r>
              <a:rPr lang="ru-RU" sz="3600" b="1" dirty="0"/>
              <a:t>Портал «Развитие села»  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035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BF8DD-0EF8-4959-9A73-44AA05A34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/>
              <a:t>Удельный вес личных подсобных хозяйств с заброшенными земельными участками (пустующими домами) в общем их числе  по муниципальным районам  РФ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C30E4C-7D18-4F99-A728-655239348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8" y="2107097"/>
            <a:ext cx="11380464" cy="4204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672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5A961-4FFE-477C-858F-FFC402D10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42" y="0"/>
            <a:ext cx="11879179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Портал «Развитие села» при Минсельхозе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18654B-D01A-43AB-A01C-C9936BD5A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168" y="1371601"/>
            <a:ext cx="11225463" cy="48366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500" b="1" dirty="0"/>
              <a:t>1. Атлас сельских территорий </a:t>
            </a:r>
            <a:r>
              <a:rPr lang="ru-RU" sz="2500" dirty="0"/>
              <a:t>(по результатам типологии сельских районов)</a:t>
            </a:r>
            <a:r>
              <a:rPr lang="ru-RU" sz="2500" b="1" dirty="0"/>
              <a:t> </a:t>
            </a:r>
          </a:p>
          <a:p>
            <a:pPr marL="0" indent="0">
              <a:buNone/>
            </a:pPr>
            <a:r>
              <a:rPr lang="ru-RU" sz="2500" b="1" dirty="0"/>
              <a:t>2. Истории успеха </a:t>
            </a:r>
            <a:r>
              <a:rPr lang="ru-RU" sz="2500" dirty="0"/>
              <a:t>- Банк проектов развития сельских территорий </a:t>
            </a:r>
          </a:p>
          <a:p>
            <a:pPr marL="0" indent="0">
              <a:buNone/>
            </a:pPr>
            <a:r>
              <a:rPr lang="ru-RU" sz="2500" b="1" dirty="0"/>
              <a:t>3. Нормативно-правовая база </a:t>
            </a:r>
            <a:r>
              <a:rPr lang="ru-RU" sz="2500" dirty="0"/>
              <a:t>аграрной и сельской политики</a:t>
            </a:r>
          </a:p>
          <a:p>
            <a:pPr marL="0" indent="0">
              <a:buNone/>
            </a:pPr>
            <a:r>
              <a:rPr lang="ru-RU" sz="2500" b="1" dirty="0"/>
              <a:t>4. Бюджетная поддержка </a:t>
            </a:r>
            <a:r>
              <a:rPr lang="ru-RU" sz="2500" dirty="0"/>
              <a:t>сельского развития</a:t>
            </a:r>
          </a:p>
          <a:p>
            <a:pPr marL="0" indent="0">
              <a:buNone/>
            </a:pPr>
            <a:r>
              <a:rPr lang="ru-RU" sz="2500" b="1" dirty="0"/>
              <a:t>5. Мониторинг развития сельских территорий </a:t>
            </a:r>
            <a:r>
              <a:rPr lang="ru-RU" sz="2500" dirty="0"/>
              <a:t>(статистика, социологические опросы, доклады)</a:t>
            </a:r>
          </a:p>
          <a:p>
            <a:pPr marL="0" indent="0">
              <a:buNone/>
            </a:pPr>
            <a:r>
              <a:rPr lang="ru-RU" sz="2500" b="1" dirty="0"/>
              <a:t>6. Общественное обсуждение (экспертиза) </a:t>
            </a:r>
            <a:r>
              <a:rPr lang="ru-RU" sz="2500" dirty="0"/>
              <a:t> разрабатываемых нормативно-правовых актов, проектов и программ</a:t>
            </a:r>
          </a:p>
          <a:p>
            <a:pPr marL="0" indent="0">
              <a:buNone/>
            </a:pPr>
            <a:r>
              <a:rPr lang="ru-RU" sz="2500" b="1" dirty="0"/>
              <a:t>7. Научные исследования </a:t>
            </a:r>
            <a:r>
              <a:rPr lang="ru-RU" sz="2500" dirty="0"/>
              <a:t>и публикации</a:t>
            </a:r>
          </a:p>
          <a:p>
            <a:pPr marL="0" indent="0">
              <a:buNone/>
            </a:pPr>
            <a:r>
              <a:rPr lang="ru-RU" sz="2500" b="1" dirty="0"/>
              <a:t>8. Консультации </a:t>
            </a:r>
            <a:r>
              <a:rPr lang="ru-RU" sz="2500" dirty="0"/>
              <a:t>и ответы на вопросы </a:t>
            </a:r>
          </a:p>
          <a:p>
            <a:pPr marL="0" indent="0">
              <a:buNone/>
            </a:pPr>
            <a:r>
              <a:rPr lang="ru-RU" sz="2500" b="1" dirty="0"/>
              <a:t>9. СМИ</a:t>
            </a:r>
          </a:p>
          <a:p>
            <a:pPr marL="0" indent="0">
              <a:buNone/>
            </a:pPr>
            <a:r>
              <a:rPr lang="ru-RU" sz="2500" b="1" dirty="0"/>
              <a:t>10. Форум</a:t>
            </a:r>
          </a:p>
        </p:txBody>
      </p:sp>
    </p:spTree>
    <p:extLst>
      <p:ext uri="{BB962C8B-B14F-4D97-AF65-F5344CB8AC3E}">
        <p14:creationId xmlns:p14="http://schemas.microsoft.com/office/powerpoint/2010/main" val="275315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b="1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278</Words>
  <Application>Microsoft Office PowerPoint</Application>
  <PresentationFormat>Широкоэкранный</PresentationFormat>
  <Paragraphs>43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Цифровизация АПК и совершенствование аграрной и сельской политики</vt:lpstr>
      <vt:lpstr>Специфика современного этапа цифровизации АПК </vt:lpstr>
      <vt:lpstr>IT-технологии в различных категориях хозяйств по данным Всероссийской сельскохозяйственной переписи 2016 г. , %</vt:lpstr>
      <vt:lpstr>Основные направления совершенствования политики по цифровизации АПК и сельской местности</vt:lpstr>
      <vt:lpstr>Общероссийские и региональные сервиы по  управлению отраслью, прогнозированию рынков и   и сельскому развитию</vt:lpstr>
      <vt:lpstr>Удельный вес личных подсобных хозяйств с заброшенными земельными участками (пустующими домами) в общем их числе  по муниципальным районам  РФ </vt:lpstr>
      <vt:lpstr>Портал «Развитие села» при Минсельхозе России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Цифровизация АПК и совершенствование аграрной и сельской политики</dc:title>
  <dc:creator>User</dc:creator>
  <cp:lastModifiedBy>User</cp:lastModifiedBy>
  <cp:revision>21</cp:revision>
  <dcterms:created xsi:type="dcterms:W3CDTF">2019-09-11T09:51:51Z</dcterms:created>
  <dcterms:modified xsi:type="dcterms:W3CDTF">2019-09-11T15:21:14Z</dcterms:modified>
</cp:coreProperties>
</file>