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38" r:id="rId3"/>
    <p:sldId id="339" r:id="rId4"/>
    <p:sldId id="340" r:id="rId5"/>
    <p:sldId id="341" r:id="rId6"/>
    <p:sldId id="264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E83D8-419A-4DD1-B3D0-5205C5532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5344D8-D26D-4010-8725-4179017E61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61DB1A-373E-4AB0-89BE-7AFFD0559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89B59-9F9C-4B4C-BEAC-5695D5B5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4D7777-6504-4C06-86A6-2E75CEE8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436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4E9CF1-194E-4C8B-93FB-6E29B1F7A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6B744-C3C0-4BD5-B227-076C8F71D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B74689-59D1-44DB-8007-0FE5CE9D3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38D69E-F8DA-46D7-BD5A-4BD409E1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AB5B66-5E1C-4C22-A21F-96C38E623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897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F6736-92AA-468D-A220-A67D90743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9E58F7-8A72-4CFC-9355-B88EFB69D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067073-7A0E-46B1-9811-E41CDBBE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B2E1E7-019D-41D5-91DD-A0C59C7C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46E484-9425-4EE1-9A15-D3A433872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66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A353A-5352-4118-9DEE-4467CB43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CDFC5F-7616-4E1A-BEE3-B8C64F8023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527AE3-E7B7-4A25-BBF7-0A09DA251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477CBD-FEDA-4994-BAEC-FE28865B7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DD10F7-3F48-4EDA-9C33-618C7216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E2BC93-7115-478F-9B6A-0FEA9C132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03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CCBF87-6571-4ED0-8F78-D04F9A383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F2A8E2-9D7A-4A75-882C-50D5A036A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6075FF-EEB6-4BF9-8383-88CEEB5F6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D99C80-606F-45DA-8112-59314E115F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8E700B-3C99-4EE5-9606-FDD4DE721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4C33AD-FCF7-4220-9A9E-5AEB96DC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41C4A3-9C92-4053-9A32-6D889057B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EE9E8B-064E-4C72-8891-3BACEA969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48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713BF2-31EA-4F49-B2F7-E491D9ADB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D2004F-0C0D-4E3E-AF34-23EB6995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04FE7E5-C027-4F88-91F1-3B253F865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9E1305-830C-4AF2-AB32-5E2F0D06F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216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7B5E081-C719-4402-A7A9-D0A4580A6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53F071F-BA94-432E-BFF0-EA41E6840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DE14417-10EA-4027-9312-EDA4E57D8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76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85DA1-CEB8-479A-9F73-48361924D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DA7B10-2A78-4102-81D0-079CDED53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D1BE71-45E0-450E-9572-9A072C11C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820378-B5EA-440C-AFCD-CEBB487E5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3D131B-283C-4D44-ABA0-A82FDFE3D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C92D2D-FC56-4BA2-988B-ABDC9A635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53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4126A-2C06-4A59-9F79-9C2085E66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FE963EE-5D6A-4EC2-813E-F607512F5D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B9DD9D-2A37-4161-A985-5337156FD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F29909-7EBB-4824-B71A-13AC1A93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299403-C57F-4821-B40B-B05F8162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2226AA-8464-4DB0-90FA-CFAD4E58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214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DED321-AA55-42D8-90C1-20FB9CC2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B6216B6-8D54-4C98-AE22-2348DD339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5F377-78C0-4E16-B204-D3EDA0A4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D7EDBC-FE16-4940-B813-714F93625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60E036-1BDE-4152-BDB2-39E375695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77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079D332-8E9E-4AEF-8DCA-C26A7ACA85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967AC0-16F5-44A5-B98E-C18612B585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BC1018-E1FA-4EFD-B682-767ADE31A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A1637A-8A8E-40EF-BEA3-35EC3043E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0CF397-B39C-4182-AC4F-03F4054D5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459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91BC8-2C5F-4D71-BE2F-261A5AFA0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521D34-D4D2-4B47-B8B5-445DFC5E5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C7D606-6E77-4040-9D23-C96576BE3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426B4-B483-4471-A2AE-AD4A18E1C121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50472B-4786-4426-8610-4E3E31CE7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E9DBDE-80C8-435C-9209-059ED00426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7EC9A-93D6-400C-9366-3C7E9E7C90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327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23A67F-76CA-4D2A-A725-BA0E723F6C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b="1" dirty="0"/>
              <a:t>О цифровых технологиях в сельскохозяйственном образовании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8EF894-D955-4525-9F27-03030DFD34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800" dirty="0"/>
              <a:t>                                    </a:t>
            </a:r>
            <a:r>
              <a:rPr lang="ru-RU" sz="3200" b="1" dirty="0"/>
              <a:t>академик РАН  А.В. Петриков</a:t>
            </a:r>
          </a:p>
          <a:p>
            <a:r>
              <a:rPr lang="ru-RU" sz="3200" b="1" dirty="0"/>
              <a:t>/ВИАПИ имени А.А. Никонова/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61687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A39AE-831A-42EE-BF28-FFDF1A988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Предпосылки создания открытого аграрного университета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0BFB3F-7AE6-4FBB-9FD3-50BECBD26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7277"/>
            <a:ext cx="10515600" cy="4099685"/>
          </a:xfrm>
        </p:spPr>
        <p:txBody>
          <a:bodyPr>
            <a:normAutofit fontScale="77500" lnSpcReduction="20000"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Многолетний опыт аграрных вузов по заочному (дистанционному) образованию</a:t>
            </a:r>
          </a:p>
          <a:p>
            <a:endParaRPr lang="ru-RU" sz="3600" b="1" dirty="0">
              <a:solidFill>
                <a:schemeClr val="tx2"/>
              </a:solidFill>
            </a:endParaRPr>
          </a:p>
          <a:p>
            <a:r>
              <a:rPr lang="ru-RU" sz="3600" b="1" dirty="0">
                <a:solidFill>
                  <a:schemeClr val="tx2"/>
                </a:solidFill>
              </a:rPr>
              <a:t>Проведение аграрными вузами он-лайн обучения</a:t>
            </a:r>
          </a:p>
          <a:p>
            <a:pPr marL="0" indent="0">
              <a:buNone/>
            </a:pPr>
            <a:endParaRPr lang="ru-RU" sz="3600" b="1" dirty="0">
              <a:solidFill>
                <a:schemeClr val="tx2"/>
              </a:solidFill>
            </a:endParaRPr>
          </a:p>
          <a:p>
            <a:r>
              <a:rPr lang="ru-RU" sz="3600" b="1" dirty="0">
                <a:solidFill>
                  <a:schemeClr val="tx2"/>
                </a:solidFill>
              </a:rPr>
              <a:t>Пример несельскохозяйственных вузов: подписание в июле 2019 г. 26 опорными и техническими университетами  хартии о цифровизации образовательного пространства</a:t>
            </a:r>
          </a:p>
          <a:p>
            <a:endParaRPr lang="ru-RU" sz="3600" b="1" dirty="0">
              <a:solidFill>
                <a:schemeClr val="tx2"/>
              </a:solidFill>
            </a:endParaRPr>
          </a:p>
          <a:p>
            <a:r>
              <a:rPr lang="ru-RU" sz="3600" b="1" dirty="0">
                <a:solidFill>
                  <a:schemeClr val="tx2"/>
                </a:solidFill>
              </a:rPr>
              <a:t>Рост спроса на онлайн – обучение </a:t>
            </a:r>
          </a:p>
        </p:txBody>
      </p:sp>
    </p:spTree>
    <p:extLst>
      <p:ext uri="{BB962C8B-B14F-4D97-AF65-F5344CB8AC3E}">
        <p14:creationId xmlns:p14="http://schemas.microsoft.com/office/powerpoint/2010/main" val="382267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E2FD0-2240-400B-B282-BF19D527C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Структура он-лайн образования по данным о платежах через Яндекс кассу за 2018 год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BEAD746-8F64-45CE-AB87-F5316089908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18052" y="1690690"/>
          <a:ext cx="11638723" cy="5109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7131">
                  <a:extLst>
                    <a:ext uri="{9D8B030D-6E8A-4147-A177-3AD203B41FA5}">
                      <a16:colId xmlns:a16="http://schemas.microsoft.com/office/drawing/2014/main" val="3221261023"/>
                    </a:ext>
                  </a:extLst>
                </a:gridCol>
                <a:gridCol w="2901592">
                  <a:extLst>
                    <a:ext uri="{9D8B030D-6E8A-4147-A177-3AD203B41FA5}">
                      <a16:colId xmlns:a16="http://schemas.microsoft.com/office/drawing/2014/main" val="3350864299"/>
                    </a:ext>
                  </a:extLst>
                </a:gridCol>
              </a:tblGrid>
              <a:tr h="629328">
                <a:tc>
                  <a:txBody>
                    <a:bodyPr/>
                    <a:lstStyle/>
                    <a:p>
                      <a:r>
                        <a:rPr lang="ru-RU" sz="2800" b="1" dirty="0"/>
                        <a:t>Вид он-лайн курсов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10969"/>
                  </a:ext>
                </a:extLst>
              </a:tr>
              <a:tr h="497215">
                <a:tc>
                  <a:txBody>
                    <a:bodyPr/>
                    <a:lstStyle/>
                    <a:p>
                      <a:r>
                        <a:rPr lang="ru-RU" sz="2800" b="1" dirty="0"/>
                        <a:t>Иностранные языки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296020"/>
                  </a:ext>
                </a:extLst>
              </a:tr>
              <a:tr h="906685">
                <a:tc>
                  <a:txBody>
                    <a:bodyPr/>
                    <a:lstStyle/>
                    <a:p>
                      <a:r>
                        <a:rPr lang="ru-RU" sz="2800" b="1" dirty="0"/>
                        <a:t>Школы личностного роста, развития лидерских качеств, креативности и пр.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993359"/>
                  </a:ext>
                </a:extLst>
              </a:tr>
              <a:tr h="497215">
                <a:tc>
                  <a:txBody>
                    <a:bodyPr/>
                    <a:lstStyle/>
                    <a:p>
                      <a:r>
                        <a:rPr lang="ru-RU" sz="2800" b="1" i="1" dirty="0"/>
                        <a:t>Профессиональное обучение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1" i="1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338568"/>
                  </a:ext>
                </a:extLst>
              </a:tr>
              <a:tr h="497215">
                <a:tc>
                  <a:txBody>
                    <a:bodyPr/>
                    <a:lstStyle/>
                    <a:p>
                      <a:r>
                        <a:rPr lang="ru-RU" sz="2800" b="1" dirty="0"/>
                        <a:t>Тренинги по психологии и эзотерике.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820161"/>
                  </a:ext>
                </a:extLst>
              </a:tr>
              <a:tr h="906685">
                <a:tc>
                  <a:txBody>
                    <a:bodyPr/>
                    <a:lstStyle/>
                    <a:p>
                      <a:r>
                        <a:rPr lang="ru-RU" sz="2800" b="1" dirty="0"/>
                        <a:t>Услуги репетиторов и подготовку по школьной программе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051046"/>
                  </a:ext>
                </a:extLst>
              </a:tr>
              <a:tr h="497215">
                <a:tc>
                  <a:txBody>
                    <a:bodyPr/>
                    <a:lstStyle/>
                    <a:p>
                      <a:r>
                        <a:rPr lang="ru-RU" sz="2800" b="1" dirty="0"/>
                        <a:t>Интернет-курсы, посвященные спорту, красоте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442507"/>
                  </a:ext>
                </a:extLst>
              </a:tr>
              <a:tr h="497215">
                <a:tc>
                  <a:txBody>
                    <a:bodyPr/>
                    <a:lstStyle/>
                    <a:p>
                      <a:r>
                        <a:rPr lang="ru-RU" sz="2800" b="1" dirty="0"/>
                        <a:t>Сайты по рукоделию и разным хобби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308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93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6B777-40E1-4FF0-BB12-762C133DE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308113"/>
            <a:ext cx="10919791" cy="219932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с высшим образованием среди  руководителей сельскохозяйственных организаций, глав крестьянских (фермерских) хозяйств и индивидуальных предпринимателей по данным Всероссийских сельскохозяйственных переписей 2006 и 2016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E4BA06F-6DAE-4671-B446-3D872387D4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8175" y="1550505"/>
          <a:ext cx="11668535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1931">
                  <a:extLst>
                    <a:ext uri="{9D8B030D-6E8A-4147-A177-3AD203B41FA5}">
                      <a16:colId xmlns:a16="http://schemas.microsoft.com/office/drawing/2014/main" val="3856870603"/>
                    </a:ext>
                  </a:extLst>
                </a:gridCol>
                <a:gridCol w="1042122">
                  <a:extLst>
                    <a:ext uri="{9D8B030D-6E8A-4147-A177-3AD203B41FA5}">
                      <a16:colId xmlns:a16="http://schemas.microsoft.com/office/drawing/2014/main" val="1218968898"/>
                    </a:ext>
                  </a:extLst>
                </a:gridCol>
                <a:gridCol w="1409903">
                  <a:extLst>
                    <a:ext uri="{9D8B030D-6E8A-4147-A177-3AD203B41FA5}">
                      <a16:colId xmlns:a16="http://schemas.microsoft.com/office/drawing/2014/main" val="2821336657"/>
                    </a:ext>
                  </a:extLst>
                </a:gridCol>
                <a:gridCol w="1351504">
                  <a:extLst>
                    <a:ext uri="{9D8B030D-6E8A-4147-A177-3AD203B41FA5}">
                      <a16:colId xmlns:a16="http://schemas.microsoft.com/office/drawing/2014/main" val="3471785701"/>
                    </a:ext>
                  </a:extLst>
                </a:gridCol>
                <a:gridCol w="1157216">
                  <a:extLst>
                    <a:ext uri="{9D8B030D-6E8A-4147-A177-3AD203B41FA5}">
                      <a16:colId xmlns:a16="http://schemas.microsoft.com/office/drawing/2014/main" val="3895033081"/>
                    </a:ext>
                  </a:extLst>
                </a:gridCol>
                <a:gridCol w="1684833">
                  <a:extLst>
                    <a:ext uri="{9D8B030D-6E8A-4147-A177-3AD203B41FA5}">
                      <a16:colId xmlns:a16="http://schemas.microsoft.com/office/drawing/2014/main" val="788558341"/>
                    </a:ext>
                  </a:extLst>
                </a:gridCol>
                <a:gridCol w="1421026">
                  <a:extLst>
                    <a:ext uri="{9D8B030D-6E8A-4147-A177-3AD203B41FA5}">
                      <a16:colId xmlns:a16="http://schemas.microsoft.com/office/drawing/2014/main" val="3603926289"/>
                    </a:ext>
                  </a:extLst>
                </a:gridCol>
              </a:tblGrid>
              <a:tr h="2276239">
                <a:tc rowSpan="2"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Крупные предприятия</a:t>
                      </a:r>
                    </a:p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Малые предприятия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 хозяйства) и индивидуальные предприниматели</a:t>
                      </a:r>
                    </a:p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379047"/>
                  </a:ext>
                </a:extLst>
              </a:tr>
              <a:tr h="45524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350408"/>
                  </a:ext>
                </a:extLst>
              </a:tr>
              <a:tr h="1183644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Высшее профессиональное (высшее)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869281"/>
                  </a:ext>
                </a:extLst>
              </a:tr>
              <a:tr h="1183644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–</a:t>
                      </a:r>
                    </a:p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сельскохозяйственное</a:t>
                      </a:r>
                    </a:p>
                    <a:p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230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617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612C7-5385-4E81-887F-47B8491F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53"/>
            <a:ext cx="10515600" cy="10137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/>
              <a:t>Принципы деятельности Открытого аграрного университета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0FD36A-FB00-44F3-BF1E-360C10426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3243"/>
            <a:ext cx="10515600" cy="502920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Экспертиза квалификации преподавателей и учебного материала: создание Экспертного совета Открытого аграрного университета с участием представителей ведущих аграрных вузов и отраслевых НИИ</a:t>
            </a:r>
          </a:p>
          <a:p>
            <a:pPr marL="0" indent="0">
              <a:buNone/>
            </a:pPr>
            <a:endParaRPr lang="ru-RU" b="1" dirty="0"/>
          </a:p>
          <a:p>
            <a:r>
              <a:rPr lang="ru-RU" b="1" dirty="0"/>
              <a:t>Дополнение онлайн – обучения производственной практикой в ведущих агропромышленных компаниях, учебно-опытных хозяйствах вузов и др.</a:t>
            </a:r>
          </a:p>
          <a:p>
            <a:endParaRPr lang="ru-RU" b="1" dirty="0"/>
          </a:p>
          <a:p>
            <a:r>
              <a:rPr lang="ru-RU" b="1" dirty="0"/>
              <a:t>Сотрудничество с ведущими отечественными и зарубежными образовательными и исследовательскими центрами </a:t>
            </a:r>
          </a:p>
          <a:p>
            <a:endParaRPr lang="ru-RU" b="1" dirty="0"/>
          </a:p>
          <a:p>
            <a:r>
              <a:rPr lang="ru-RU" b="1" dirty="0"/>
              <a:t>Участие преподавателей и студентов аграрных вузов в разработке и тиражировании цифровых сервисов компании «</a:t>
            </a:r>
            <a:r>
              <a:rPr lang="ru-RU" b="1" dirty="0" err="1"/>
              <a:t>Уралхим</a:t>
            </a:r>
            <a:r>
              <a:rPr lang="ru-RU" b="1" dirty="0"/>
              <a:t>» и ее партнеров </a:t>
            </a:r>
          </a:p>
        </p:txBody>
      </p:sp>
    </p:spTree>
    <p:extLst>
      <p:ext uri="{BB962C8B-B14F-4D97-AF65-F5344CB8AC3E}">
        <p14:creationId xmlns:p14="http://schemas.microsoft.com/office/powerpoint/2010/main" val="2490204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284</Words>
  <Application>Microsoft Office PowerPoint</Application>
  <PresentationFormat>Широкоэкранный</PresentationFormat>
  <Paragraphs>63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О цифровых технологиях в сельскохозяйственном образовании</vt:lpstr>
      <vt:lpstr>Предпосылки создания открытого аграрного университета</vt:lpstr>
      <vt:lpstr>Структура он-лайн образования по данным о платежах через Яндекс кассу за 2018 год </vt:lpstr>
      <vt:lpstr>Доля лиц с высшим образованием среди  руководителей сельскохозяйственных организаций, глав крестьянских (фермерских) хозяйств и индивидуальных предпринимателей по данным Всероссийских сельскохозяйственных переписей 2006 и 2016 г.г., %</vt:lpstr>
      <vt:lpstr>Принципы деятельности Открытого аграрного университета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22</cp:revision>
  <dcterms:created xsi:type="dcterms:W3CDTF">2019-10-05T16:28:06Z</dcterms:created>
  <dcterms:modified xsi:type="dcterms:W3CDTF">2019-10-11T05:43:25Z</dcterms:modified>
</cp:coreProperties>
</file>