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9" r:id="rId3"/>
    <p:sldId id="330" r:id="rId4"/>
    <p:sldId id="335" r:id="rId5"/>
    <p:sldId id="333" r:id="rId6"/>
    <p:sldId id="331" r:id="rId7"/>
    <p:sldId id="33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1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96B999-BA57-4F3D-819F-FDA3E7E290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4E60CE4-6FCA-4FFA-BB14-34425FABD7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B2AB13-E168-45E1-B43B-759D67D1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E0ABCA-22F4-46E2-B901-B8ABA94DC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372CF3-9CD5-4B4B-8DFF-4D2F66E73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185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033A79-10BA-40C7-A880-E9A02BD3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0936A6-3D4F-445B-B07D-54B996E6E3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0A33323-1006-4137-BD5D-52A9FD2C6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D3A438-378E-4BEF-BACB-E001E4333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DB6EC8-B58E-4FC1-B55D-CF2E47A47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454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AED97-8327-4D7A-BD0A-7B7AD1138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8CAC24-5055-45A4-97BE-40C02F9CBB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051902-40A2-465A-94E4-6C1F164F8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9754EB-46F2-4A02-A5FF-22AC042CC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EC8303-A4B5-45CF-8099-486400CD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4269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19960E-82CE-4EAE-9620-A1D08DF34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E62978-D4FD-4901-A414-6C2AC4C437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B7E7FE-04C8-49DE-A008-D5D6821D44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4DF894-8041-4782-A9B8-C91220175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B895E82-0B0D-4ED6-BB32-004E0F36E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B4A724-2971-4483-B15D-79C7878BC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401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715644-E591-430A-9E2B-7125449DB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186EE3-C0D2-4EF7-B4F9-77AABF4B4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697DC4D-B168-4D96-96BC-A271BDAC1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49F9DEA-896F-489D-9CEA-E58BCF75F8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4B42449-413A-4950-8E97-FA618F815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E15CC1D-F770-4E9C-A2AA-81CD1F746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E1CC7B-3018-4A68-B026-8129EB879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E3BF6AF-72D3-4B18-A5F8-6D7944852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39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B637ED-CD81-4FCE-B09F-4C58F0BBF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DA05F28-F9FE-4D01-B53C-8D811846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6FDEA69-B430-48A3-B3B9-788269B9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39FE9E-FBCB-4639-9FE8-FC75EBAAE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662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3C318ED-7313-4184-9DAA-A9837CB31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195B564-67C8-4A74-B46F-2A6B3FC46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078875-6C06-471B-BA41-8A59E7F7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0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CDD60-EF7C-4F69-922E-5ADE7886A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C39B41-180F-4328-910B-57F579710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0AF0887-4AF9-4529-9A8A-9B5BB54B5E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E892893-AE2F-4425-B23B-A2E950FA94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13ED67-CBE1-4B26-B6A8-29EBDA6A3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951791-2FD5-42A7-91A8-9ACE4FCDC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9244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E5EE8-5222-4877-A4E0-314C3099C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BAB5872-D073-42C9-A19A-67F952BD1C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E194756-3A9A-4825-8BA8-5EF7B0C5E6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D16A554-BCF3-41FB-A2D4-D7F4B60A5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6BC2A7-0E9C-45AE-A7B5-BFD365FD2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BA7EFD-53C7-49BE-BC2A-94132D0C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556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B4E901-EFA6-4BAC-8E0B-EABB5823A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8C295CE-F5E4-44BF-B097-ADEDA8DB25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CCF78F-9C35-476D-B5DA-6644A169B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BB23BC-C3D4-4893-B5BE-66ECADE27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0E8B48D-51C4-411C-B3FC-C5231BD7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3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F1A2C8-4223-4AE1-A444-CFB0A20C9C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2860024-94EB-43EE-978A-783F82ADC8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B93F5B-1235-40C4-B1C4-DAEFB481E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0EF2F6-1474-44C2-A1CC-EE2319984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EE8C8-5303-4BC1-B6A4-595652E45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8894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A8DB06-A4DD-4E00-83D5-A3A857E24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BDB516-2D29-40D4-A850-7B34BEDE35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ED84CD0-E81E-440D-B2F9-6E1963CA12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3FF224-7DFD-4F19-9FA3-4CE23CD7E452}" type="datetimeFigureOut">
              <a:rPr lang="ru-RU" smtClean="0"/>
              <a:t>17.06.2019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BEA597-1CDB-4AD9-93C2-2EB395FA9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7B3A37-3CF5-4EFD-81ED-9648B6CEBF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DC7AA-742D-45C8-A7DA-DFA67BA0AC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0242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30A6C6-A151-485A-83E6-D697A267A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78172"/>
            <a:ext cx="9071295" cy="2323751"/>
          </a:xfrm>
        </p:spPr>
        <p:txBody>
          <a:bodyPr>
            <a:normAutofit/>
          </a:bodyPr>
          <a:lstStyle/>
          <a:p>
            <a:r>
              <a:rPr lang="ru-RU" sz="4800" b="1" dirty="0"/>
              <a:t>О приоритетных направлениях развития сельскохозяйственной кооперации в России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65106A1-3F7F-4929-ADC2-B82E1AA638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32682" y="4056078"/>
            <a:ext cx="9144000" cy="1655762"/>
          </a:xfrm>
        </p:spPr>
        <p:txBody>
          <a:bodyPr>
            <a:normAutofit/>
          </a:bodyPr>
          <a:lstStyle/>
          <a:p>
            <a:r>
              <a:rPr lang="ru-RU" sz="2800" b="1" dirty="0"/>
              <a:t>А.В. Петриков</a:t>
            </a:r>
          </a:p>
        </p:txBody>
      </p:sp>
    </p:spTree>
    <p:extLst>
      <p:ext uri="{BB962C8B-B14F-4D97-AF65-F5344CB8AC3E}">
        <p14:creationId xmlns:p14="http://schemas.microsoft.com/office/powerpoint/2010/main" val="1361679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F85B2A-FB75-499F-9507-4D868A4CA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Народнохозяйственное значение сельскохозяйственной кооперации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1C8A6C4-CAE4-41C9-97EE-F27CFF6E7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Рыночная интеграция и повышение конкурентоспособности малых форм хозяйствования в АПК</a:t>
            </a:r>
          </a:p>
          <a:p>
            <a:r>
              <a:rPr lang="ru-RU" dirty="0"/>
              <a:t>Обеспечение занятости и рост доходов сельского населения</a:t>
            </a:r>
          </a:p>
          <a:p>
            <a:r>
              <a:rPr lang="ru-RU" dirty="0"/>
              <a:t>Пополнение местных бюджетов и сохранение сельского расселения </a:t>
            </a:r>
          </a:p>
          <a:p>
            <a:r>
              <a:rPr lang="ru-RU" dirty="0"/>
              <a:t>Расширение предложения продовольствия и потребительского выбора, развитие местных продовольственных брендов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0531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2F4DFF-5216-479C-A072-22E0D7E84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566" y="109058"/>
            <a:ext cx="10414233" cy="84728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Число сельскохозяйственных потребительских кооперативов на 1 января соответствующего года.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5643E6D-0C33-436B-94B6-83DCBC4135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7644688"/>
              </p:ext>
            </p:extLst>
          </p:nvPr>
        </p:nvGraphicFramePr>
        <p:xfrm>
          <a:off x="1490748" y="1020367"/>
          <a:ext cx="9311868" cy="5728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98087">
                  <a:extLst>
                    <a:ext uri="{9D8B030D-6E8A-4147-A177-3AD203B41FA5}">
                      <a16:colId xmlns:a16="http://schemas.microsoft.com/office/drawing/2014/main" val="993681042"/>
                    </a:ext>
                  </a:extLst>
                </a:gridCol>
                <a:gridCol w="954156">
                  <a:extLst>
                    <a:ext uri="{9D8B030D-6E8A-4147-A177-3AD203B41FA5}">
                      <a16:colId xmlns:a16="http://schemas.microsoft.com/office/drawing/2014/main" val="1490501995"/>
                    </a:ext>
                  </a:extLst>
                </a:gridCol>
                <a:gridCol w="1013791">
                  <a:extLst>
                    <a:ext uri="{9D8B030D-6E8A-4147-A177-3AD203B41FA5}">
                      <a16:colId xmlns:a16="http://schemas.microsoft.com/office/drawing/2014/main" val="1006607689"/>
                    </a:ext>
                  </a:extLst>
                </a:gridCol>
                <a:gridCol w="1063487">
                  <a:extLst>
                    <a:ext uri="{9D8B030D-6E8A-4147-A177-3AD203B41FA5}">
                      <a16:colId xmlns:a16="http://schemas.microsoft.com/office/drawing/2014/main" val="663005668"/>
                    </a:ext>
                  </a:extLst>
                </a:gridCol>
                <a:gridCol w="1540565">
                  <a:extLst>
                    <a:ext uri="{9D8B030D-6E8A-4147-A177-3AD203B41FA5}">
                      <a16:colId xmlns:a16="http://schemas.microsoft.com/office/drawing/2014/main" val="2385941892"/>
                    </a:ext>
                  </a:extLst>
                </a:gridCol>
                <a:gridCol w="1341782">
                  <a:extLst>
                    <a:ext uri="{9D8B030D-6E8A-4147-A177-3AD203B41FA5}">
                      <a16:colId xmlns:a16="http://schemas.microsoft.com/office/drawing/2014/main" val="1150907683"/>
                    </a:ext>
                  </a:extLst>
                </a:gridCol>
              </a:tblGrid>
              <a:tr h="360712"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2019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201</a:t>
                      </a:r>
                      <a:r>
                        <a:rPr lang="en-US" sz="2800" b="1" dirty="0"/>
                        <a:t>9</a:t>
                      </a:r>
                      <a:r>
                        <a:rPr lang="ru-RU" sz="2800" b="1" dirty="0"/>
                        <a:t> к 2013,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2019 к 2018,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01664"/>
                  </a:ext>
                </a:extLst>
              </a:tr>
              <a:tr h="960596">
                <a:tc>
                  <a:txBody>
                    <a:bodyPr/>
                    <a:lstStyle/>
                    <a:p>
                      <a:r>
                        <a:rPr lang="ru-RU" sz="2800" b="1" dirty="0"/>
                        <a:t>Потребительские кооперативы, 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7316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5602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76,</a:t>
                      </a:r>
                      <a:r>
                        <a:rPr lang="en-US" sz="2800" b="1" dirty="0"/>
                        <a:t>6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080398"/>
                  </a:ext>
                </a:extLst>
              </a:tr>
              <a:tr h="560306">
                <a:tc>
                  <a:txBody>
                    <a:bodyPr/>
                    <a:lstStyle/>
                    <a:p>
                      <a:r>
                        <a:rPr lang="ru-RU" sz="2800" b="1" dirty="0"/>
                        <a:t>В том числе: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426791"/>
                  </a:ext>
                </a:extLst>
              </a:tr>
              <a:tr h="543585">
                <a:tc>
                  <a:txBody>
                    <a:bodyPr/>
                    <a:lstStyle/>
                    <a:p>
                      <a:r>
                        <a:rPr lang="ru-RU" sz="2800" b="1" dirty="0"/>
                        <a:t>перерабатывающие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1235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</a:t>
                      </a:r>
                      <a:r>
                        <a:rPr lang="en-US" sz="2800" b="1" dirty="0"/>
                        <a:t>11</a:t>
                      </a:r>
                      <a:r>
                        <a:rPr lang="ru-RU" sz="2800" b="1" dirty="0"/>
                        <a:t>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111,2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126969"/>
                  </a:ext>
                </a:extLst>
              </a:tr>
              <a:tr h="560306">
                <a:tc>
                  <a:txBody>
                    <a:bodyPr/>
                    <a:lstStyle/>
                    <a:p>
                      <a:r>
                        <a:rPr lang="ru-RU" sz="2800" b="1" dirty="0"/>
                        <a:t>обслуживающие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836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358165"/>
                  </a:ext>
                </a:extLst>
              </a:tr>
              <a:tr h="560306">
                <a:tc>
                  <a:txBody>
                    <a:bodyPr/>
                    <a:lstStyle/>
                    <a:p>
                      <a:r>
                        <a:rPr lang="ru-RU" sz="2800" b="1" dirty="0"/>
                        <a:t>сбытовые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903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73,1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97,5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70933"/>
                  </a:ext>
                </a:extLst>
              </a:tr>
              <a:tr h="489527">
                <a:tc>
                  <a:txBody>
                    <a:bodyPr/>
                    <a:lstStyle/>
                    <a:p>
                      <a:r>
                        <a:rPr lang="ru-RU" sz="2800" b="1" dirty="0"/>
                        <a:t>снабженческие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379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79,6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58467"/>
                  </a:ext>
                </a:extLst>
              </a:tr>
              <a:tr h="520130">
                <a:tc>
                  <a:txBody>
                    <a:bodyPr/>
                    <a:lstStyle/>
                    <a:p>
                      <a:r>
                        <a:rPr lang="ru-RU" sz="2800" b="1" dirty="0"/>
                        <a:t>Кредитные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1024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54,9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87,1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295404"/>
                  </a:ext>
                </a:extLst>
              </a:tr>
              <a:tr h="560306">
                <a:tc>
                  <a:txBody>
                    <a:bodyPr/>
                    <a:lstStyle/>
                    <a:p>
                      <a:r>
                        <a:rPr lang="ru-RU" sz="2800" b="1" dirty="0"/>
                        <a:t>прочие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/>
                        <a:t>1225</a:t>
                      </a:r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08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797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BACED-B0EC-42B7-AF40-A80CF3AAE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8" y="0"/>
            <a:ext cx="10515600" cy="6287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3100" b="1" dirty="0"/>
              <a:t>Субъекты РФ с наибольшим числом </a:t>
            </a:r>
            <a:r>
              <a:rPr lang="ru-RU" sz="3100" b="1" dirty="0" err="1"/>
              <a:t>СПоК</a:t>
            </a:r>
            <a:r>
              <a:rPr lang="ru-RU" sz="3100" b="1" dirty="0"/>
              <a:t> на 01.01.2019 г.</a:t>
            </a:r>
            <a:endParaRPr lang="ru-RU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9E69D95-8C8B-4C66-B644-3EF445EE5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088151"/>
              </p:ext>
            </p:extLst>
          </p:nvPr>
        </p:nvGraphicFramePr>
        <p:xfrm>
          <a:off x="748748" y="884583"/>
          <a:ext cx="11068878" cy="5768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0147">
                  <a:extLst>
                    <a:ext uri="{9D8B030D-6E8A-4147-A177-3AD203B41FA5}">
                      <a16:colId xmlns:a16="http://schemas.microsoft.com/office/drawing/2014/main" val="191568508"/>
                    </a:ext>
                  </a:extLst>
                </a:gridCol>
                <a:gridCol w="2613991">
                  <a:extLst>
                    <a:ext uri="{9D8B030D-6E8A-4147-A177-3AD203B41FA5}">
                      <a16:colId xmlns:a16="http://schemas.microsoft.com/office/drawing/2014/main" val="736213108"/>
                    </a:ext>
                  </a:extLst>
                </a:gridCol>
                <a:gridCol w="4124740">
                  <a:extLst>
                    <a:ext uri="{9D8B030D-6E8A-4147-A177-3AD203B41FA5}">
                      <a16:colId xmlns:a16="http://schemas.microsoft.com/office/drawing/2014/main" val="1547952573"/>
                    </a:ext>
                  </a:extLst>
                </a:gridCol>
              </a:tblGrid>
              <a:tr h="834887">
                <a:tc>
                  <a:txBody>
                    <a:bodyPr/>
                    <a:lstStyle/>
                    <a:p>
                      <a:r>
                        <a:rPr lang="ru-RU" sz="2400" b="1" dirty="0"/>
                        <a:t>Субъекты     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Число  кооперативов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% к общему числу  кооперативов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825502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Липецкая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7581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Пензенская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386108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Республика Саха (Якутия)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938550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Республика Татарстан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846514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Республика Башкортостан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960989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Красноярский край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17093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Краснодарский край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696722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Тюменская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86365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Иркутская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610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1" dirty="0"/>
                        <a:t>Волгоградская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652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29011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1BACED-B0EC-42B7-AF40-A80CF3AAE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748" y="0"/>
            <a:ext cx="10515600" cy="62878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 </a:t>
            </a:r>
            <a:r>
              <a:rPr lang="ru-RU" sz="3100" b="1" dirty="0"/>
              <a:t>Субъекты РФ с наибольшим числом </a:t>
            </a:r>
            <a:r>
              <a:rPr lang="ru-RU" sz="3100" b="1" dirty="0" err="1"/>
              <a:t>СПоК</a:t>
            </a:r>
            <a:r>
              <a:rPr lang="ru-RU" sz="3100" b="1" dirty="0"/>
              <a:t>, созданных в 2018 г.</a:t>
            </a:r>
            <a:endParaRPr lang="ru-RU" b="1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9E69D95-8C8B-4C66-B644-3EF445EE5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325345"/>
              </p:ext>
            </p:extLst>
          </p:nvPr>
        </p:nvGraphicFramePr>
        <p:xfrm>
          <a:off x="748748" y="884583"/>
          <a:ext cx="11068878" cy="5768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30147">
                  <a:extLst>
                    <a:ext uri="{9D8B030D-6E8A-4147-A177-3AD203B41FA5}">
                      <a16:colId xmlns:a16="http://schemas.microsoft.com/office/drawing/2014/main" val="191568508"/>
                    </a:ext>
                  </a:extLst>
                </a:gridCol>
                <a:gridCol w="2613991">
                  <a:extLst>
                    <a:ext uri="{9D8B030D-6E8A-4147-A177-3AD203B41FA5}">
                      <a16:colId xmlns:a16="http://schemas.microsoft.com/office/drawing/2014/main" val="736213108"/>
                    </a:ext>
                  </a:extLst>
                </a:gridCol>
                <a:gridCol w="4124740">
                  <a:extLst>
                    <a:ext uri="{9D8B030D-6E8A-4147-A177-3AD203B41FA5}">
                      <a16:colId xmlns:a16="http://schemas.microsoft.com/office/drawing/2014/main" val="1547952573"/>
                    </a:ext>
                  </a:extLst>
                </a:gridCol>
              </a:tblGrid>
              <a:tr h="834887">
                <a:tc>
                  <a:txBody>
                    <a:bodyPr/>
                    <a:lstStyle/>
                    <a:p>
                      <a:r>
                        <a:rPr lang="ru-RU" sz="2400" b="1" dirty="0"/>
                        <a:t>Субъекты      РФ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Число созданных кооперативов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% к общему числу созданных кооперативов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825502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Республика Башкортостан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19,1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7581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Республика Татарстан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386108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Липецкая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6,7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938550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Белгородская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846514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Краснодарский край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5,3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960989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Ставропольский край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317093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Республика Крым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696722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Хабаровский край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86365"/>
                  </a:ext>
                </a:extLst>
              </a:tr>
              <a:tr h="497339">
                <a:tc>
                  <a:txBody>
                    <a:bodyPr/>
                    <a:lstStyle/>
                    <a:p>
                      <a:r>
                        <a:rPr lang="ru-RU" sz="2400" b="1" dirty="0"/>
                        <a:t>Воронежская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610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1" dirty="0"/>
                        <a:t>Иркутская область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/>
                        <a:t>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6523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7832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FD515-7379-4638-AD2C-C121CC090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844" y="67112"/>
            <a:ext cx="10410737" cy="65434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/>
              <a:t>Меры по стимулированию сельскохозяйственной потребительской кооперации: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E9D4B4-E19D-4E9A-977E-764835DE3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28" y="872454"/>
            <a:ext cx="10779853" cy="5587070"/>
          </a:xfrm>
        </p:spPr>
        <p:txBody>
          <a:bodyPr>
            <a:normAutofit fontScale="25000" lnSpcReduction="20000"/>
          </a:bodyPr>
          <a:lstStyle/>
          <a:p>
            <a:r>
              <a:rPr lang="ru-RU" sz="11200" b="1" dirty="0"/>
              <a:t>приоритетная поддержка малых и средних </a:t>
            </a:r>
            <a:r>
              <a:rPr lang="ru-RU" sz="11200" b="1" dirty="0" err="1"/>
              <a:t>сельхозорганизаций</a:t>
            </a:r>
            <a:r>
              <a:rPr lang="ru-RU" sz="11200" b="1" dirty="0"/>
              <a:t> и фермеров; </a:t>
            </a:r>
          </a:p>
          <a:p>
            <a:r>
              <a:rPr lang="ru-RU" sz="11200" b="1" dirty="0"/>
              <a:t>поддержка только кооперативных  хранилищ и оптово-логистических  центров;</a:t>
            </a:r>
          </a:p>
          <a:p>
            <a:pPr marL="0" indent="0">
              <a:buNone/>
            </a:pPr>
            <a:endParaRPr lang="ru-RU" sz="11200" b="1" dirty="0"/>
          </a:p>
          <a:p>
            <a:r>
              <a:rPr lang="ru-RU" sz="11200" b="1" dirty="0"/>
              <a:t>формирование  федеральной кооперативной  товаропроводящей сети и  общероссийской кооперативной  торговой марки;</a:t>
            </a:r>
          </a:p>
          <a:p>
            <a:pPr marL="0" indent="0">
              <a:buNone/>
            </a:pPr>
            <a:endParaRPr lang="ru-RU" sz="11200" b="1" dirty="0"/>
          </a:p>
          <a:p>
            <a:r>
              <a:rPr lang="ru-RU" sz="11200" b="1" dirty="0"/>
              <a:t>особое внимание к поддержке производственных кооперативов, а также кредитных кооперативов;</a:t>
            </a:r>
          </a:p>
          <a:p>
            <a:endParaRPr lang="ru-RU" sz="11200" b="1" dirty="0"/>
          </a:p>
          <a:p>
            <a:r>
              <a:rPr lang="ru-RU" sz="11200" b="1" dirty="0"/>
              <a:t>совершенствование кооперативного законодательства.</a:t>
            </a:r>
            <a:endParaRPr lang="ru-RU" sz="1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8683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5B35DA0-7550-40F8-AAB5-6B318FB6D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479" y="2516696"/>
            <a:ext cx="10595994" cy="2147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574735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310</Words>
  <Application>Microsoft Office PowerPoint</Application>
  <PresentationFormat>Широкоэкранный</PresentationFormat>
  <Paragraphs>134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О приоритетных направлениях развития сельскохозяйственной кооперации в России</vt:lpstr>
      <vt:lpstr>Народнохозяйственное значение сельскохозяйственной кооперации</vt:lpstr>
      <vt:lpstr>Число сельскохозяйственных потребительских кооперативов на 1 января соответствующего года.</vt:lpstr>
      <vt:lpstr> Субъекты РФ с наибольшим числом СПоК на 01.01.2019 г.</vt:lpstr>
      <vt:lpstr> Субъекты РФ с наибольшим числом СПоК, созданных в 2018 г.</vt:lpstr>
      <vt:lpstr>Меры по стимулированию сельскохозяйственной потребительской кооперации: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29</cp:revision>
  <dcterms:created xsi:type="dcterms:W3CDTF">2019-03-25T13:54:52Z</dcterms:created>
  <dcterms:modified xsi:type="dcterms:W3CDTF">2019-06-17T05:32:02Z</dcterms:modified>
</cp:coreProperties>
</file>