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623" r:id="rId5"/>
    <p:sldId id="384" r:id="rId6"/>
    <p:sldId id="381" r:id="rId7"/>
    <p:sldId id="638" r:id="rId8"/>
    <p:sldId id="639" r:id="rId9"/>
    <p:sldId id="640" r:id="rId10"/>
    <p:sldId id="641" r:id="rId11"/>
    <p:sldId id="653" r:id="rId12"/>
    <p:sldId id="636" r:id="rId13"/>
    <p:sldId id="630" r:id="rId14"/>
    <p:sldId id="388" r:id="rId15"/>
    <p:sldId id="651" r:id="rId16"/>
    <p:sldId id="647" r:id="rId17"/>
    <p:sldId id="652" r:id="rId18"/>
    <p:sldId id="596" r:id="rId19"/>
    <p:sldId id="650" r:id="rId20"/>
    <p:sldId id="617" r:id="rId21"/>
    <p:sldId id="389" r:id="rId22"/>
    <p:sldId id="56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212" autoAdjust="0"/>
  </p:normalViewPr>
  <p:slideViewPr>
    <p:cSldViewPr snapToGrid="0">
      <p:cViewPr varScale="1">
        <p:scale>
          <a:sx n="55" d="100"/>
          <a:sy n="55" d="100"/>
        </p:scale>
        <p:origin x="10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/>
              <a:t>Объем доходов местных бюджетов в процентах к ВВП</a:t>
            </a:r>
          </a:p>
        </c:rich>
      </c:tx>
      <c:layout>
        <c:manualLayout>
          <c:xMode val="edge"/>
          <c:yMode val="edge"/>
          <c:x val="0.14737881397637795"/>
          <c:y val="3.046874812569216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C1A-4E43-93E5-F37B5B834BF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0C1A-4E43-93E5-F37B5B834BF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C1A-4E43-93E5-F37B5B834BF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7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0C1A-4E43-93E5-F37B5B834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1997</c:v>
                </c:pt>
                <c:pt idx="1">
                  <c:v>2003</c:v>
                </c:pt>
                <c:pt idx="2">
                  <c:v>2011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10.9</c:v>
                </c:pt>
                <c:pt idx="1">
                  <c:v>8.1</c:v>
                </c:pt>
                <c:pt idx="2">
                  <c:v>5.4</c:v>
                </c:pt>
                <c:pt idx="3">
                  <c:v>4.3</c:v>
                </c:pt>
                <c:pt idx="4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A-4E43-93E5-F37B5B834B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1997</c:v>
                </c:pt>
                <c:pt idx="1">
                  <c:v>2003</c:v>
                </c:pt>
                <c:pt idx="2">
                  <c:v>2011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0C1A-4E43-93E5-F37B5B834B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1997</c:v>
                </c:pt>
                <c:pt idx="1">
                  <c:v>2003</c:v>
                </c:pt>
                <c:pt idx="2">
                  <c:v>2011</c:v>
                </c:pt>
                <c:pt idx="3">
                  <c:v>2019</c:v>
                </c:pt>
                <c:pt idx="4">
                  <c:v>2021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0C1A-4E43-93E5-F37B5B834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667824"/>
        <c:axId val="471671104"/>
      </c:barChart>
      <c:catAx>
        <c:axId val="47166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671104"/>
        <c:crosses val="autoZero"/>
        <c:auto val="1"/>
        <c:lblAlgn val="ctr"/>
        <c:lblOffset val="100"/>
        <c:noMultiLvlLbl val="0"/>
      </c:catAx>
      <c:valAx>
        <c:axId val="47167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66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AB3C-B120-4D81-A4A8-3F67888994C1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0D7FF-527B-4A3A-954B-A90A135E5A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0D7FF-527B-4A3A-954B-A90A135E5A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38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06051-42A3-4CDB-B0E3-5B22E90FA56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84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0D7FF-527B-4A3A-954B-A90A135E5A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96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0D7FF-527B-4A3A-954B-A90A135E5A2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85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0D7FF-527B-4A3A-954B-A90A135E5A2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27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82537-A045-A0F7-973C-CE6D00C2A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2E743D-331C-6548-027D-781B5D167D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24490-A542-A075-291F-D25A1AFF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79BF-0A64-4488-A458-94597BEC945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58851-156D-87A7-C523-D1E004F4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F09A3C-1D91-A707-0614-AF7A8FE5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EA8B-8AEB-4AB5-895A-8C0A7C76F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69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B6AED-33C4-AF70-BE13-CABEB548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C9E9D1-9B1E-4F82-500A-33AA0A890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2BEA2-3207-0C2B-A3B5-0EDFBDA0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79BF-0A64-4488-A458-94597BEC945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4A767-9374-0BD4-3B64-5F70D4D3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99C43-C980-1E3D-6FBD-CB42FF4E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EA8B-8AEB-4AB5-895A-8C0A7C76F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74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AE6B10-FFB3-CFB5-7881-A341F54313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C48BA6-E5A0-1F64-AD5B-7D86BB686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B2219C-9119-E196-A973-7E266E9B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79BF-0A64-4488-A458-94597BEC945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9538C-14FF-8E16-8AA9-A6F25DF7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AC7921-FD6C-C9C6-BFAD-3E578C26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EA8B-8AEB-4AB5-895A-8C0A7C76F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67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6E720-FB3C-4131-8820-7F9916353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9E6F1C-3D37-4A1F-AA8B-768717B4E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FB240-9407-46E4-9EA8-CEF3D5BF0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CBD0-5425-4A9A-B62E-4CB4988B1534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DD4AFF-8491-4D6A-BF8D-9F62E8CF9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A9091-A874-43F5-BDD9-182866987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1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B9265-FB1B-4C73-AB6C-A8FC05451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677A8-3BC7-4A75-B7F4-0E1EA2F01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E8CF9-8171-4617-B022-B71FB076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1707-C6D0-48A2-9A20-ADDA16D40C8D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D2AF79-D02B-41FC-9EA2-79C874B4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BD4A-DF1D-4D46-BC0C-2CB5F7AA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78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E9E42-C504-46C8-8DDF-D26EB7A1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E1A068-0310-44B8-BA88-CD39FFEB6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270C5A-019F-4D2A-BAE3-6F62EF63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9CEC8-6CC8-4305-9A32-909E1365BC31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46BFC0-9C15-456A-AAEF-60904433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01336-CB95-4626-A09D-C5D0C44B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72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663-1E89-420B-9209-897C17C8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119B0-CDDB-41ED-92A8-57F5A51B8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90055D-2426-44A0-AC64-931B3C04C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EC22CA-B0D3-4C37-A312-63512946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FC77-ED52-42BB-914B-5449E2BCB531}" type="datetime1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AA67D-F237-4F22-93B6-A633F0BF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92DBAF-D01A-4B35-8F93-9C9BF956B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8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7E7FA-069A-49A2-BCA4-378E35B1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D15DE9-3EBE-46D9-B56C-EBE7EAE14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7D7F4E-698A-4920-B6CF-CCFE7AA77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38600A-210F-468E-A761-A2F51DF9C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58A8AA-B66C-4261-8061-F7B369B9B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F27C0AD-602B-42EC-B929-F30C3EF9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7FF8C-2466-4349-A2F0-571AD9ACD549}" type="datetime1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12398C-FE11-4A37-BE76-045F3EE8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8C1EC9-042A-49FF-9E5D-40703948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71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BA70E-0695-4C81-981B-074E5CFC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A45CEF-1897-4F7B-83A6-A3298CBF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9CBE-4B1A-4B21-B036-BA91A326F339}" type="datetime1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8705AC-4DB0-423A-98A1-1B3FD846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3D8D3A-6EAE-4B89-8847-819C956F2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956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48CECC-205E-4E4D-8698-3C7F62E6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C721-6A11-436C-80A4-FD747B199B40}" type="datetime1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590DA5-6ADB-490C-8B68-7D22748E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886E6-D52B-4A55-AC69-3EB04CFE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235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705CE1-C0F5-4C0F-A4F6-5903EAB2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FE02A-ACC9-4E27-BD99-1ACF2FEF2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182269-1A07-4E15-9F4F-EC2225FA3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672221-02F1-437E-8CB3-FEF058B8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804F6-8833-4D78-8A3A-81D12EBFB53F}" type="datetime1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B5625-8F00-4C05-AE3E-28061251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63D4D4-50CA-4F8C-9797-C60EE3C14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5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1E49C-76DF-3E97-02F6-B24C99E8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2FD51-5474-70F8-3A60-F17672004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F8DCB-2770-9AAF-CB40-87A6275F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79BF-0A64-4488-A458-94597BEC945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3804B9-6E4A-6D75-C4DF-DC222A69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DAAE36-D725-56E9-60E5-A29302702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EA8B-8AEB-4AB5-895A-8C0A7C76F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39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75C71-DCE9-4111-AA84-99B918BF9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38BA7D-4071-40B4-B917-2B9A958B4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88C369-AB8C-46AB-A246-6BBBDE27A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8864D-9ACA-4997-A8FA-99B231F1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86947-4B54-42E6-8CC3-E09E00A4C160}" type="datetime1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7CD44D-1E37-4A65-9D1F-E2967E21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081446-802C-4DD5-9593-D7DAE06F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36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1D594-37BB-44A8-8325-598A7665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DB1403-B3E3-4123-B9E4-61223BDDF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6DEE28-70FC-4B57-8FD0-500310C1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EB447-4D55-41B2-94DC-6E6DA73ADAC3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239C4-B775-40D1-91F8-14AD6D4D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6C2F54-88FA-41BE-8A39-5B798975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41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AFB036-E318-431D-87EE-1580A2A36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0F22A4-8EA0-4431-95D8-BB8029915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8BEDE-AE64-4D3C-86A1-B25C6BA99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0CF5-D45A-4548-9756-09CAF427CEC2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1583A5-5115-4405-ABF6-800ADB2B4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FC4B85-1ACD-4EE2-9730-388767437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16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6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4" y="4198409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E741858-E3CA-4C30-9D94-B3E7454F7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03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33E49-F42B-4B24-8ECA-067FDC6D3F0A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678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5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187275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68EA-4154-45CC-BBE3-438B7F56B3E5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67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7" y="1993392"/>
            <a:ext cx="507492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3652" y="1993392"/>
            <a:ext cx="507492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AF0C-A13A-461F-987E-CD43E91FF7F6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3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7" y="2032000"/>
            <a:ext cx="507492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7" y="2736150"/>
            <a:ext cx="507492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5080" y="2029968"/>
            <a:ext cx="507492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5080" y="2734056"/>
            <a:ext cx="507492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54A06-2576-4317-9918-DE5666745605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9217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3BCCF-00E1-43E0-A013-7B74FDB6F766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54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24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754D8-970A-3B95-9120-8D4B50E7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5225D8-8172-40D1-6C68-4F3B2374B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FE569-F8F4-478E-1221-28ABA970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79BF-0A64-4488-A458-94597BEC945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6401A6-6BB8-A0EE-05F1-8D0F07C3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357BA0-C301-5CFB-E732-2BF943D0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EA8B-8AEB-4AB5-895A-8C0A7C76F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8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5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3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1DF35FE-C004-4173-8268-FCF9B3B392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86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71"/>
            <a:ext cx="10780776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D75E57B-67AF-45F9-A9C5-5C088F39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97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355F6-8B83-4D65-896D-3EEBFD751116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63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3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714379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39E0-91F1-4BC9-BE67-AB32F1E71E63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16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755309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977523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36690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176048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539576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0996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5BE68-C5F3-446D-2A73-0BC8F7EB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ECE44-66EB-D9CE-64B3-C373AC440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A95FB7-C214-A950-9752-242086865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BB8FB-D600-7E35-7171-E15948506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79BF-0A64-4488-A458-94597BEC945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F6341A-4878-F0F1-E524-AC791059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11D521-31C9-2AD7-2542-3E7BF5FEC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EA8B-8AEB-4AB5-895A-8C0A7C76F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66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74492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2502021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462751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706984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84853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9AA4-A430-6CBC-58D8-053051989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341D2F-FC23-4B00-4800-0C8CD96F4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7EFAC0-B9FA-600F-D456-FA6450D28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C76932-D809-68B5-E830-86D48062A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CC0616-A229-E0BF-3968-32EBE4968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86A450-74A3-26A2-8FA9-07E390FC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79BF-0A64-4488-A458-94597BEC945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DBB52A-076D-4BAA-E374-92039C2C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ABE3EA-F73A-884A-0E82-D7531B8B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EA8B-8AEB-4AB5-895A-8C0A7C76F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5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7A62C-8AC0-FB92-D622-F67E2D9F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F70847-302F-5C81-6154-C00E406D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79BF-0A64-4488-A458-94597BEC945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602704-625E-CA49-9D4E-8674A1E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BE006C-F7E8-C895-4962-2E629AF3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EA8B-8AEB-4AB5-895A-8C0A7C76F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5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DE0CED-1686-B020-6F19-D13B1047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79BF-0A64-4488-A458-94597BEC945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8367D8-6895-E7C5-CA9E-B5D38666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1CBA2A-4974-8ABB-EEB9-91D076EE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EA8B-8AEB-4AB5-895A-8C0A7C76F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5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751D00-6005-9F2F-119E-C219A911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EE9AC-26FA-9A12-FB2B-765642BB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CB32BA-63AB-7A52-49EA-FDE49E54F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1C4D10-1F7B-8888-9B38-E159B4A4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79BF-0A64-4488-A458-94597BEC945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C928CD-EEC4-6A36-1BCD-1F13BEB1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54078-33AB-9893-D586-F45B83D8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EA8B-8AEB-4AB5-895A-8C0A7C76F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74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95E4C-E30E-942D-B710-E1AAA3F2C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EC088C-DA6C-8066-0A28-FE5A8B530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D85860-328F-AF9A-384C-DC17898C8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9396CA-28F1-83B1-A7DF-A6E4935C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79BF-0A64-4488-A458-94597BEC945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FD0B35-CB81-EC14-4D6D-C831476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ED3093-C57F-F22D-CB9D-A23B9A31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6EA8B-8AEB-4AB5-895A-8C0A7C76F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0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D99A8-B6C9-782F-FB81-ECE2DC9E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09992-E9C5-264A-C4F1-899D89193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089BC5-746B-B7B4-E5ED-49000F313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79BF-0A64-4488-A458-94597BEC9454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5529C-F150-0548-7C85-9C28994DF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113E9-41D8-F045-CD3A-40D17EDE1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6EA8B-8AEB-4AB5-895A-8C0A7C76F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8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FEDE6-C970-4266-9333-ED97E83B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DCC28F-1BF6-4B22-8E60-9EB720841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D6CC2-72A7-4E5E-87B1-C5825BA31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8C034-C17E-4ABD-BE9A-85509352EF59}" type="datetime1">
              <a:rPr lang="ru-RU" smtClean="0"/>
              <a:t>14.02.2024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AC63AB-9EB8-45DC-883C-7045F8959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79B76-1767-4CF1-9EAE-6D6E04DCB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DF0E-B47C-498C-9A14-735B80BC4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83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7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1993396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1591" y="5829751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 defTabSz="457200"/>
            <a:fld id="{28654A06-2576-4317-9918-DE5666745605}" type="slidenum">
              <a:rPr lang="ru-RU" smtClean="0">
                <a:solidFill>
                  <a:srgbClr val="50B4C8">
                    <a:alpha val="20000"/>
                  </a:srgbClr>
                </a:solidFill>
              </a:rPr>
              <a:pPr defTabSz="457200"/>
              <a:t>‹#›</a:t>
            </a:fld>
            <a:endParaRPr lang="ru-RU">
              <a:solidFill>
                <a:srgbClr val="50B4C8">
                  <a:alpha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0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714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3000"/>
        <a:buFont typeface="Monotype Sorts" pitchFamily="2" charset="2"/>
        <a:buChar char="F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97575-9803-41A5-8D86-B2DCCC772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67" y="1838739"/>
            <a:ext cx="10058400" cy="3925957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Комплексное развитие села: проблемы и решения.  </a:t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А.В. Петриков, академик РАН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C31611-527E-4007-8EDF-4F0CDD1FD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81"/>
          <a:stretch/>
        </p:blipFill>
        <p:spPr>
          <a:xfrm>
            <a:off x="1196246" y="347603"/>
            <a:ext cx="7079381" cy="15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2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5A05C-2F82-E237-005E-5A85D157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и доля сельского населения Канады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16398470-7043-6AF9-A07E-18E16F30A5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4415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73175207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78701889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649184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население, тыс.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сельского населения, %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189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6 308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20,6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340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6 418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709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6 513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19,2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60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6 737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18,9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1127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6 933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116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7 000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8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2022 - 2000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+ 692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- 2,9 п. п.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902536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21C574-C19E-9D80-CBCE-11C9B489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FDF0E-B47C-498C-9A14-735B80BC49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11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5F66F6-59FB-A78C-D227-989B3A70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66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федерального бюджета  на Государственную программу «Комплексное развитие сельских территорий», млрд руб.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5915B6DE-3C32-DF29-C4C3-37E7D0ADF4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1608" y="1545030"/>
          <a:ext cx="11628783" cy="5312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431">
                  <a:extLst>
                    <a:ext uri="{9D8B030D-6E8A-4147-A177-3AD203B41FA5}">
                      <a16:colId xmlns:a16="http://schemas.microsoft.com/office/drawing/2014/main" val="2850952945"/>
                    </a:ext>
                  </a:extLst>
                </a:gridCol>
                <a:gridCol w="3253420">
                  <a:extLst>
                    <a:ext uri="{9D8B030D-6E8A-4147-A177-3AD203B41FA5}">
                      <a16:colId xmlns:a16="http://schemas.microsoft.com/office/drawing/2014/main" val="3812639554"/>
                    </a:ext>
                  </a:extLst>
                </a:gridCol>
                <a:gridCol w="3154500">
                  <a:extLst>
                    <a:ext uri="{9D8B030D-6E8A-4147-A177-3AD203B41FA5}">
                      <a16:colId xmlns:a16="http://schemas.microsoft.com/office/drawing/2014/main" val="2594113053"/>
                    </a:ext>
                  </a:extLst>
                </a:gridCol>
                <a:gridCol w="2132310">
                  <a:extLst>
                    <a:ext uri="{9D8B030D-6E8A-4147-A177-3AD203B41FA5}">
                      <a16:colId xmlns:a16="http://schemas.microsoft.com/office/drawing/2014/main" val="1322410557"/>
                    </a:ext>
                  </a:extLst>
                </a:gridCol>
                <a:gridCol w="1949122">
                  <a:extLst>
                    <a:ext uri="{9D8B030D-6E8A-4147-A177-3AD203B41FA5}">
                      <a16:colId xmlns:a16="http://schemas.microsoft.com/office/drawing/2014/main" val="1862750533"/>
                    </a:ext>
                  </a:extLst>
                </a:gridCol>
              </a:tblGrid>
              <a:tr h="619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Правительства РФ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Секвестр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408419"/>
                  </a:ext>
                </a:extLst>
              </a:tr>
              <a:tr h="6196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31 мая 2019 г. № 696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31.03.2020 № 391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Млрд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63700"/>
                  </a:ext>
                </a:extLst>
              </a:tr>
              <a:tr h="581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79,2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-55,7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29,7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5626513"/>
                  </a:ext>
                </a:extLst>
              </a:tr>
              <a:tr h="581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160,6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-137,1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14,6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419764"/>
                  </a:ext>
                </a:extLst>
              </a:tr>
              <a:tr h="581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193,1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-169,7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372855"/>
                  </a:ext>
                </a:extLst>
              </a:tr>
              <a:tr h="581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201,0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-123,6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38,5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6104753"/>
                  </a:ext>
                </a:extLst>
              </a:tr>
              <a:tr h="581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209,3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-122,2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8034982"/>
                  </a:ext>
                </a:extLst>
              </a:tr>
              <a:tr h="581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217,9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-122,3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43,9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146451"/>
                  </a:ext>
                </a:extLst>
              </a:tr>
              <a:tr h="581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kern="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1061,1</a:t>
                      </a:r>
                      <a:endParaRPr lang="ru-RU" sz="2000" b="1" kern="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330,5</a:t>
                      </a:r>
                      <a:endParaRPr lang="ru-RU" sz="2000" b="1" kern="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-730,6</a:t>
                      </a:r>
                      <a:endParaRPr lang="ru-RU" sz="20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31,2</a:t>
                      </a:r>
                      <a:endParaRPr lang="ru-RU" sz="20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730518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473B3D-1952-9038-16EB-56C401C7F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FDF0E-B47C-498C-9A14-735B80BC49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56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94D13-ABA4-E1E8-EA10-25C06580E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20D6E-CF8C-B680-096C-73A30D9F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878" y="365125"/>
            <a:ext cx="11390243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из ФБ на ГП «Комплексное развитие сельских территорий» согласно ФЗ о ФБ № 466-ФЗ и закону о ФБ № 540-ФЗ,  млрд руб.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BBB8C60-23F8-523E-5322-3C47FA5D4C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575264"/>
              </p:ext>
            </p:extLst>
          </p:nvPr>
        </p:nvGraphicFramePr>
        <p:xfrm>
          <a:off x="228600" y="1825625"/>
          <a:ext cx="1175799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177">
                  <a:extLst>
                    <a:ext uri="{9D8B030D-6E8A-4147-A177-3AD203B41FA5}">
                      <a16:colId xmlns:a16="http://schemas.microsoft.com/office/drawing/2014/main" val="3598584294"/>
                    </a:ext>
                  </a:extLst>
                </a:gridCol>
                <a:gridCol w="1817226">
                  <a:extLst>
                    <a:ext uri="{9D8B030D-6E8A-4147-A177-3AD203B41FA5}">
                      <a16:colId xmlns:a16="http://schemas.microsoft.com/office/drawing/2014/main" val="2840276650"/>
                    </a:ext>
                  </a:extLst>
                </a:gridCol>
                <a:gridCol w="2523281">
                  <a:extLst>
                    <a:ext uri="{9D8B030D-6E8A-4147-A177-3AD203B41FA5}">
                      <a16:colId xmlns:a16="http://schemas.microsoft.com/office/drawing/2014/main" val="1273343666"/>
                    </a:ext>
                  </a:extLst>
                </a:gridCol>
                <a:gridCol w="3125164">
                  <a:extLst>
                    <a:ext uri="{9D8B030D-6E8A-4147-A177-3AD203B41FA5}">
                      <a16:colId xmlns:a16="http://schemas.microsoft.com/office/drawing/2014/main" val="938103904"/>
                    </a:ext>
                  </a:extLst>
                </a:gridCol>
                <a:gridCol w="2773145">
                  <a:extLst>
                    <a:ext uri="{9D8B030D-6E8A-4147-A177-3AD203B41FA5}">
                      <a16:colId xmlns:a16="http://schemas.microsoft.com/office/drawing/2014/main" val="643642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№466-ФЗ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о ФБ № 540-ФЗ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№ 540-ФЗ/Закон №466-ФЗ,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</a:t>
                      </a:r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Пр-ва РФ</a:t>
                      </a:r>
                    </a:p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31.05.2019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90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6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60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82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2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F2F9C-C0D8-F0BE-7440-DE0E4FA82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877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Федерального закона «О комплексном развитии села»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A42A91-F2D0-40E5-D01F-7EF11A4C5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172817"/>
            <a:ext cx="11618842" cy="5548658"/>
          </a:xfrm>
        </p:spPr>
        <p:txBody>
          <a:bodyPr>
            <a:normAutofit fontScale="925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закона создает риски для разработки федеральных и региональных программ сельского развития и их финансирования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законодательстве нет нормы  об обязательности специальных мер по сельскому развитию в составе госпрограмм  отраслей социальной и инженерной инфраструктуры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Минсельхоз России не обладает   полномочия по координации деятельности несельскохозяйственных министерств и ведомств в сельской местности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объективные критерии определения  сельских населенных пунктов и сельских районов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положений о мониторинге,  Национальном докладе и прогнозе о  развитии села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A96DA5-DB26-D5AE-F621-521F2BC5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FDF0E-B47C-498C-9A14-735B80BC49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0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87759-DA11-A2D6-385C-76EA1BD75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CB7C1-C38B-1B20-46AA-C53710B5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36526"/>
            <a:ext cx="11618842" cy="6274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новеллы проекта ФЗ «О комплексном развитии села»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5C652-A1E6-E74B-96A9-6C90A8055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79" y="1172816"/>
            <a:ext cx="11618842" cy="554865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проведения политики сельского развития и принятия соответствующих программ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мер государственной поддержки развития села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отнесения населенных пунктов к сельским по численности населения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опорных населенных пунктов  только среди сельских населенных мест, а не малых городов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обязательность разработки мер по развитию села во всех документах стратегического планирования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статистическое наблюдения за сельским развитием и подготовка ежегодного национального доклада о  развитии села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расширение прав сельского населения и сельских сходов в управлении сельским развитием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F1B373-3674-1361-ACF7-C768892D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FDF0E-B47C-498C-9A14-735B80BC49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04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4DA1B-ABC1-D41A-2E4B-5D3EE025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"/>
            <a:ext cx="11638721" cy="8273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численности и структуры  занятых в сельской экономике за 2009-2022 гг., тыс. человек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43E0B23-0D95-982F-BD3B-A7CB0C429B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8113" y="1825625"/>
          <a:ext cx="11748052" cy="4386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759">
                  <a:extLst>
                    <a:ext uri="{9D8B030D-6E8A-4147-A177-3AD203B41FA5}">
                      <a16:colId xmlns:a16="http://schemas.microsoft.com/office/drawing/2014/main" val="2621200344"/>
                    </a:ext>
                  </a:extLst>
                </a:gridCol>
                <a:gridCol w="2011989">
                  <a:extLst>
                    <a:ext uri="{9D8B030D-6E8A-4147-A177-3AD203B41FA5}">
                      <a16:colId xmlns:a16="http://schemas.microsoft.com/office/drawing/2014/main" val="561344546"/>
                    </a:ext>
                  </a:extLst>
                </a:gridCol>
                <a:gridCol w="2375452">
                  <a:extLst>
                    <a:ext uri="{9D8B030D-6E8A-4147-A177-3AD203B41FA5}">
                      <a16:colId xmlns:a16="http://schemas.microsoft.com/office/drawing/2014/main" val="3061700068"/>
                    </a:ext>
                  </a:extLst>
                </a:gridCol>
                <a:gridCol w="4432852">
                  <a:extLst>
                    <a:ext uri="{9D8B030D-6E8A-4147-A177-3AD203B41FA5}">
                      <a16:colId xmlns:a16="http://schemas.microsoft.com/office/drawing/2014/main" val="3111320163"/>
                    </a:ext>
                  </a:extLst>
                </a:gridCol>
              </a:tblGrid>
              <a:tr h="54475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занятых,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том числе занято по отраслям: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102705"/>
                  </a:ext>
                </a:extLst>
              </a:tr>
              <a:tr h="11178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Сельское хозяйство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Несельскохозяйственные отрасли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7693050"/>
                  </a:ext>
                </a:extLst>
              </a:tr>
              <a:tr h="54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 г.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16880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4571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12309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9987869"/>
                  </a:ext>
                </a:extLst>
              </a:tr>
              <a:tr h="54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16083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3014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13069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615705"/>
                  </a:ext>
                </a:extLst>
              </a:tr>
              <a:tr h="54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г. к 2009 г.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862076"/>
                  </a:ext>
                </a:extLst>
              </a:tr>
              <a:tr h="544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тыс. чел.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- 797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- 1557</a:t>
                      </a:r>
                      <a:endParaRPr lang="ru-RU" sz="2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+ 760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0307204"/>
                  </a:ext>
                </a:extLst>
              </a:tr>
              <a:tr h="544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4427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6642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A8F61-5DDC-478E-863D-C589192C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-76199"/>
            <a:ext cx="11767930" cy="100148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различных  хозяйств Ростовской области в социальном обустройстве сельских населенных пунктов, % от опрошенных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912CCA5-E772-6789-45F3-9417560D58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9087" y="925286"/>
          <a:ext cx="11956774" cy="5875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4817">
                  <a:extLst>
                    <a:ext uri="{9D8B030D-6E8A-4147-A177-3AD203B41FA5}">
                      <a16:colId xmlns:a16="http://schemas.microsoft.com/office/drawing/2014/main" val="4154221218"/>
                    </a:ext>
                  </a:extLst>
                </a:gridCol>
                <a:gridCol w="2748805">
                  <a:extLst>
                    <a:ext uri="{9D8B030D-6E8A-4147-A177-3AD203B41FA5}">
                      <a16:colId xmlns:a16="http://schemas.microsoft.com/office/drawing/2014/main" val="1485303442"/>
                    </a:ext>
                  </a:extLst>
                </a:gridCol>
                <a:gridCol w="3132950">
                  <a:extLst>
                    <a:ext uri="{9D8B030D-6E8A-4147-A177-3AD203B41FA5}">
                      <a16:colId xmlns:a16="http://schemas.microsoft.com/office/drawing/2014/main" val="4283486288"/>
                    </a:ext>
                  </a:extLst>
                </a:gridCol>
                <a:gridCol w="2030202">
                  <a:extLst>
                    <a:ext uri="{9D8B030D-6E8A-4147-A177-3AD203B41FA5}">
                      <a16:colId xmlns:a16="http://schemas.microsoft.com/office/drawing/2014/main" val="1728464420"/>
                    </a:ext>
                  </a:extLst>
                </a:gridCol>
              </a:tblGrid>
              <a:tr h="811103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Сельхозорганизации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Крестьянские (фермерские) хозяйства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Агрохолдинги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063069"/>
                  </a:ext>
                </a:extLst>
              </a:tr>
              <a:tr h="148195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строительство объектов социальной инфраструктуры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886277"/>
                  </a:ext>
                </a:extLst>
              </a:tr>
              <a:tr h="1136473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Благоустройство, ремонт местных дорог, объектов коммунального хозяйства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897309"/>
                  </a:ext>
                </a:extLst>
              </a:tr>
              <a:tr h="113294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Озеленение, улучшение окружающей среды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892931"/>
                  </a:ext>
                </a:extLst>
              </a:tr>
              <a:tr h="1132949">
                <a:tc gridSpan="4"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Всероссийского института аграрных проблем и информатики им. А.А. Никонова и Ростовского государственного экономического университета, 2023 г., 1057 респондентов.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02729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B86308-6520-ABD5-FA72-9C55F9C1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FDF0E-B47C-498C-9A14-735B80BC49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975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252CA-BC5A-FA9F-8F7E-FC159A09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8781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ответов на вопрос: «Как Вы считаете, будут  ли  хозяйства осуществлять социальную  деятельность в будущем?»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7086A8F-DDE6-419B-56DF-1B143117CE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242392"/>
          <a:ext cx="11078816" cy="550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5079">
                  <a:extLst>
                    <a:ext uri="{9D8B030D-6E8A-4147-A177-3AD203B41FA5}">
                      <a16:colId xmlns:a16="http://schemas.microsoft.com/office/drawing/2014/main" val="238985690"/>
                    </a:ext>
                  </a:extLst>
                </a:gridCol>
                <a:gridCol w="2345635">
                  <a:extLst>
                    <a:ext uri="{9D8B030D-6E8A-4147-A177-3AD203B41FA5}">
                      <a16:colId xmlns:a16="http://schemas.microsoft.com/office/drawing/2014/main" val="1729505469"/>
                    </a:ext>
                  </a:extLst>
                </a:gridCol>
                <a:gridCol w="2673626">
                  <a:extLst>
                    <a:ext uri="{9D8B030D-6E8A-4147-A177-3AD203B41FA5}">
                      <a16:colId xmlns:a16="http://schemas.microsoft.com/office/drawing/2014/main" val="4032959020"/>
                    </a:ext>
                  </a:extLst>
                </a:gridCol>
                <a:gridCol w="2534476">
                  <a:extLst>
                    <a:ext uri="{9D8B030D-6E8A-4147-A177-3AD203B41FA5}">
                      <a16:colId xmlns:a16="http://schemas.microsoft.com/office/drawing/2014/main" val="1897000190"/>
                    </a:ext>
                  </a:extLst>
                </a:gridCol>
              </a:tblGrid>
              <a:tr h="1331843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Сельхоз-</a:t>
                      </a: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Крестьянские (фермерские) хозяйства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Агрохолдинги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09884"/>
                  </a:ext>
                </a:extLst>
              </a:tr>
              <a:tr h="663807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516882"/>
                  </a:ext>
                </a:extLst>
              </a:tr>
              <a:tr h="683938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Скорее да, чем 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557443"/>
                  </a:ext>
                </a:extLst>
              </a:tr>
              <a:tr h="715618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Скорее нет, чем 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507826"/>
                  </a:ext>
                </a:extLst>
              </a:tr>
              <a:tr h="663807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735207"/>
                  </a:ext>
                </a:extLst>
              </a:tr>
              <a:tr h="1222803"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Затрудняюсь с ответом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235136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0B872A-6F1F-F457-BE1A-E70A0130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FDF0E-B47C-498C-9A14-735B80BC49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24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B2445CA-EFD0-4B4D-8152-471D073F39F8}"/>
              </a:ext>
            </a:extLst>
          </p:cNvPr>
          <p:cNvGraphicFramePr/>
          <p:nvPr/>
        </p:nvGraphicFramePr>
        <p:xfrm>
          <a:off x="712519" y="853890"/>
          <a:ext cx="1080654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5428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DC83-4B85-4B69-499C-FD4BB0A8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7704"/>
            <a:ext cx="10515600" cy="2951922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4045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AE29B-A1AF-028C-CD7C-0A5A9FC4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обсуждения и государственного регулирования – село, а не сельская территория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B3EA17-071A-D8FA-263A-82D766239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- исторически сложившаяся, специфическая социально-территориальная общность, форма расселения людей, отличающаяся от города малой плотностью населения и наличием небольших населенных пунктов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Подсистемы села:</a:t>
            </a:r>
          </a:p>
          <a:p>
            <a:pPr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сообщество</a:t>
            </a:r>
          </a:p>
          <a:p>
            <a:pPr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населенных мест и сельская экономика</a:t>
            </a:r>
          </a:p>
          <a:p>
            <a:pPr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AAC96D-3930-85A1-EBE9-9D315775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EFDF0E-B47C-498C-9A14-735B80BC491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1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46941-7345-6786-D482-15453046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502"/>
            <a:ext cx="10515600" cy="5343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качества жизни в городе и на селе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675AE8F-E82D-4FB3-EDA8-A4ABE3C17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609655"/>
              </p:ext>
            </p:extLst>
          </p:nvPr>
        </p:nvGraphicFramePr>
        <p:xfrm>
          <a:off x="227610" y="625053"/>
          <a:ext cx="11736779" cy="5821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6926">
                  <a:extLst>
                    <a:ext uri="{9D8B030D-6E8A-4147-A177-3AD203B41FA5}">
                      <a16:colId xmlns:a16="http://schemas.microsoft.com/office/drawing/2014/main" val="3207952800"/>
                    </a:ext>
                  </a:extLst>
                </a:gridCol>
                <a:gridCol w="1515818">
                  <a:extLst>
                    <a:ext uri="{9D8B030D-6E8A-4147-A177-3AD203B41FA5}">
                      <a16:colId xmlns:a16="http://schemas.microsoft.com/office/drawing/2014/main" val="3248384398"/>
                    </a:ext>
                  </a:extLst>
                </a:gridCol>
                <a:gridCol w="2004035">
                  <a:extLst>
                    <a:ext uri="{9D8B030D-6E8A-4147-A177-3AD203B41FA5}">
                      <a16:colId xmlns:a16="http://schemas.microsoft.com/office/drawing/2014/main" val="2260376924"/>
                    </a:ext>
                  </a:extLst>
                </a:gridCol>
              </a:tblGrid>
              <a:tr h="394893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2021/22 г.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164103"/>
                  </a:ext>
                </a:extLst>
              </a:tr>
              <a:tr h="703589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Совокупный доход члена домохозяйства, тыс. руб. в месяц*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186635"/>
                  </a:ext>
                </a:extLst>
              </a:tr>
              <a:tr h="394893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город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414249"/>
                  </a:ext>
                </a:extLst>
              </a:tr>
              <a:tr h="394893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село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853723"/>
                  </a:ext>
                </a:extLst>
              </a:tr>
              <a:tr h="416604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село/город,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371703"/>
                  </a:ext>
                </a:extLst>
              </a:tr>
              <a:tr h="394893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благоустроенного жилья, %**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320381"/>
                  </a:ext>
                </a:extLst>
              </a:tr>
              <a:tr h="394893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город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75074"/>
                  </a:ext>
                </a:extLst>
              </a:tr>
              <a:tr h="394893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село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537577"/>
                  </a:ext>
                </a:extLst>
              </a:tr>
              <a:tr h="394893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село/город,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9133"/>
                  </a:ext>
                </a:extLst>
              </a:tr>
              <a:tr h="394893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Ожидаемая продолжительность жизни, лет**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478343"/>
                  </a:ext>
                </a:extLst>
              </a:tr>
              <a:tr h="394893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город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248680"/>
                  </a:ext>
                </a:extLst>
              </a:tr>
              <a:tr h="394893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село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504805"/>
                  </a:ext>
                </a:extLst>
              </a:tr>
              <a:tr h="421659">
                <a:tc>
                  <a:txBody>
                    <a:bodyPr/>
                    <a:lstStyle/>
                    <a:p>
                      <a:pPr lvl="4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- город, 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- 2,15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- 1,47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8007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D8235E2-F6EB-DCEB-4127-28CF07B67DEC}"/>
              </a:ext>
            </a:extLst>
          </p:cNvPr>
          <p:cNvSpPr txBox="1"/>
          <p:nvPr/>
        </p:nvSpPr>
        <p:spPr>
          <a:xfrm>
            <a:off x="344385" y="6418388"/>
            <a:ext cx="347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2021 г. ** 2022 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312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C380CB-4843-F677-6C0E-19C0D4821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7936"/>
            <a:ext cx="9144000" cy="9956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ctr" defTabSz="1042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Темпы роста численности сельского и городского населения, в % к 1970 г.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D2ACB8-BA04-4BCA-DAF8-A25A0927D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65" t="37350" r="6057" b="9316"/>
          <a:stretch/>
        </p:blipFill>
        <p:spPr>
          <a:xfrm>
            <a:off x="1651262" y="1833239"/>
            <a:ext cx="8889481" cy="440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9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4910E-78B7-4146-84EC-7659A895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195"/>
            <a:ext cx="10515600" cy="85652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муниципальных районов страны по доле ЛПХ с заброшенными земельными участками (пустующими домами) по данным Всероссийских сельскохозяйственных переписей 2006 г. и 2016 г.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0F90D8-E29B-49EF-AA72-A026919A1C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8175" y="1319514"/>
          <a:ext cx="11762645" cy="5364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085">
                  <a:extLst>
                    <a:ext uri="{9D8B030D-6E8A-4147-A177-3AD203B41FA5}">
                      <a16:colId xmlns:a16="http://schemas.microsoft.com/office/drawing/2014/main" val="944914219"/>
                    </a:ext>
                  </a:extLst>
                </a:gridCol>
                <a:gridCol w="1831724">
                  <a:extLst>
                    <a:ext uri="{9D8B030D-6E8A-4147-A177-3AD203B41FA5}">
                      <a16:colId xmlns:a16="http://schemas.microsoft.com/office/drawing/2014/main" val="3803162396"/>
                    </a:ext>
                  </a:extLst>
                </a:gridCol>
                <a:gridCol w="1659818">
                  <a:extLst>
                    <a:ext uri="{9D8B030D-6E8A-4147-A177-3AD203B41FA5}">
                      <a16:colId xmlns:a16="http://schemas.microsoft.com/office/drawing/2014/main" val="240148979"/>
                    </a:ext>
                  </a:extLst>
                </a:gridCol>
                <a:gridCol w="2877018">
                  <a:extLst>
                    <a:ext uri="{9D8B030D-6E8A-4147-A177-3AD203B41FA5}">
                      <a16:colId xmlns:a16="http://schemas.microsoft.com/office/drawing/2014/main" val="152843342"/>
                    </a:ext>
                  </a:extLst>
                </a:gridCol>
              </a:tblGrid>
              <a:tr h="439243">
                <a:tc rowSpan="2">
                  <a:txBody>
                    <a:bodyPr/>
                    <a:lstStyle/>
                    <a:p>
                      <a:r>
                        <a:rPr lang="ru-RU" sz="2400" b="1" dirty="0"/>
                        <a:t>Доля ЛПХ с заброшенными участками (пустующими домами), %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                            Удельный вес муниципальных районов, 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32124"/>
                  </a:ext>
                </a:extLst>
              </a:tr>
              <a:tr h="5490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 2006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2016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2016 г. - 2006 г., </a:t>
                      </a:r>
                      <a:r>
                        <a:rPr lang="ru-RU" sz="2400" b="1" dirty="0" err="1"/>
                        <a:t>п.п</a:t>
                      </a:r>
                      <a:r>
                        <a:rPr lang="ru-RU" sz="2400" b="1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75307"/>
                  </a:ext>
                </a:extLst>
              </a:tr>
              <a:tr h="439243">
                <a:tc>
                  <a:txBody>
                    <a:bodyPr/>
                    <a:lstStyle/>
                    <a:p>
                      <a:r>
                        <a:rPr lang="ru-RU" sz="2400" b="1" dirty="0"/>
                        <a:t>До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44,3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-22,9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79450"/>
                  </a:ext>
                </a:extLst>
              </a:tr>
              <a:tr h="439243">
                <a:tc>
                  <a:txBody>
                    <a:bodyPr/>
                    <a:lstStyle/>
                    <a:p>
                      <a:r>
                        <a:rPr lang="ru-RU" sz="2400" b="1" dirty="0"/>
                        <a:t>5 –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14,8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-10,4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90288"/>
                  </a:ext>
                </a:extLst>
              </a:tr>
              <a:tr h="439243">
                <a:tc>
                  <a:txBody>
                    <a:bodyPr/>
                    <a:lstStyle/>
                    <a:p>
                      <a:r>
                        <a:rPr lang="ru-RU" sz="2400" b="1" dirty="0"/>
                        <a:t>10 –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388142"/>
                  </a:ext>
                </a:extLst>
              </a:tr>
              <a:tr h="439243">
                <a:tc>
                  <a:txBody>
                    <a:bodyPr/>
                    <a:lstStyle/>
                    <a:p>
                      <a:r>
                        <a:rPr lang="ru-RU" sz="2400" b="1" dirty="0"/>
                        <a:t>15 –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483875"/>
                  </a:ext>
                </a:extLst>
              </a:tr>
              <a:tr h="439243">
                <a:tc>
                  <a:txBody>
                    <a:bodyPr/>
                    <a:lstStyle/>
                    <a:p>
                      <a:r>
                        <a:rPr lang="ru-RU" sz="2400" b="1" dirty="0"/>
                        <a:t>20 –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6,4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237228"/>
                  </a:ext>
                </a:extLst>
              </a:tr>
              <a:tr h="439243">
                <a:tc>
                  <a:txBody>
                    <a:bodyPr/>
                    <a:lstStyle/>
                    <a:p>
                      <a:r>
                        <a:rPr lang="ru-RU" sz="2400" b="1" dirty="0"/>
                        <a:t>25 –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092496"/>
                  </a:ext>
                </a:extLst>
              </a:tr>
              <a:tr h="439243">
                <a:tc>
                  <a:txBody>
                    <a:bodyPr/>
                    <a:lstStyle/>
                    <a:p>
                      <a:r>
                        <a:rPr lang="ru-RU" sz="2400" b="1" dirty="0"/>
                        <a:t>30 - 35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62314"/>
                  </a:ext>
                </a:extLst>
              </a:tr>
              <a:tr h="439243">
                <a:tc>
                  <a:txBody>
                    <a:bodyPr/>
                    <a:lstStyle/>
                    <a:p>
                      <a:r>
                        <a:rPr lang="ru-RU" sz="2400" b="1" dirty="0"/>
                        <a:t>35 - 40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92175"/>
                  </a:ext>
                </a:extLst>
              </a:tr>
              <a:tr h="439243">
                <a:tc>
                  <a:txBody>
                    <a:bodyPr/>
                    <a:lstStyle/>
                    <a:p>
                      <a:r>
                        <a:rPr lang="ru-RU" sz="2400" b="1" dirty="0"/>
                        <a:t>Свыше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4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68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1592626" y="-27137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625" y="260648"/>
            <a:ext cx="8877871" cy="936104"/>
          </a:xfrm>
        </p:spPr>
        <p:txBody>
          <a:bodyPr/>
          <a:lstStyle/>
          <a:p>
            <a:r>
              <a:rPr lang="ru-RU" sz="1900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Удельный вес сельских домохозяйств с заброшенными земельными участками (пустующими домами) в общем их числе  по муниципальным районам  РФ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" y="1426238"/>
            <a:ext cx="12091639" cy="4718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7423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07BB5-D1A0-336D-1E1E-61B6517D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1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населённые пункты без населения по данным Всероссийских переписей населения 2002 г., 2010 г., 2020 г. 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E853DCA-9773-6490-08F4-3D409B0058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9609" y="2190306"/>
          <a:ext cx="11238615" cy="3530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0302">
                  <a:extLst>
                    <a:ext uri="{9D8B030D-6E8A-4147-A177-3AD203B41FA5}">
                      <a16:colId xmlns:a16="http://schemas.microsoft.com/office/drawing/2014/main" val="1073190874"/>
                    </a:ext>
                  </a:extLst>
                </a:gridCol>
                <a:gridCol w="2165947">
                  <a:extLst>
                    <a:ext uri="{9D8B030D-6E8A-4147-A177-3AD203B41FA5}">
                      <a16:colId xmlns:a16="http://schemas.microsoft.com/office/drawing/2014/main" val="107891395"/>
                    </a:ext>
                  </a:extLst>
                </a:gridCol>
                <a:gridCol w="2199100">
                  <a:extLst>
                    <a:ext uri="{9D8B030D-6E8A-4147-A177-3AD203B41FA5}">
                      <a16:colId xmlns:a16="http://schemas.microsoft.com/office/drawing/2014/main" val="385853202"/>
                    </a:ext>
                  </a:extLst>
                </a:gridCol>
                <a:gridCol w="2453266">
                  <a:extLst>
                    <a:ext uri="{9D8B030D-6E8A-4147-A177-3AD203B41FA5}">
                      <a16:colId xmlns:a16="http://schemas.microsoft.com/office/drawing/2014/main" val="2434765927"/>
                    </a:ext>
                  </a:extLst>
                </a:gridCol>
              </a:tblGrid>
              <a:tr h="927880">
                <a:tc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171758"/>
                  </a:ext>
                </a:extLst>
              </a:tr>
              <a:tr h="927880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Число, тыс.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374480"/>
                  </a:ext>
                </a:extLst>
              </a:tr>
              <a:tr h="1674249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 общей численности сельских населенных пунктов,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697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9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8C73F-D45F-8BE9-6724-99C91CB1F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69" y="0"/>
            <a:ext cx="11759878" cy="8912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СНП без населения по данным Всероссийских переписей населения 2002 г., 2010 г., 2020 г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1C02246-29CD-B3E7-38EB-D13181C732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09962"/>
              </p:ext>
            </p:extLst>
          </p:nvPr>
        </p:nvGraphicFramePr>
        <p:xfrm>
          <a:off x="243068" y="891251"/>
          <a:ext cx="11759880" cy="583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995">
                  <a:extLst>
                    <a:ext uri="{9D8B030D-6E8A-4147-A177-3AD203B41FA5}">
                      <a16:colId xmlns:a16="http://schemas.microsoft.com/office/drawing/2014/main" val="1853913570"/>
                    </a:ext>
                  </a:extLst>
                </a:gridCol>
                <a:gridCol w="2807369">
                  <a:extLst>
                    <a:ext uri="{9D8B030D-6E8A-4147-A177-3AD203B41FA5}">
                      <a16:colId xmlns:a16="http://schemas.microsoft.com/office/drawing/2014/main" val="1880535218"/>
                    </a:ext>
                  </a:extLst>
                </a:gridCol>
                <a:gridCol w="2421546">
                  <a:extLst>
                    <a:ext uri="{9D8B030D-6E8A-4147-A177-3AD203B41FA5}">
                      <a16:colId xmlns:a16="http://schemas.microsoft.com/office/drawing/2014/main" val="3643746402"/>
                    </a:ext>
                  </a:extLst>
                </a:gridCol>
                <a:gridCol w="2939970">
                  <a:extLst>
                    <a:ext uri="{9D8B030D-6E8A-4147-A177-3AD203B41FA5}">
                      <a16:colId xmlns:a16="http://schemas.microsoft.com/office/drawing/2014/main" val="4212690332"/>
                    </a:ext>
                  </a:extLst>
                </a:gridCol>
              </a:tblGrid>
              <a:tr h="542652">
                <a:tc>
                  <a:txBody>
                    <a:bodyPr/>
                    <a:lstStyle/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100418"/>
                  </a:ext>
                </a:extLst>
              </a:tr>
              <a:tr h="759496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862499"/>
                  </a:ext>
                </a:extLst>
              </a:tr>
              <a:tr h="538842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Центральный 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960807"/>
                  </a:ext>
                </a:extLst>
              </a:tr>
              <a:tr h="563318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Север-Западный 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333435"/>
                  </a:ext>
                </a:extLst>
              </a:tr>
              <a:tr h="538842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Южный 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5298373"/>
                  </a:ext>
                </a:extLst>
              </a:tr>
              <a:tr h="759496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Северо-Кавказский 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760867"/>
                  </a:ext>
                </a:extLst>
              </a:tr>
              <a:tr h="538842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Приволжский 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880057"/>
                  </a:ext>
                </a:extLst>
              </a:tr>
              <a:tr h="538842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Уральский 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53280"/>
                  </a:ext>
                </a:extLst>
              </a:tr>
              <a:tr h="538842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Сибирский 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550158"/>
                  </a:ext>
                </a:extLst>
              </a:tr>
              <a:tr h="499295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Дальневосточный ФО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91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20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15752-4F91-4475-9780-C28CA3AE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сельского населения в странах с разным уровнем ВНД на душу населения, %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8D87CD7-5078-435B-98E1-7035D2F21C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7869" y="1331843"/>
          <a:ext cx="11519453" cy="5407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5792">
                  <a:extLst>
                    <a:ext uri="{9D8B030D-6E8A-4147-A177-3AD203B41FA5}">
                      <a16:colId xmlns:a16="http://schemas.microsoft.com/office/drawing/2014/main" val="3989005239"/>
                    </a:ext>
                  </a:extLst>
                </a:gridCol>
                <a:gridCol w="1093304">
                  <a:extLst>
                    <a:ext uri="{9D8B030D-6E8A-4147-A177-3AD203B41FA5}">
                      <a16:colId xmlns:a16="http://schemas.microsoft.com/office/drawing/2014/main" val="171813766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007679823"/>
                    </a:ext>
                  </a:extLst>
                </a:gridCol>
                <a:gridCol w="1282148">
                  <a:extLst>
                    <a:ext uri="{9D8B030D-6E8A-4147-A177-3AD203B41FA5}">
                      <a16:colId xmlns:a16="http://schemas.microsoft.com/office/drawing/2014/main" val="3346833565"/>
                    </a:ext>
                  </a:extLst>
                </a:gridCol>
                <a:gridCol w="2415209">
                  <a:extLst>
                    <a:ext uri="{9D8B030D-6E8A-4147-A177-3AD203B41FA5}">
                      <a16:colId xmlns:a16="http://schemas.microsoft.com/office/drawing/2014/main" val="3414063804"/>
                    </a:ext>
                  </a:extLst>
                </a:gridCol>
              </a:tblGrid>
              <a:tr h="436731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 – 2010  г., +/-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831688"/>
                  </a:ext>
                </a:extLst>
              </a:tr>
              <a:tr h="571110">
                <a:tc>
                  <a:txBody>
                    <a:bodyPr/>
                    <a:lstStyle/>
                    <a:p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высоким доходом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664277"/>
                  </a:ext>
                </a:extLst>
              </a:tr>
              <a:tr h="478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США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- 3,6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0017640"/>
                  </a:ext>
                </a:extLst>
              </a:tr>
              <a:tr h="480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Канада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660814"/>
                  </a:ext>
                </a:extLst>
              </a:tr>
              <a:tr h="480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Германия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7443970"/>
                  </a:ext>
                </a:extLst>
              </a:tr>
              <a:tr h="478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доходом выше среднего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-18,2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0467561"/>
                  </a:ext>
                </a:extLst>
              </a:tr>
              <a:tr h="480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Россия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527911"/>
                  </a:ext>
                </a:extLst>
              </a:tr>
              <a:tr h="480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Китай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-25,5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142508"/>
                  </a:ext>
                </a:extLst>
              </a:tr>
              <a:tr h="480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Бразилия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-5,9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610814"/>
                  </a:ext>
                </a:extLst>
              </a:tr>
              <a:tr h="478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доходом ниже среднего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-8,7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6241461"/>
                  </a:ext>
                </a:extLst>
              </a:tr>
              <a:tr h="4783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низким доходом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-6,2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013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66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Бизнес-планирование">
  <a:themeElements>
    <a:clrScheme name="">
      <a:dk1>
        <a:srgbClr val="438E00"/>
      </a:dk1>
      <a:lt1>
        <a:srgbClr val="FFFFFF"/>
      </a:lt1>
      <a:dk2>
        <a:srgbClr val="316501"/>
      </a:dk2>
      <a:lt2>
        <a:srgbClr val="FAFD00"/>
      </a:lt2>
      <a:accent1>
        <a:srgbClr val="114FFB"/>
      </a:accent1>
      <a:accent2>
        <a:srgbClr val="C300C3"/>
      </a:accent2>
      <a:accent3>
        <a:srgbClr val="ADB8AA"/>
      </a:accent3>
      <a:accent4>
        <a:srgbClr val="DADADA"/>
      </a:accent4>
      <a:accent5>
        <a:srgbClr val="AAB2FD"/>
      </a:accent5>
      <a:accent6>
        <a:srgbClr val="B000B0"/>
      </a:accent6>
      <a:hlink>
        <a:srgbClr val="00FF00"/>
      </a:hlink>
      <a:folHlink>
        <a:srgbClr val="0000FF"/>
      </a:folHlink>
    </a:clrScheme>
    <a:fontScheme name="Бизнес-планирование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Бизнес-планирова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ирование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изнес-планирование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ирование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ирование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ирование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изнес-планирование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1121</Words>
  <Application>Microsoft Office PowerPoint</Application>
  <PresentationFormat>Широкоэкранный</PresentationFormat>
  <Paragraphs>384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Monotype Sorts</vt:lpstr>
      <vt:lpstr>Times New Roman</vt:lpstr>
      <vt:lpstr>Тема Office</vt:lpstr>
      <vt:lpstr>4_Тема Office</vt:lpstr>
      <vt:lpstr>Метрополия</vt:lpstr>
      <vt:lpstr>Бизнес-планирование</vt:lpstr>
      <vt:lpstr>  Комплексное развитие села: проблемы и решения.                                                                                  А.В. Петриков, академик РАН</vt:lpstr>
      <vt:lpstr>Предмет обсуждения и государственного регулирования – село, а не сельская территория</vt:lpstr>
      <vt:lpstr>Показатели качества жизни в городе и на селе</vt:lpstr>
      <vt:lpstr>Презентация PowerPoint</vt:lpstr>
      <vt:lpstr>Распределение муниципальных районов страны по доле ЛПХ с заброшенными земельными участками (пустующими домами) по данным Всероссийских сельскохозяйственных переписей 2006 г. и 2016 г.</vt:lpstr>
      <vt:lpstr>Удельный вес сельских домохозяйств с заброшенными земельными участками (пустующими домами) в общем их числе  по муниципальным районам  РФ </vt:lpstr>
      <vt:lpstr>Сельские населённые пункты без населения по данным Всероссийских переписей населения 2002 г., 2010 г., 2020 г. </vt:lpstr>
      <vt:lpstr>Доля СНП без населения по данным Всероссийских переписей населения 2002 г., 2010 г., 2020 г. </vt:lpstr>
      <vt:lpstr>Доля сельского населения в странах с разным уровнем ВНД на душу населения, %</vt:lpstr>
      <vt:lpstr>Численность и доля сельского населения Канады </vt:lpstr>
      <vt:lpstr>Расходы федерального бюджета  на Государственную программу «Комплексное развитие сельских территорий», млрд руб.</vt:lpstr>
      <vt:lpstr>Расходы из ФБ на ГП «Комплексное развитие сельских территорий» согласно ФЗ о ФБ № 466-ФЗ и закону о ФБ № 540-ФЗ,  млрд руб.</vt:lpstr>
      <vt:lpstr>Необходимость Федерального закона «О комплексном развитии села»</vt:lpstr>
      <vt:lpstr>Основные новеллы проекта ФЗ «О комплексном развитии села»</vt:lpstr>
      <vt:lpstr>Изменение численности и структуры  занятых в сельской экономике за 2009-2022 гг., тыс. человек</vt:lpstr>
      <vt:lpstr>Участие различных  хозяйств Ростовской области в социальном обустройстве сельских населенных пунктов, % от опрошенных</vt:lpstr>
      <vt:lpstr>Распределение ответов на вопрос: «Как Вы считаете, будут  ли  хозяйства осуществлять социальную  деятельность в будущем?»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mvii221116@outlook.com</dc:creator>
  <cp:lastModifiedBy>mvii221116@outlook.com</cp:lastModifiedBy>
  <cp:revision>30</cp:revision>
  <dcterms:created xsi:type="dcterms:W3CDTF">2024-01-23T08:49:46Z</dcterms:created>
  <dcterms:modified xsi:type="dcterms:W3CDTF">2024-02-14T09:38:40Z</dcterms:modified>
</cp:coreProperties>
</file>