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378" r:id="rId5"/>
    <p:sldId id="379" r:id="rId6"/>
    <p:sldId id="257" r:id="rId7"/>
    <p:sldId id="597" r:id="rId8"/>
    <p:sldId id="345" r:id="rId9"/>
    <p:sldId id="596" r:id="rId10"/>
    <p:sldId id="381" r:id="rId11"/>
    <p:sldId id="389" r:id="rId12"/>
    <p:sldId id="5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2905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/>
              <a:t>Объем доходов местных бюджетов в процентах к ВВП</a:t>
            </a:r>
          </a:p>
        </c:rich>
      </c:tx>
      <c:layout>
        <c:manualLayout>
          <c:xMode val="edge"/>
          <c:yMode val="edge"/>
          <c:x val="0.14737881397637795"/>
          <c:y val="3.04687481256921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C1A-4E43-93E5-F37B5B834BF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C1A-4E43-93E5-F37B5B834B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C1A-4E43-93E5-F37B5B834BF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C1A-4E43-93E5-F37B5B834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1997</c:v>
                </c:pt>
                <c:pt idx="1">
                  <c:v>2003</c:v>
                </c:pt>
                <c:pt idx="2">
                  <c:v>2011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10.9</c:v>
                </c:pt>
                <c:pt idx="1">
                  <c:v>8.1</c:v>
                </c:pt>
                <c:pt idx="2">
                  <c:v>5.4</c:v>
                </c:pt>
                <c:pt idx="3">
                  <c:v>4.3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A-4E43-93E5-F37B5B834B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1997</c:v>
                </c:pt>
                <c:pt idx="1">
                  <c:v>2003</c:v>
                </c:pt>
                <c:pt idx="2">
                  <c:v>2011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C1A-4E43-93E5-F37B5B834B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1997</c:v>
                </c:pt>
                <c:pt idx="1">
                  <c:v>2003</c:v>
                </c:pt>
                <c:pt idx="2">
                  <c:v>2011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C1A-4E43-93E5-F37B5B834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667824"/>
        <c:axId val="471671104"/>
      </c:barChart>
      <c:catAx>
        <c:axId val="47166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671104"/>
        <c:crosses val="autoZero"/>
        <c:auto val="1"/>
        <c:lblAlgn val="ctr"/>
        <c:lblOffset val="100"/>
        <c:noMultiLvlLbl val="0"/>
      </c:catAx>
      <c:valAx>
        <c:axId val="47167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66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6E720-FB3C-4131-8820-7F9916353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9E6F1C-3D37-4A1F-AA8B-768717B4E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FB240-9407-46E4-9EA8-CEF3D5BF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CBD0-5425-4A9A-B62E-4CB4988B1534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D4AFF-8491-4D6A-BF8D-9F62E8CF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A9091-A874-43F5-BDD9-18286698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1D594-37BB-44A8-8325-598A7665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DB1403-B3E3-4123-B9E4-61223BDDF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DEE28-70FC-4B57-8FD0-500310C1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B447-4D55-41B2-94DC-6E6DA73ADAC3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239C4-B775-40D1-91F8-14AD6D4D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6C2F54-88FA-41BE-8A39-5B798975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2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AFB036-E318-431D-87EE-1580A2A36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0F22A4-8EA0-4431-95D8-BB8029915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8BEDE-AE64-4D3C-86A1-B25C6BA9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0CF5-D45A-4548-9756-09CAF427CEC2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1583A5-5115-4405-ABF6-800ADB2B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FC4B85-1ACD-4EE2-9730-38876743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45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6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4" y="4198409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E741858-E3CA-4C30-9D94-B3E7454F7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4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0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5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187275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8EA-4154-45CC-BBE3-438B7F56B3E5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4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7" y="1993392"/>
            <a:ext cx="507492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52" y="1993392"/>
            <a:ext cx="507492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AF0C-A13A-461F-987E-CD43E91FF7F6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0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032000"/>
            <a:ext cx="507492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7" y="2736150"/>
            <a:ext cx="507492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5080" y="2029968"/>
            <a:ext cx="507492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5080" y="2734056"/>
            <a:ext cx="507492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A06-2576-4317-9918-DE5666745605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9431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CCF-00E1-43E0-A013-7B74FDB6F766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60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56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5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1DF35FE-C004-4173-8268-FCF9B3B39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6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B9265-FB1B-4C73-AB6C-A8FC054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677A8-3BC7-4A75-B7F4-0E1EA2F01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E8CF9-8171-4617-B022-B71FB076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1707-C6D0-48A2-9A20-ADDA16D40C8D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2AF79-D02B-41FC-9EA2-79C874B4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BD4A-DF1D-4D46-BC0C-2CB5F7AA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48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71"/>
            <a:ext cx="10780776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D75E57B-67AF-45F9-A9C5-5C088F39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4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5F6-8B83-4D65-896D-3EEBFD751116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10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3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714379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39E0-91F1-4BC9-BE67-AB32F1E71E63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01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37645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88664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66946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13722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70854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52699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2042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9E42-C504-46C8-8DDF-D26EB7A1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1A068-0310-44B8-BA88-CD39FFEB6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70C5A-019F-4D2A-BAE3-6F62EF63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EC8-6CC8-4305-9A32-909E1365BC31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46BFC0-9C15-456A-AAEF-60904433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01336-CB95-4626-A09D-C5D0C44B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9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48219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27752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199943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99528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5A123-A13B-FBBE-1224-C5681DE79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A7860F-BADF-4134-DA07-708A08660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D82A3-73C5-8D1F-B13E-F4317D31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A4051-57BB-A0AC-F9D1-80C4E1DE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17BB6-65CE-CCD6-10AF-3813E333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38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DB654-3B17-8F5D-1E05-38A89531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366FF-0380-7BCB-9672-A5A09C1B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19E36-8FA7-3891-7F82-7CB33470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D08E5-D745-75FE-83D6-E0F465D3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2B5D6-8252-26B4-20EB-9AEAA67A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87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A6741-5732-594F-25CD-5D38D70D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F667C-8FB2-5891-CCAA-19EFD2B3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53A04-E71E-5D92-0CCA-CD926B17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9212F0-A89C-F1BA-B332-1C674797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DD457-28E9-2F88-6C26-0423DE99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09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09FD3-A128-25DF-9CB4-80EA5A1D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0F0CB-4374-CB15-EBF6-5078EAC8D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0F9AF2-407C-E846-99EC-45D8BB631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094C0A-7E1C-11C1-6ECB-6AC99602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76EC7-6B7A-74E1-E4D3-BEFC90DF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04F17C-E38D-46E3-A2CE-3F3DCE857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33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D03DF-022B-5A2C-EA7D-97DE8619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A63FB3-7C27-CE4C-5DD6-08A1CAD9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D887B0-29D2-7AD8-A260-DAB3F185A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0265F9-B6C5-6550-8893-461234562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5721A6-82B6-7CCE-7650-8DBE4BD40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F36266-9A5E-71D3-D93C-CA542C84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AAA6CC-D2A0-3535-4438-F91D3787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DB21CF-6458-9845-7A96-3D707A1A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78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0BDC3-F70A-8A75-933B-28F75A32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202330-56DD-6203-67DF-575AF6BD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21F96D-5F57-6B45-6748-E83E7C88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935CC5-723C-56F2-F61B-173A8C9C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1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663-1E89-420B-9209-897C17C8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119B0-CDDB-41ED-92A8-57F5A51B8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90055D-2426-44A0-AC64-931B3C04C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EC22CA-B0D3-4C37-A312-63512946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FC77-ED52-42BB-914B-5449E2BCB531}" type="datetime1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AA67D-F237-4F22-93B6-A633F0BF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92DBAF-D01A-4B35-8F93-9C9BF956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34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8400E7-92D9-F74E-56C4-9FE1F984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3BE610-22B1-7FD7-2541-2B605CB8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9463BA-EAD6-5246-8CD8-14E37D4C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64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20C1A-0017-B563-1A4C-81CB3285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5FABE-8F5F-A47B-DCAE-78A33C9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90C411-C4E7-E7FB-36C0-2C7548E85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4902FA-F92C-30E0-1019-3962C4BB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AC60B6-3E20-4466-664A-C9335EB0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248D82-071E-3741-58C4-1765DD41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54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B20F9-57AB-0F6A-F91B-04A1D59E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99D88D-BB86-5385-A509-88E107C88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336E23-C903-D0D6-7330-5CDEB2874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D5537A-59B4-3B5D-24B5-2D4D5437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8A40B2-C16E-E204-A8E4-B5D6F012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129ACF-F901-EB97-DC7C-ED3DF0BB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47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210E6-E3D9-F0A1-8FA9-90C91838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BF9F41-F2B6-D86E-1F4B-8DA0AF851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F7E7C-F905-758F-6C74-A922E100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791E48-2380-06AF-5C48-18A1E052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CC4B9-A70B-590C-89DF-16CD4567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18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D8330A-09F2-5D18-78D8-23B6251D5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5BC575-C6A6-1896-C476-6FC93A3F2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E3568-5A02-8842-9C28-0532B440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0F3BDA-DF03-E2B4-C190-38DF31FC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B8D823-70B3-9B77-BA01-ED609C7D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0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7E7FA-069A-49A2-BCA4-378E35B1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15DE9-3EBE-46D9-B56C-EBE7EAE14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7D7F4E-698A-4920-B6CF-CCFE7AA77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38600A-210F-468E-A761-A2F51DF9C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58A8AA-B66C-4261-8061-F7B369B9B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27C0AD-602B-42EC-B929-F30C3EF9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FF8C-2466-4349-A2F0-571AD9ACD549}" type="datetime1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12398C-FE11-4A37-BE76-045F3EE8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8C1EC9-042A-49FF-9E5D-40703948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4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A70E-0695-4C81-981B-074E5CFC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A45CEF-1897-4F7B-83A6-A3298CBF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9CBE-4B1A-4B21-B036-BA91A326F339}" type="datetime1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8705AC-4DB0-423A-98A1-1B3FD846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3D8D3A-6EAE-4B89-8847-819C956F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48CECC-205E-4E4D-8698-3C7F62E6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C721-6A11-436C-80A4-FD747B199B40}" type="datetime1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590DA5-6ADB-490C-8B68-7D22748E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886E6-D52B-4A55-AC69-3EB04CFE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05CE1-C0F5-4C0F-A4F6-5903EAB2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FE02A-ACC9-4E27-BD99-1ACF2FEF2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182269-1A07-4E15-9F4F-EC2225FA3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672221-02F1-437E-8CB3-FEF058B8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04F6-8833-4D78-8A3A-81D12EBFB53F}" type="datetime1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B5625-8F00-4C05-AE3E-28061251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63D4D4-50CA-4F8C-9797-C60EE3C1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5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75C71-DCE9-4111-AA84-99B918BF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38BA7D-4071-40B4-B917-2B9A958B4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88C369-AB8C-46AB-A246-6BBBDE27A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8864D-9ACA-4997-A8FA-99B231F1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947-4B54-42E6-8CC3-E09E00A4C160}" type="datetime1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CD44D-1E37-4A65-9D1F-E2967E21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081446-802C-4DD5-9593-D7DAE06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7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FEDE6-C970-4266-9333-ED97E83B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DCC28F-1BF6-4B22-8E60-9EB72084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D6CC2-72A7-4E5E-87B1-C5825BA31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C034-C17E-4ABD-BE9A-85509352EF59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AC63AB-9EB8-45DC-883C-7045F8959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79B76-1767-4CF1-9EAE-6D6E04DCB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0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7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1993396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591" y="5829751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defTabSz="457200"/>
            <a:fld id="{28654A06-2576-4317-9918-DE5666745605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 defTabSz="457200"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1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7145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3000"/>
        <a:buFont typeface="Monotype Sorts" pitchFamily="2" charset="2"/>
        <a:buChar char="F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080AC-E8D5-CFEF-E436-33572AAF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2867D3-1771-A0D7-1D23-21FB5AABC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CFD61-A690-09C3-41A6-05FA6460D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4C87-0289-45CF-9664-51C4EDB4A43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13CEE-0AAF-803B-5CA1-1696E92C5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B105C-81F8-F698-88DE-052E61F62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7E45E-B0A7-4AF5-8B04-CFD1B80C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97575-9803-41A5-8D86-B2DCCC772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738" y="1865788"/>
            <a:ext cx="11260524" cy="2535701"/>
          </a:xfrm>
        </p:spPr>
        <p:txBody>
          <a:bodyPr>
            <a:no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жизни на селе – приоритетная задача государства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D10B69-0D76-41B6-9282-E4227A383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225" y="4640085"/>
            <a:ext cx="7603435" cy="70716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Петриков, академик РАН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8EA738-285A-4E5E-8154-6F20D57F8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45"/>
          <a:stretch/>
        </p:blipFill>
        <p:spPr>
          <a:xfrm>
            <a:off x="465738" y="109485"/>
            <a:ext cx="1906883" cy="1517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AAB23-C468-9987-300B-C025484F6655}"/>
              </a:ext>
            </a:extLst>
          </p:cNvPr>
          <p:cNvSpPr txBox="1"/>
          <p:nvPr/>
        </p:nvSpPr>
        <p:spPr>
          <a:xfrm>
            <a:off x="2287817" y="440360"/>
            <a:ext cx="9360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Всероссийский институт аграрных проблем и информатики имени А.А. Никонова — филиал ФГНБУ ФНЦ ВНИИЭСХ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52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321F-5FCB-413D-99C4-5600C56F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136526"/>
            <a:ext cx="11171583" cy="7182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 жизни на селе и в городе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E28341E-E889-2025-E848-179294BB4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37134"/>
              </p:ext>
            </p:extLst>
          </p:nvPr>
        </p:nvGraphicFramePr>
        <p:xfrm>
          <a:off x="206830" y="1242391"/>
          <a:ext cx="11821885" cy="521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566">
                  <a:extLst>
                    <a:ext uri="{9D8B030D-6E8A-4147-A177-3AD203B41FA5}">
                      <a16:colId xmlns:a16="http://schemas.microsoft.com/office/drawing/2014/main" val="3650777366"/>
                    </a:ext>
                  </a:extLst>
                </a:gridCol>
                <a:gridCol w="1084478">
                  <a:extLst>
                    <a:ext uri="{9D8B030D-6E8A-4147-A177-3AD203B41FA5}">
                      <a16:colId xmlns:a16="http://schemas.microsoft.com/office/drawing/2014/main" val="4130487879"/>
                    </a:ext>
                  </a:extLst>
                </a:gridCol>
                <a:gridCol w="1589136">
                  <a:extLst>
                    <a:ext uri="{9D8B030D-6E8A-4147-A177-3AD203B41FA5}">
                      <a16:colId xmlns:a16="http://schemas.microsoft.com/office/drawing/2014/main" val="3113229775"/>
                    </a:ext>
                  </a:extLst>
                </a:gridCol>
                <a:gridCol w="2383705">
                  <a:extLst>
                    <a:ext uri="{9D8B030D-6E8A-4147-A177-3AD203B41FA5}">
                      <a16:colId xmlns:a16="http://schemas.microsoft.com/office/drawing/2014/main" val="1153983933"/>
                    </a:ext>
                  </a:extLst>
                </a:gridCol>
              </a:tblGrid>
              <a:tr h="970580"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- Город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03328"/>
                  </a:ext>
                </a:extLst>
              </a:tr>
              <a:tr h="97058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Совокупный доход члена домохозяйства, тыс. руб. в месяц*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60679"/>
                  </a:ext>
                </a:extLst>
              </a:tr>
              <a:tr h="53225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безработицы, %**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+ 2,0 п. п.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45617"/>
                  </a:ext>
                </a:extLst>
              </a:tr>
              <a:tr h="53225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малоимущего населения, 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+ 8,8 п. 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406293"/>
                  </a:ext>
                </a:extLst>
              </a:tr>
              <a:tr h="97058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Ожидаемая продолжительность жизни при рождении, лет**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71,62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73,09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- 1,47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6555"/>
                  </a:ext>
                </a:extLst>
              </a:tr>
              <a:tr h="70319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благоустроенного жилья, %**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- 41,2 п. 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227054"/>
                  </a:ext>
                </a:extLst>
              </a:tr>
              <a:tr h="532254">
                <a:tc gridSpan="4"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2021 г. ** 2022 г.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38127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D505A6-52CE-88E2-23A7-0E70F0D2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0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C380CB-4843-F677-6C0E-19C0D4821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7936"/>
            <a:ext cx="9144000" cy="9956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1042988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Темпы роста численности сельского и городского населения, в % к 1970 г.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D2ACB8-BA04-4BCA-DAF8-A25A0927D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65" t="37350" r="6057" b="9316"/>
          <a:stretch/>
        </p:blipFill>
        <p:spPr>
          <a:xfrm>
            <a:off x="1651262" y="1833239"/>
            <a:ext cx="8889481" cy="440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07BB5-D1A0-336D-1E1E-61B6517D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населённые пункты без населения по данным Всероссийских переписей населения 2002 г., 2010 г., 2020 г.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E853DCA-9773-6490-08F4-3D409B0058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9609" y="2190306"/>
          <a:ext cx="11238615" cy="353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302">
                  <a:extLst>
                    <a:ext uri="{9D8B030D-6E8A-4147-A177-3AD203B41FA5}">
                      <a16:colId xmlns:a16="http://schemas.microsoft.com/office/drawing/2014/main" val="1073190874"/>
                    </a:ext>
                  </a:extLst>
                </a:gridCol>
                <a:gridCol w="2165947">
                  <a:extLst>
                    <a:ext uri="{9D8B030D-6E8A-4147-A177-3AD203B41FA5}">
                      <a16:colId xmlns:a16="http://schemas.microsoft.com/office/drawing/2014/main" val="107891395"/>
                    </a:ext>
                  </a:extLst>
                </a:gridCol>
                <a:gridCol w="2199100">
                  <a:extLst>
                    <a:ext uri="{9D8B030D-6E8A-4147-A177-3AD203B41FA5}">
                      <a16:colId xmlns:a16="http://schemas.microsoft.com/office/drawing/2014/main" val="385853202"/>
                    </a:ext>
                  </a:extLst>
                </a:gridCol>
                <a:gridCol w="2453266">
                  <a:extLst>
                    <a:ext uri="{9D8B030D-6E8A-4147-A177-3AD203B41FA5}">
                      <a16:colId xmlns:a16="http://schemas.microsoft.com/office/drawing/2014/main" val="2434765927"/>
                    </a:ext>
                  </a:extLst>
                </a:gridCol>
              </a:tblGrid>
              <a:tr h="927880"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171758"/>
                  </a:ext>
                </a:extLst>
              </a:tr>
              <a:tr h="92788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Число, тыс.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74480"/>
                  </a:ext>
                </a:extLst>
              </a:tr>
              <a:tr h="1674249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общей численности сельских населенных пунктов,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9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84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592626" y="-27137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625" y="260648"/>
            <a:ext cx="8877871" cy="936104"/>
          </a:xfrm>
        </p:spPr>
        <p:txBody>
          <a:bodyPr/>
          <a:lstStyle/>
          <a:p>
            <a:r>
              <a:rPr lang="ru-RU" sz="19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сельских домохозяйств с заброшенными земельными участками (пустующими домами) в общем их числе  по муниципальным районам  РФ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" y="1426238"/>
            <a:ext cx="12091639" cy="4718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40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4DA1B-ABC1-D41A-2E4B-5D3EE025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365125"/>
            <a:ext cx="1163872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численности и структуры  занятых в сельской экономике за 2009-2022 гг., тыс. человек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43E0B23-0D95-982F-BD3B-A7CB0C429B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8113" y="1825625"/>
          <a:ext cx="11748052" cy="438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759">
                  <a:extLst>
                    <a:ext uri="{9D8B030D-6E8A-4147-A177-3AD203B41FA5}">
                      <a16:colId xmlns:a16="http://schemas.microsoft.com/office/drawing/2014/main" val="2621200344"/>
                    </a:ext>
                  </a:extLst>
                </a:gridCol>
                <a:gridCol w="2011989">
                  <a:extLst>
                    <a:ext uri="{9D8B030D-6E8A-4147-A177-3AD203B41FA5}">
                      <a16:colId xmlns:a16="http://schemas.microsoft.com/office/drawing/2014/main" val="561344546"/>
                    </a:ext>
                  </a:extLst>
                </a:gridCol>
                <a:gridCol w="2375452">
                  <a:extLst>
                    <a:ext uri="{9D8B030D-6E8A-4147-A177-3AD203B41FA5}">
                      <a16:colId xmlns:a16="http://schemas.microsoft.com/office/drawing/2014/main" val="3061700068"/>
                    </a:ext>
                  </a:extLst>
                </a:gridCol>
                <a:gridCol w="4432852">
                  <a:extLst>
                    <a:ext uri="{9D8B030D-6E8A-4147-A177-3AD203B41FA5}">
                      <a16:colId xmlns:a16="http://schemas.microsoft.com/office/drawing/2014/main" val="3111320163"/>
                    </a:ext>
                  </a:extLst>
                </a:gridCol>
              </a:tblGrid>
              <a:tr h="54475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занятых,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 занято по отраслям: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02705"/>
                  </a:ext>
                </a:extLst>
              </a:tr>
              <a:tr h="1117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Несельскохозяйственные отрасли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7693050"/>
                  </a:ext>
                </a:extLst>
              </a:tr>
              <a:tr h="54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 г.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16880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4571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12309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987869"/>
                  </a:ext>
                </a:extLst>
              </a:tr>
              <a:tr h="54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16083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3014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13069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615705"/>
                  </a:ext>
                </a:extLst>
              </a:tr>
              <a:tr h="54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 к 2009 г.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62076"/>
                  </a:ext>
                </a:extLst>
              </a:tr>
              <a:tr h="54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тыс. чел.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- 797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- 1557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+ 760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307204"/>
                  </a:ext>
                </a:extLst>
              </a:tr>
              <a:tr h="544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42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4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A8F61-5DDC-478E-863D-C589192C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36525"/>
            <a:ext cx="11767930" cy="109592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различных  хозяйств Ростовской области в социальном обустройстве сельских населенных пунктов, % от опрошенных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912CCA5-E772-6789-45F3-9417560D58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61052"/>
          <a:ext cx="11648660" cy="503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586">
                  <a:extLst>
                    <a:ext uri="{9D8B030D-6E8A-4147-A177-3AD203B41FA5}">
                      <a16:colId xmlns:a16="http://schemas.microsoft.com/office/drawing/2014/main" val="4154221218"/>
                    </a:ext>
                  </a:extLst>
                </a:gridCol>
                <a:gridCol w="2677971">
                  <a:extLst>
                    <a:ext uri="{9D8B030D-6E8A-4147-A177-3AD203B41FA5}">
                      <a16:colId xmlns:a16="http://schemas.microsoft.com/office/drawing/2014/main" val="1485303442"/>
                    </a:ext>
                  </a:extLst>
                </a:gridCol>
                <a:gridCol w="3052217">
                  <a:extLst>
                    <a:ext uri="{9D8B030D-6E8A-4147-A177-3AD203B41FA5}">
                      <a16:colId xmlns:a16="http://schemas.microsoft.com/office/drawing/2014/main" val="4283486288"/>
                    </a:ext>
                  </a:extLst>
                </a:gridCol>
                <a:gridCol w="1977886">
                  <a:extLst>
                    <a:ext uri="{9D8B030D-6E8A-4147-A177-3AD203B41FA5}">
                      <a16:colId xmlns:a16="http://schemas.microsoft.com/office/drawing/2014/main" val="1728464420"/>
                    </a:ext>
                  </a:extLst>
                </a:gridCol>
              </a:tblGrid>
              <a:tr h="807652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Сельхозорганизации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Крестьянские (фермерские)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Агрохолдинги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063069"/>
                  </a:ext>
                </a:extLst>
              </a:tr>
              <a:tr h="1706178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строительство объектов социальной инфраструктуры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886277"/>
                  </a:ext>
                </a:extLst>
              </a:tr>
              <a:tr h="1388467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Благоустройство, ремонт местных дорог, объектов коммунального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897309"/>
                  </a:ext>
                </a:extLst>
              </a:tr>
              <a:tr h="112812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Озеленение, улучшение окружающей среды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89293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B86308-6520-ABD5-FA72-9C55F9C1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FDF0E-B47C-498C-9A14-735B80BC49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97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B2445CA-EFD0-4B4D-8152-471D073F39F8}"/>
              </a:ext>
            </a:extLst>
          </p:cNvPr>
          <p:cNvGraphicFramePr/>
          <p:nvPr/>
        </p:nvGraphicFramePr>
        <p:xfrm>
          <a:off x="712519" y="853890"/>
          <a:ext cx="1080654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42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DC83-4B85-4B69-499C-FD4BB0A8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704"/>
            <a:ext cx="10515600" cy="295192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40450839"/>
      </p:ext>
    </p:extLst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Бизнес-планирование">
  <a:themeElements>
    <a:clrScheme name="">
      <a:dk1>
        <a:srgbClr val="438E00"/>
      </a:dk1>
      <a:lt1>
        <a:srgbClr val="FFFFFF"/>
      </a:lt1>
      <a:dk2>
        <a:srgbClr val="316501"/>
      </a:dk2>
      <a:lt2>
        <a:srgbClr val="FAFD00"/>
      </a:lt2>
      <a:accent1>
        <a:srgbClr val="114FFB"/>
      </a:accent1>
      <a:accent2>
        <a:srgbClr val="C300C3"/>
      </a:accent2>
      <a:accent3>
        <a:srgbClr val="ADB8AA"/>
      </a:accent3>
      <a:accent4>
        <a:srgbClr val="DADADA"/>
      </a:accent4>
      <a:accent5>
        <a:srgbClr val="AAB2FD"/>
      </a:accent5>
      <a:accent6>
        <a:srgbClr val="B000B0"/>
      </a:accent6>
      <a:hlink>
        <a:srgbClr val="00FF00"/>
      </a:hlink>
      <a:folHlink>
        <a:srgbClr val="0000FF"/>
      </a:folHlink>
    </a:clrScheme>
    <a:fontScheme name="Бизнес-планирование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изнес-планиров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ирование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знес-планирование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ирование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ирование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ирование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ирование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332</Words>
  <Application>Microsoft Office PowerPoint</Application>
  <PresentationFormat>Широкоэкранный</PresentationFormat>
  <Paragraphs>88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Monotype Sorts</vt:lpstr>
      <vt:lpstr>Times New Roman</vt:lpstr>
      <vt:lpstr>4_Тема Office</vt:lpstr>
      <vt:lpstr>Метрополия</vt:lpstr>
      <vt:lpstr>Бизнес-планирование</vt:lpstr>
      <vt:lpstr>Тема Office</vt:lpstr>
      <vt:lpstr>Повышение качества жизни на селе – приоритетная задача государства </vt:lpstr>
      <vt:lpstr>Показатели качества жизни на селе и в городе</vt:lpstr>
      <vt:lpstr>Презентация PowerPoint</vt:lpstr>
      <vt:lpstr>Сельские населённые пункты без населения по данным Всероссийских переписей населения 2002 г., 2010 г., 2020 г. </vt:lpstr>
      <vt:lpstr>Удельный вес сельских домохозяйств с заброшенными земельными участками (пустующими домами) в общем их числе  по муниципальным районам  РФ </vt:lpstr>
      <vt:lpstr>Изменение численности и структуры  занятых в сельской экономике за 2009-2022 гг., тыс. человек</vt:lpstr>
      <vt:lpstr>Участие различных  хозяйств Ростовской области в социальном обустройстве сельских населенных пунктов, % от опрошенных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качества жизни на селе – приоритетная задача государства </dc:title>
  <dc:creator>mvii221116@outlook.com</dc:creator>
  <cp:lastModifiedBy>mvii221116@outlook.com</cp:lastModifiedBy>
  <cp:revision>15</cp:revision>
  <dcterms:created xsi:type="dcterms:W3CDTF">2023-10-27T11:15:11Z</dcterms:created>
  <dcterms:modified xsi:type="dcterms:W3CDTF">2023-10-30T11:23:58Z</dcterms:modified>
</cp:coreProperties>
</file>