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70" r:id="rId4"/>
    <p:sldId id="267" r:id="rId5"/>
    <p:sldId id="263" r:id="rId6"/>
    <p:sldId id="273" r:id="rId7"/>
    <p:sldId id="274" r:id="rId8"/>
    <p:sldId id="268" r:id="rId9"/>
    <p:sldId id="265" r:id="rId10"/>
    <p:sldId id="264" r:id="rId11"/>
    <p:sldId id="266" r:id="rId12"/>
    <p:sldId id="271" r:id="rId13"/>
    <p:sldId id="26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EB5C83-B5A3-424E-A36B-2D8F2F350462}" type="datetimeFigureOut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BC51FF-4856-4C24-B2DC-D55BD5CD9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4B56-E69B-499A-A9AC-DC3132BC89DA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42AF9-1C23-4B79-8DCC-F0BEDA324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DB3EF-7818-4E84-9072-70E92D0E9D2D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D9579-118F-4FE9-92BB-28068AC26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E216-C7DC-4AF0-BABD-86A74DF9C92F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87558-3C84-4F1D-8329-561C89F0E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5F41-B3F9-4F54-8912-D38F71776231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950AA-41B9-4796-B625-6093B1254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A1164-A719-4503-A550-5C79B35D855A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E37D6-0A62-44BF-8D1F-BF54A35E5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312DC-C706-49B8-BE02-9DA55F52800F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1D978-514C-4CF8-AA74-031248C0A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4BB27-94B7-469F-B9E0-FBE9F7A401C4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951D5-5E3A-412D-9649-967E8DBAF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30006-E7EB-4FC8-984D-409600B36055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C9BB1-578B-417F-8010-C03A0E539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6C382-D387-4264-BBFE-4DA0A472D4DF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B84FB-9BE1-4648-B97B-A4946E8B9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CBB5F-AA70-4E2F-AEEA-6D2956A66B37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F64D-33BD-4E2F-815F-54C805C60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49BB4-5114-4380-BF79-ACAB7C643F6E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53D2C-A5AA-4F7F-AF77-02957AF7C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DD2EC1-BEC2-40CF-B635-1F7618777143}" type="datetime1">
              <a:rPr lang="ru-RU"/>
              <a:pPr>
                <a:defRPr/>
              </a:pPr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F7F2A2-A982-468F-9F6A-E1DAE374E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2979737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Возможности использования  опыта Канады для развития сельских территорий в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Строков С.Н.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Ведущий научный сотрудник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ВИАПИ имени А.А. Никонова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ФГБНУ ФНЦ ВНИИЭСХ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5FAC4-6430-424A-964C-96128C187C3C}" type="slidenum">
              <a:rPr lang="ru-RU" sz="1400"/>
              <a:pPr>
                <a:defRPr/>
              </a:pPr>
              <a:t>1</a:t>
            </a:fld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Канада: Господдержка  сельхозпроизводителей, млн. кан. долл.</a:t>
            </a:r>
          </a:p>
        </p:txBody>
      </p:sp>
      <p:pic>
        <p:nvPicPr>
          <p:cNvPr id="23554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8975" y="1431925"/>
            <a:ext cx="7483475" cy="5376863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02EE6-DA2E-4E10-80D7-7546123CBC6C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Канада: Современные направления господдержки диверсификации экономического развития сельской местности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14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Стратегия экономического развития сельской местности </a:t>
            </a:r>
          </a:p>
          <a:p>
            <a:pPr marL="0" indent="0" algn="just" eaLnBrk="1" hangingPunct="1">
              <a:lnSpc>
                <a:spcPct val="14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(The Rural Economic Development Strategy), 2019 г.</a:t>
            </a:r>
          </a:p>
          <a:p>
            <a:pPr marL="0" indent="0" algn="just" eaLnBrk="1" hangingPunct="1">
              <a:lnSpc>
                <a:spcPct val="140000"/>
              </a:lnSpc>
              <a:buFont typeface="Arial" charset="0"/>
              <a:buNone/>
            </a:pPr>
            <a:endParaRPr lang="ru-RU" sz="200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40000"/>
              </a:lnSpc>
            </a:pP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сети широкополосного быстрого интернета в сельской местности;</a:t>
            </a:r>
            <a:endParaRPr lang="ru-RU" sz="1600" smtClean="0">
              <a:ea typeface="Calibri" pitchFamily="34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40000"/>
              </a:lnSpc>
            </a:pP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укрепление сельской экономики и создание новых рабочих мест;</a:t>
            </a:r>
            <a:endParaRPr lang="ru-RU" sz="1600" smtClean="0">
              <a:ea typeface="Calibri" pitchFamily="34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40000"/>
              </a:lnSpc>
            </a:pP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обновление сельской инфраструктуры с целью формирования новых факторов роста;</a:t>
            </a:r>
            <a:endParaRPr lang="ru-RU" sz="1600" smtClean="0">
              <a:ea typeface="Calibri" pitchFamily="34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40000"/>
              </a:lnSpc>
            </a:pP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сельской экономики с учетом изменения климата.</a:t>
            </a:r>
            <a:endParaRPr lang="ru-RU" sz="1600" smtClean="0"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398E8-EAE1-4788-94DF-B0828766D5EB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333375"/>
            <a:ext cx="7993062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База данных: «Профили деловой активности в сельской местности Канады»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Rural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Canada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Profiles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2205038"/>
            <a:ext cx="7920037" cy="4176712"/>
          </a:xfrm>
        </p:spPr>
        <p:txBody>
          <a:bodyPr rtlCol="0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Создана Канадским статистическим агентством (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Statistics Canada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Первая публикация -  март 2022 г. (данные 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2019-2021 гг.)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в базе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данных: </a:t>
            </a:r>
            <a:endParaRPr lang="ru-RU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малые и средние предприятия в соответствии с уровнем годовых доходов (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revenues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географические кластеры (Канада, регионы, провинции и территории),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сельские и городские территории,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виды экономической деятельности,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типы юридической формы,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прибыльные и неприбыльные предприятия (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profitable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non-profitable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F17D7-AA4D-4B08-A514-F78A031354E2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333375"/>
            <a:ext cx="7993062" cy="7191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Канадский опыт поддержки развития сельской местности:  Основные направления для использования в России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268413"/>
            <a:ext cx="7920037" cy="5113337"/>
          </a:xfrm>
        </p:spPr>
        <p:txBody>
          <a:bodyPr rtlCol="0">
            <a:normAutofit fontScale="92500" lnSpcReduction="10000"/>
          </a:bodyPr>
          <a:lstStyle/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Базовое определение термина «сельская местность» для всей Российской Федерации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Господдержка сельскохозяйственного производства: страхование и поддержка доходов, налоговые льготы, прямое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госпланирование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производство в отдельных секторах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устойчивой налогооблагаемой базы для формирования бюджета муниципальных органов в сельской местности: налог на землю и имущество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диверсификации сельской локальной экономики: развитие сети широкополосного интернета, инвестиции в инфраструктуру, развитие образования и здравоохранения, 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статистического инструментария для мониторинга экономической деятельности в сельской местности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F323A-AFE7-4AEF-8984-2E2D60CD9215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11188" y="333375"/>
            <a:ext cx="7993062" cy="1150938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Канада: распределение сельского и городского населения (2021 г.)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557338"/>
            <a:ext cx="7920037" cy="4824412"/>
          </a:xfrm>
        </p:spPr>
        <p:txBody>
          <a:bodyPr/>
          <a:lstStyle/>
          <a:p>
            <a:pPr algn="l" eaLnBrk="1" hangingPunct="1"/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2" descr="C:\Documents and Settings\strokov\Desktop\Canada-rural economy\Canada map rural urban popula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0" y="1557338"/>
            <a:ext cx="73548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11188" y="333375"/>
            <a:ext cx="7993062" cy="1470025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Канадские подходы к определению сельской местности (сельских территорий)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700213"/>
            <a:ext cx="7920037" cy="3938587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сельской местности относятся  специально определенные территории муниципального уровня  на основе переписных районов в рамках Переписи населения (Census subdivisions,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Census of Population).</a:t>
            </a:r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которых проживает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 1000 жителей,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плотность населения составляет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 400 человек на квадратный километр.</a:t>
            </a:r>
          </a:p>
          <a:p>
            <a:pPr algn="l" eaLnBrk="1" hangingPunct="1">
              <a:lnSpc>
                <a:spcPct val="90000"/>
              </a:lnSpc>
            </a:pPr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настоящее время все территория страны  разделена на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5 418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переписных районов (Census subdivisions), из которых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4 476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относятся к сельской местности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endPara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76AB96-ECEA-4C33-874F-4AC1C0B2F017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611188" y="333375"/>
            <a:ext cx="7993062" cy="935038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Общие оценки сельской местности в Канаде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268413"/>
            <a:ext cx="7920037" cy="51847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Доля сельской местности в территории страны – 98% 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(9,8 млн. кв. км из  10 млн. кв. км)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Численность сельского населения -  6,9 млн. чел. 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Доля сельского населения – 18%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Численность занятых в сельской локальной экономике – 2,6 млн. чел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Доля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общей численности занятых – 14%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сельской локальной экономики  в ВВП страны – 30%</a:t>
            </a:r>
          </a:p>
          <a:p>
            <a:pPr marL="342900" indent="-3429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 коммерческих предприятий  – 320 тыс.</a:t>
            </a:r>
          </a:p>
          <a:p>
            <a:pPr marL="342900" indent="-3429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 фермерских хозяйств –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</a:t>
            </a:r>
          </a:p>
          <a:p>
            <a:pPr marL="342900" indent="-3429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Сельхозугодья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млн. га, посевные площади – 38 млн. га</a:t>
            </a:r>
          </a:p>
          <a:p>
            <a:pPr marL="342900" indent="-3429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13969-59CD-40A0-A2D1-A0EFAFDE7CFD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333375"/>
            <a:ext cx="7993063" cy="86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Канада: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Диверсификация сельской локальной экономики</a:t>
            </a:r>
            <a:b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(доля МП и СП в 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экономике, 2020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г.,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484313"/>
            <a:ext cx="7920037" cy="4897437"/>
          </a:xfrm>
        </p:spPr>
        <p:txBody>
          <a:bodyPr/>
          <a:lstStyle/>
          <a:p>
            <a:pPr algn="l" eaLnBrk="1" hangingPunct="1"/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088" y="1138238"/>
          <a:ext cx="7345362" cy="5278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7815"/>
                <a:gridCol w="1745303"/>
                <a:gridCol w="1381697"/>
              </a:tblGrid>
              <a:tr h="7070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экономической деятельности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Малые предприятия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предприятия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13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хозяйство, лесное хозяйство, рыболовство и охота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Розничная торговля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Оптовая торговля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Транспортировка и хранение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Гостиницы и общественное питание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виды услуг (кроме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госуправления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Обрабатывающая промышленность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по продаже и аренде недвижимости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 и социальная помощь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13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Профессиональные, научные и технические услуги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C9A555-EDA4-400D-BC06-7BA00AD257B4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Канада: Динамика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на сельскохозяйственные угодья (индекс, 2000=100)</a:t>
            </a:r>
            <a:endParaRPr lang="ru-RU" sz="3200" dirty="0"/>
          </a:p>
        </p:txBody>
      </p:sp>
      <p:graphicFrame>
        <p:nvGraphicFramePr>
          <p:cNvPr id="19458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19458" r:id="rId3" imgW="8327858" imgH="4627265" progId="Excel.Chart.8">
              <p:embed/>
            </p:oleObj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1C6AB-18AA-4180-B735-4647D14141F2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Канада: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Добавленная стоимость в сельском хозяйстве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одного работника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долларах США, в ценах 2015 г.)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46B0A-F6A3-46A0-ADA2-F0D4B46E090D}" type="slidenum">
              <a:rPr lang="ru-RU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20483" name="Объект 4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20483" r:id="rId3" imgW="8327858" imgH="462726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Канада: основные направления госполитики по поддержке развития сельской местности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устойчивой базы для сельских муниципальных бюджетов: налоги на землю и имущество, трансферты из провинциального бюджета.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Господдержка сельскохозяйственного производства.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Господдержка диверсификации экономической деятельности в сельской местности.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НОВОЕ: Создание статистических инструментов для мониторинга экономической активности в сельской местности.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F6000-2959-49BA-825F-37F6A81DD6FE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Канада: основные направления господдержки сельхозпроизводителей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Программы поддержки доходов фермеров:</a:t>
            </a:r>
          </a:p>
          <a:p>
            <a:pPr algn="just" eaLnBrk="1" hangingPunct="1">
              <a:lnSpc>
                <a:spcPct val="140000"/>
              </a:lnSpc>
              <a:buFont typeface="Arial" charset="0"/>
              <a:buNone/>
            </a:pPr>
            <a:r>
              <a:rPr lang="ru-RU" sz="1600" smtClean="0">
                <a:ea typeface="Calibri" pitchFamily="34" charset="0"/>
                <a:cs typeface="Times New Roman" pitchFamily="18" charset="0"/>
              </a:rPr>
              <a:t>	-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Программа «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AgriInsurance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just" eaLnBrk="1" hangingPunct="1">
              <a:lnSpc>
                <a:spcPct val="14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	-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Программа «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AgriStability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 eaLnBrk="1" hangingPunct="1">
              <a:lnSpc>
                <a:spcPct val="14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	-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Программа “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AgriInvest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 eaLnBrk="1" hangingPunct="1">
              <a:lnSpc>
                <a:spcPct val="14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	-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Программа “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AgriRecovery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algn="just" eaLnBrk="1" hangingPunct="1">
              <a:lnSpc>
                <a:spcPct val="140000"/>
              </a:lnSpc>
              <a:buFont typeface="Arial" charset="0"/>
              <a:buNone/>
            </a:pPr>
            <a:endParaRPr lang="ru-RU" sz="1200" smtClean="0"/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  <a:ea typeface="DejaVu Sans"/>
                <a:cs typeface="DejaVu Sans"/>
              </a:rPr>
              <a:t>Налоговые льготы для сельскохозяйственных товаропроизводителей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ea typeface="DejaVu Sans"/>
                <a:cs typeface="DejaVu Sans"/>
              </a:rPr>
              <a:t>	</a:t>
            </a:r>
            <a:r>
              <a:rPr lang="ru-RU" sz="1600" smtClean="0">
                <a:latin typeface="Times New Roman" pitchFamily="18" charset="0"/>
                <a:ea typeface="DejaVu Sans"/>
                <a:cs typeface="DejaVu Sans"/>
              </a:rPr>
              <a:t>- освобождение от налога на добавленную стоимость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  <a:ea typeface="DejaVu Sans"/>
                <a:cs typeface="DejaVu Sans"/>
              </a:rPr>
              <a:t>	- возврат акцизных налогов на бензин и дизельное топливо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  <a:ea typeface="DejaVu Sans"/>
                <a:cs typeface="DejaVu Sans"/>
              </a:rPr>
              <a:t>	- снижение налогов при продаже фермы или передаче по наследству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1600" smtClean="0">
              <a:latin typeface="Times New Roman" pitchFamily="18" charset="0"/>
              <a:ea typeface="DejaVu Sans"/>
              <a:cs typeface="DejaVu Sans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Государственное планирование производства молока, мяса птицы и яиц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4696A-3B0D-4A92-B0BA-F10E6710D94F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597</Words>
  <Application>Microsoft Office PowerPoint</Application>
  <PresentationFormat>Экран (4:3)</PresentationFormat>
  <Paragraphs>134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DejaVu Sans</vt:lpstr>
      <vt:lpstr>Тема Office</vt:lpstr>
      <vt:lpstr>Диаграмма Microsoft Excel</vt:lpstr>
      <vt:lpstr>Возможности использования  опыта Канады для развития сельских территорий в России</vt:lpstr>
      <vt:lpstr>Канада: распределение сельского и городского населения (2021 г.)</vt:lpstr>
      <vt:lpstr>Канадские подходы к определению сельской местности (сельских территорий)</vt:lpstr>
      <vt:lpstr>Общие оценки сельской местности в Канаде </vt:lpstr>
      <vt:lpstr>Канада: Диверсификация сельской локальной экономики  (доля МП и СП в  экономике, 2020 г., %) </vt:lpstr>
      <vt:lpstr>Канада: Динамика цены на сельскохозяйственные угодья (индекс, 2000=100)</vt:lpstr>
      <vt:lpstr>Канада: Добавленная стоимость в сельском хозяйстве  на одного работника  (в долларах США, в ценах 2015 г.)</vt:lpstr>
      <vt:lpstr>Канада: основные направления госполитики по поддержке развития сельской местности</vt:lpstr>
      <vt:lpstr>Канада: основные направления господдержки сельхозпроизводителей</vt:lpstr>
      <vt:lpstr>Канада: Господдержка  сельхозпроизводителей, млн. кан. долл.</vt:lpstr>
      <vt:lpstr>Канада: Современные направления господдержки диверсификации экономического развития сельской местности</vt:lpstr>
      <vt:lpstr> База данных: «Профили деловой активности в сельской местности Канады»  (Rural Canada Business Profiles)</vt:lpstr>
      <vt:lpstr>Канадский опыт поддержки развития сельской местности:  Основные направления для использования в России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использования канадского опыта развития сельской местности для России</dc:title>
  <dc:creator>strokov</dc:creator>
  <cp:lastModifiedBy>mazloev</cp:lastModifiedBy>
  <cp:revision>31</cp:revision>
  <dcterms:created xsi:type="dcterms:W3CDTF">2023-06-27T08:33:53Z</dcterms:created>
  <dcterms:modified xsi:type="dcterms:W3CDTF">2023-07-25T06:40:17Z</dcterms:modified>
</cp:coreProperties>
</file>