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378" r:id="rId5"/>
    <p:sldId id="379" r:id="rId6"/>
    <p:sldId id="380" r:id="rId7"/>
    <p:sldId id="377" r:id="rId8"/>
    <p:sldId id="383" r:id="rId9"/>
    <p:sldId id="384" r:id="rId10"/>
    <p:sldId id="385" r:id="rId11"/>
    <p:sldId id="390" r:id="rId12"/>
    <p:sldId id="388" r:id="rId13"/>
    <p:sldId id="389" r:id="rId14"/>
    <p:sldId id="615" r:id="rId15"/>
    <p:sldId id="616" r:id="rId16"/>
    <p:sldId id="596" r:id="rId17"/>
    <p:sldId id="618" r:id="rId18"/>
    <p:sldId id="621" r:id="rId19"/>
    <p:sldId id="619" r:id="rId20"/>
    <p:sldId id="62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E:\YandexDisk\&#1044;&#1086;&#1082;&#1091;&#1084;&#1077;&#1085;&#1090;&#1099;\work\&#1042;&#1048;&#1040;&#1055;&#1048;\2022\&#1057;&#1077;&#1083;&#1100;&#1089;&#1082;&#1072;&#1103;%20&#1101;&#1082;&#1086;&#1085;&#1086;&#1084;&#1080;&#1082;&#1072;\&#1055;&#1088;&#1086;&#1080;&#1079;&#1074;&#1086;&#1076;&#1080;&#1090;&#1077;&#1083;&#1100;&#1085;&#1086;&#1089;&#1090;&#1100;%20&#1090;&#1088;&#1091;&#1076;&#1072;%20new.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136457369870245E-2"/>
          <c:y val="2.0430497469973604E-2"/>
          <c:w val="0.94100532264754277"/>
          <c:h val="0.83342319075190208"/>
        </c:manualLayout>
      </c:layout>
      <c:barChart>
        <c:barDir val="col"/>
        <c:grouping val="stacked"/>
        <c:varyColors val="0"/>
        <c:ser>
          <c:idx val="0"/>
          <c:order val="0"/>
          <c:tx>
            <c:v>Доля с.х. в ВВП (min)</c:v>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'Численность населения РФ'!$L$55:$L$57</c:f>
              <c:strCache>
                <c:ptCount val="3"/>
                <c:pt idx="0">
                  <c:v>2019 г.</c:v>
                </c:pt>
                <c:pt idx="1">
                  <c:v>2020 г.</c:v>
                </c:pt>
                <c:pt idx="2">
                  <c:v>2021 г.</c:v>
                </c:pt>
              </c:strCache>
            </c:strRef>
          </c:cat>
          <c:val>
            <c:numRef>
              <c:f>'Численность населения РФ'!$M$55:$M$57</c:f>
              <c:numCache>
                <c:formatCode>0.00</c:formatCode>
                <c:ptCount val="3"/>
                <c:pt idx="0">
                  <c:v>11.849131463980955</c:v>
                </c:pt>
                <c:pt idx="1">
                  <c:v>14.15345810821465</c:v>
                </c:pt>
                <c:pt idx="2">
                  <c:v>13.7292957984083</c:v>
                </c:pt>
              </c:numCache>
            </c:numRef>
          </c:val>
          <c:extLst>
            <c:ext xmlns:c16="http://schemas.microsoft.com/office/drawing/2014/chart" uri="{C3380CC4-5D6E-409C-BE32-E72D297353CC}">
              <c16:uniqueId val="{00000000-42A1-4A8B-9887-1BACF09B73DF}"/>
            </c:ext>
          </c:extLst>
        </c:ser>
        <c:ser>
          <c:idx val="1"/>
          <c:order val="1"/>
          <c:tx>
            <c:v>Доля с.х. в ВВП (max)</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tx>
                <c:rich>
                  <a:bodyPr/>
                  <a:lstStyle/>
                  <a:p>
                    <a:r>
                      <a:rPr lang="en-US" dirty="0"/>
                      <a:t>19,71</a:t>
                    </a:r>
                  </a:p>
                </c:rich>
              </c:tx>
              <c:dLblPos val="inEnd"/>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1-42A1-4A8B-9887-1BACF09B73DF}"/>
                </c:ext>
              </c:extLst>
            </c:dLbl>
            <c:dLbl>
              <c:idx val="1"/>
              <c:tx>
                <c:rich>
                  <a:bodyPr/>
                  <a:lstStyle/>
                  <a:p>
                    <a:r>
                      <a:rPr lang="en-US"/>
                      <a:t>20,32</a:t>
                    </a:r>
                    <a:endParaRPr lang="en-US" dirty="0"/>
                  </a:p>
                </c:rich>
              </c:tx>
              <c:dLblPos val="inEnd"/>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2-42A1-4A8B-9887-1BACF09B73DF}"/>
                </c:ext>
              </c:extLst>
            </c:dLbl>
            <c:dLbl>
              <c:idx val="2"/>
              <c:tx>
                <c:rich>
                  <a:bodyPr/>
                  <a:lstStyle/>
                  <a:p>
                    <a:r>
                      <a:rPr lang="en-US"/>
                      <a:t>20,23</a:t>
                    </a:r>
                    <a:endParaRPr lang="en-US" dirty="0"/>
                  </a:p>
                </c:rich>
              </c:tx>
              <c:dLblPos val="inEnd"/>
              <c:showLegendKey val="0"/>
              <c:showVal val="0"/>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3-42A1-4A8B-9887-1BACF09B73DF}"/>
                </c:ext>
              </c:extLst>
            </c:dLbl>
            <c:numFmt formatCode="#,##0.00;[Red]#,##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ru-RU"/>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'Численность населения РФ'!$L$55:$L$57</c:f>
              <c:strCache>
                <c:ptCount val="3"/>
                <c:pt idx="0">
                  <c:v>2019 г.</c:v>
                </c:pt>
                <c:pt idx="1">
                  <c:v>2020 г.</c:v>
                </c:pt>
                <c:pt idx="2">
                  <c:v>2021 г.</c:v>
                </c:pt>
              </c:strCache>
            </c:strRef>
          </c:cat>
          <c:val>
            <c:numRef>
              <c:f>'Численность населения РФ'!$N$55:$N$57</c:f>
              <c:numCache>
                <c:formatCode>0.00</c:formatCode>
                <c:ptCount val="3"/>
                <c:pt idx="0">
                  <c:v>7.8657579401122515</c:v>
                </c:pt>
                <c:pt idx="1">
                  <c:v>6.1696144035859035</c:v>
                </c:pt>
                <c:pt idx="2">
                  <c:v>6.499340903244482</c:v>
                </c:pt>
              </c:numCache>
            </c:numRef>
          </c:val>
          <c:extLst>
            <c:ext xmlns:c15="http://schemas.microsoft.com/office/drawing/2012/chart" uri="{02D57815-91ED-43cb-92C2-25804820EDAC}">
              <c15:datalabelsRange>
                <c15:f>'Численность населения РФ'!$V$73:$V$75</c15:f>
                <c15:dlblRangeCache>
                  <c:ptCount val="3"/>
                  <c:pt idx="0">
                    <c:v>19.71</c:v>
                  </c:pt>
                  <c:pt idx="1">
                    <c:v>20.32</c:v>
                  </c:pt>
                  <c:pt idx="2">
                    <c:v>20.23</c:v>
                  </c:pt>
                </c15:dlblRangeCache>
              </c15:datalabelsRange>
            </c:ext>
            <c:ext xmlns:c16="http://schemas.microsoft.com/office/drawing/2014/chart" uri="{C3380CC4-5D6E-409C-BE32-E72D297353CC}">
              <c16:uniqueId val="{00000004-42A1-4A8B-9887-1BACF09B73DF}"/>
            </c:ext>
          </c:extLst>
        </c:ser>
        <c:dLbls>
          <c:showLegendKey val="0"/>
          <c:showVal val="0"/>
          <c:showCatName val="0"/>
          <c:showSerName val="0"/>
          <c:showPercent val="0"/>
          <c:showBubbleSize val="0"/>
        </c:dLbls>
        <c:gapWidth val="125"/>
        <c:overlap val="100"/>
        <c:axId val="1088064992"/>
        <c:axId val="1088060416"/>
      </c:barChart>
      <c:lineChart>
        <c:grouping val="standard"/>
        <c:varyColors val="0"/>
        <c:ser>
          <c:idx val="2"/>
          <c:order val="2"/>
          <c:tx>
            <c:v>Доля сельского населения</c:v>
          </c:tx>
          <c:spPr>
            <a:ln w="31750" cap="rnd">
              <a:solidFill>
                <a:schemeClr val="accent1"/>
              </a:solidFill>
              <a:round/>
            </a:ln>
            <a:effectLst>
              <a:outerShdw blurRad="50800" dist="38100" dir="2700000" algn="tl" rotWithShape="0">
                <a:prstClr val="black">
                  <a:alpha val="40000"/>
                </a:prstClr>
              </a:outerShdw>
            </a:effectLst>
          </c:spPr>
          <c:marker>
            <c:symbol val="circle"/>
            <c:size val="28"/>
            <c:spPr>
              <a:solidFill>
                <a:schemeClr val="accent1"/>
              </a:solidFill>
              <a:ln w="9525">
                <a:solidFill>
                  <a:schemeClr val="accent1"/>
                </a:solidFill>
              </a:ln>
              <a:effectLst>
                <a:outerShdw blurRad="50800" dist="38100" dir="2700000" algn="tl" rotWithShape="0">
                  <a:prstClr val="black">
                    <a:alpha val="40000"/>
                  </a:prstClr>
                </a:outerShdw>
              </a:effectLst>
            </c:spPr>
          </c:marke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'Численность населения РФ'!$W$73:$W$75</c:f>
              <c:numCache>
                <c:formatCode>General</c:formatCode>
                <c:ptCount val="3"/>
                <c:pt idx="0">
                  <c:v>25.430591351587776</c:v>
                </c:pt>
                <c:pt idx="1">
                  <c:v>25.340003243642528</c:v>
                </c:pt>
                <c:pt idx="2">
                  <c:v>25.257677651517742</c:v>
                </c:pt>
              </c:numCache>
            </c:numRef>
          </c:val>
          <c:smooth val="0"/>
          <c:extLst>
            <c:ext xmlns:c16="http://schemas.microsoft.com/office/drawing/2014/chart" uri="{C3380CC4-5D6E-409C-BE32-E72D297353CC}">
              <c16:uniqueId val="{00000005-42A1-4A8B-9887-1BACF09B73DF}"/>
            </c:ext>
          </c:extLst>
        </c:ser>
        <c:dLbls>
          <c:showLegendKey val="0"/>
          <c:showVal val="0"/>
          <c:showCatName val="0"/>
          <c:showSerName val="0"/>
          <c:showPercent val="0"/>
          <c:showBubbleSize val="0"/>
        </c:dLbls>
        <c:marker val="1"/>
        <c:smooth val="0"/>
        <c:axId val="1088064992"/>
        <c:axId val="1088060416"/>
      </c:lineChart>
      <c:catAx>
        <c:axId val="108806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1088060416"/>
        <c:crosses val="autoZero"/>
        <c:auto val="1"/>
        <c:lblAlgn val="ctr"/>
        <c:lblOffset val="100"/>
        <c:noMultiLvlLbl val="0"/>
      </c:catAx>
      <c:valAx>
        <c:axId val="1088060416"/>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ru-RU" dirty="0">
                    <a:solidFill>
                      <a:schemeClr val="tx1"/>
                    </a:solidFill>
                  </a:rPr>
                  <a:t>Проценты</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ru-R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1088064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sz="2800" b="1" dirty="0"/>
              <a:t>Объем доходов местных бюджетов в процентах к ВВП</a:t>
            </a:r>
          </a:p>
        </c:rich>
      </c:tx>
      <c:layout>
        <c:manualLayout>
          <c:xMode val="edge"/>
          <c:yMode val="edge"/>
          <c:x val="0.14737881397637795"/>
          <c:y val="3.0468748125692169E-2"/>
        </c:manualLayout>
      </c:layout>
      <c:overlay val="0"/>
      <c:spPr>
        <a:noFill/>
        <a:ln>
          <a:noFill/>
        </a:ln>
        <a:effectLst/>
      </c:sp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C1A-4E43-93E5-F37B5B834BF4}"/>
                </c:ext>
              </c:extLst>
            </c:dLbl>
            <c:dLbl>
              <c:idx val="1"/>
              <c:spPr>
                <a:noFill/>
                <a:ln>
                  <a:no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0C1A-4E43-93E5-F37B5B834BF4}"/>
                </c:ext>
              </c:extLst>
            </c:dLbl>
            <c:dLbl>
              <c:idx val="2"/>
              <c:spPr>
                <a:noFill/>
                <a:ln>
                  <a:no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0C1A-4E43-93E5-F37B5B834BF4}"/>
                </c:ext>
              </c:extLst>
            </c:dLbl>
            <c:dLbl>
              <c:idx val="3"/>
              <c:spPr>
                <a:noFill/>
                <a:ln>
                  <a:no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0C1A-4E43-93E5-F37B5B834BF4}"/>
                </c:ext>
              </c:extLst>
            </c:dLbl>
            <c:spPr>
              <a:noFill/>
              <a:ln>
                <a:noFill/>
              </a:ln>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Лист1!$A$2:$A$6</c:f>
              <c:numCache>
                <c:formatCode>General</c:formatCode>
                <c:ptCount val="5"/>
                <c:pt idx="0">
                  <c:v>1997</c:v>
                </c:pt>
                <c:pt idx="1">
                  <c:v>2003</c:v>
                </c:pt>
                <c:pt idx="2">
                  <c:v>2011</c:v>
                </c:pt>
                <c:pt idx="3">
                  <c:v>2019</c:v>
                </c:pt>
                <c:pt idx="4">
                  <c:v>2021</c:v>
                </c:pt>
              </c:numCache>
            </c:numRef>
          </c:cat>
          <c:val>
            <c:numRef>
              <c:f>Лист1!$B$2:$B$6</c:f>
              <c:numCache>
                <c:formatCode>General</c:formatCode>
                <c:ptCount val="5"/>
                <c:pt idx="0">
                  <c:v>10.9</c:v>
                </c:pt>
                <c:pt idx="1">
                  <c:v>8.1</c:v>
                </c:pt>
                <c:pt idx="2">
                  <c:v>5.4</c:v>
                </c:pt>
                <c:pt idx="3">
                  <c:v>4.3</c:v>
                </c:pt>
                <c:pt idx="4">
                  <c:v>4.0999999999999996</c:v>
                </c:pt>
              </c:numCache>
            </c:numRef>
          </c:val>
          <c:extLst>
            <c:ext xmlns:c16="http://schemas.microsoft.com/office/drawing/2014/chart" uri="{C3380CC4-5D6E-409C-BE32-E72D297353CC}">
              <c16:uniqueId val="{00000000-0C1A-4E43-93E5-F37B5B834BF4}"/>
            </c:ext>
          </c:extLst>
        </c:ser>
        <c:ser>
          <c:idx val="1"/>
          <c:order val="1"/>
          <c:tx>
            <c:strRef>
              <c:f>Лист1!$C$1</c:f>
              <c:strCache>
                <c:ptCount val="1"/>
                <c:pt idx="0">
                  <c:v>Столбец1</c:v>
                </c:pt>
              </c:strCache>
            </c:strRef>
          </c:tx>
          <c:spPr>
            <a:solidFill>
              <a:schemeClr val="accent2"/>
            </a:solidFill>
            <a:ln>
              <a:noFill/>
            </a:ln>
            <a:effectLst/>
          </c:spPr>
          <c:invertIfNegative val="0"/>
          <c:cat>
            <c:numRef>
              <c:f>Лист1!$A$2:$A$6</c:f>
              <c:numCache>
                <c:formatCode>General</c:formatCode>
                <c:ptCount val="5"/>
                <c:pt idx="0">
                  <c:v>1997</c:v>
                </c:pt>
                <c:pt idx="1">
                  <c:v>2003</c:v>
                </c:pt>
                <c:pt idx="2">
                  <c:v>2011</c:v>
                </c:pt>
                <c:pt idx="3">
                  <c:v>2019</c:v>
                </c:pt>
                <c:pt idx="4">
                  <c:v>2021</c:v>
                </c:pt>
              </c:numCache>
            </c:numRef>
          </c:cat>
          <c:val>
            <c:numRef>
              <c:f>Лист1!$C$2:$C$6</c:f>
              <c:numCache>
                <c:formatCode>General</c:formatCode>
                <c:ptCount val="5"/>
              </c:numCache>
            </c:numRef>
          </c:val>
          <c:extLst>
            <c:ext xmlns:c16="http://schemas.microsoft.com/office/drawing/2014/chart" uri="{C3380CC4-5D6E-409C-BE32-E72D297353CC}">
              <c16:uniqueId val="{00000001-0C1A-4E43-93E5-F37B5B834BF4}"/>
            </c:ext>
          </c:extLst>
        </c:ser>
        <c:ser>
          <c:idx val="2"/>
          <c:order val="2"/>
          <c:tx>
            <c:strRef>
              <c:f>Лист1!$D$1</c:f>
              <c:strCache>
                <c:ptCount val="1"/>
                <c:pt idx="0">
                  <c:v>Ряд 3</c:v>
                </c:pt>
              </c:strCache>
            </c:strRef>
          </c:tx>
          <c:spPr>
            <a:solidFill>
              <a:schemeClr val="accent3"/>
            </a:solidFill>
            <a:ln>
              <a:noFill/>
            </a:ln>
            <a:effectLst/>
          </c:spPr>
          <c:invertIfNegative val="0"/>
          <c:cat>
            <c:numRef>
              <c:f>Лист1!$A$2:$A$6</c:f>
              <c:numCache>
                <c:formatCode>General</c:formatCode>
                <c:ptCount val="5"/>
                <c:pt idx="0">
                  <c:v>1997</c:v>
                </c:pt>
                <c:pt idx="1">
                  <c:v>2003</c:v>
                </c:pt>
                <c:pt idx="2">
                  <c:v>2011</c:v>
                </c:pt>
                <c:pt idx="3">
                  <c:v>2019</c:v>
                </c:pt>
                <c:pt idx="4">
                  <c:v>2021</c:v>
                </c:pt>
              </c:numCache>
            </c:numRef>
          </c:cat>
          <c:val>
            <c:numRef>
              <c:f>Лист1!$D$2:$D$6</c:f>
              <c:numCache>
                <c:formatCode>General</c:formatCode>
                <c:ptCount val="5"/>
              </c:numCache>
            </c:numRef>
          </c:val>
          <c:extLst>
            <c:ext xmlns:c16="http://schemas.microsoft.com/office/drawing/2014/chart" uri="{C3380CC4-5D6E-409C-BE32-E72D297353CC}">
              <c16:uniqueId val="{00000002-0C1A-4E43-93E5-F37B5B834BF4}"/>
            </c:ext>
          </c:extLst>
        </c:ser>
        <c:dLbls>
          <c:showLegendKey val="0"/>
          <c:showVal val="0"/>
          <c:showCatName val="0"/>
          <c:showSerName val="0"/>
          <c:showPercent val="0"/>
          <c:showBubbleSize val="0"/>
        </c:dLbls>
        <c:gapWidth val="219"/>
        <c:overlap val="-27"/>
        <c:axId val="471667824"/>
        <c:axId val="471671104"/>
      </c:barChart>
      <c:catAx>
        <c:axId val="47166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471671104"/>
        <c:crosses val="autoZero"/>
        <c:auto val="1"/>
        <c:lblAlgn val="ctr"/>
        <c:lblOffset val="100"/>
        <c:noMultiLvlLbl val="0"/>
      </c:catAx>
      <c:valAx>
        <c:axId val="47167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71667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2A88D9-FAE3-A16D-0B48-7F4CE48E97B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65195D2-39B6-F63C-3521-F35F11BC7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42B358C-8654-5DA7-AFA5-BF847F8D1430}"/>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C9D0F41F-8D00-B08D-A6C4-7BA2C38F5A1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1CBB1E-BB68-F284-C588-5F8411A7527F}"/>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199425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8A2601-3B81-8067-14AB-E26BDA61AF7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AC96416-920F-4658-5F61-AF197E62C27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A9B12A-0290-C46B-2660-BF5C76441E0A}"/>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A5D3212D-7A80-8360-6E05-88653B79556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064F5CC-56C1-868F-BE61-7418995A6D29}"/>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80153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C1953F9-B64C-A3A5-6748-DD60438600C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52BE98A-DEAA-F34F-FEDC-CE8FAE9DD9B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CCF937-8FBF-E674-F463-4558A93222A4}"/>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16C863A8-B6E8-B61A-17D0-38ADB1C0CFB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DF42FDF-6D98-DF6A-18AF-C9595C5FA5F5}"/>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3899349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96E720-FB3C-4131-8820-7F9916353EF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E9E6F1C-3D37-4A1F-AA8B-768717B4E1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82FB240-9407-46E4-9EA8-CEF3D5BF0E6C}"/>
              </a:ext>
            </a:extLst>
          </p:cNvPr>
          <p:cNvSpPr>
            <a:spLocks noGrp="1"/>
          </p:cNvSpPr>
          <p:nvPr>
            <p:ph type="dt" sz="half" idx="10"/>
          </p:nvPr>
        </p:nvSpPr>
        <p:spPr/>
        <p:txBody>
          <a:bodyPr/>
          <a:lstStyle/>
          <a:p>
            <a:fld id="{9D65CBD0-5425-4A9A-B62E-4CB4988B1534}" type="datetime1">
              <a:rPr lang="ru-RU" smtClean="0"/>
              <a:t>26.07.2023</a:t>
            </a:fld>
            <a:endParaRPr lang="ru-RU"/>
          </a:p>
        </p:txBody>
      </p:sp>
      <p:sp>
        <p:nvSpPr>
          <p:cNvPr id="5" name="Нижний колонтитул 4">
            <a:extLst>
              <a:ext uri="{FF2B5EF4-FFF2-40B4-BE49-F238E27FC236}">
                <a16:creationId xmlns:a16="http://schemas.microsoft.com/office/drawing/2014/main" id="{98DD4AFF-8491-4D6A-BF8D-9F62E8CF9B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62A9091-A874-43F5-BDD9-1828669870B9}"/>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249096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B9265-FB1B-4C73-AB6C-A8FC0545190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65677A8-3BC7-4A75-B7F4-0E1EA2F013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61E8CF9-8171-4617-B022-B71FB0768602}"/>
              </a:ext>
            </a:extLst>
          </p:cNvPr>
          <p:cNvSpPr>
            <a:spLocks noGrp="1"/>
          </p:cNvSpPr>
          <p:nvPr>
            <p:ph type="dt" sz="half" idx="10"/>
          </p:nvPr>
        </p:nvSpPr>
        <p:spPr/>
        <p:txBody>
          <a:bodyPr/>
          <a:lstStyle/>
          <a:p>
            <a:fld id="{24531707-C6D0-48A2-9A20-ADDA16D40C8D}" type="datetime1">
              <a:rPr lang="ru-RU" smtClean="0"/>
              <a:t>26.07.2023</a:t>
            </a:fld>
            <a:endParaRPr lang="ru-RU"/>
          </a:p>
        </p:txBody>
      </p:sp>
      <p:sp>
        <p:nvSpPr>
          <p:cNvPr id="5" name="Нижний колонтитул 4">
            <a:extLst>
              <a:ext uri="{FF2B5EF4-FFF2-40B4-BE49-F238E27FC236}">
                <a16:creationId xmlns:a16="http://schemas.microsoft.com/office/drawing/2014/main" id="{98D2AF79-D02B-41FC-9EA2-79C874B4301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90ABD4A-DF1D-4D46-BC0C-2CB5F7AAE902}"/>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1890841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DE9E42-C504-46C8-8DDF-D26EB7A1761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7E1A068-0310-44B8-BA88-CD39FFEB6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2270C5A-019F-4D2A-BAE3-6F62EF6326E3}"/>
              </a:ext>
            </a:extLst>
          </p:cNvPr>
          <p:cNvSpPr>
            <a:spLocks noGrp="1"/>
          </p:cNvSpPr>
          <p:nvPr>
            <p:ph type="dt" sz="half" idx="10"/>
          </p:nvPr>
        </p:nvSpPr>
        <p:spPr/>
        <p:txBody>
          <a:bodyPr/>
          <a:lstStyle/>
          <a:p>
            <a:fld id="{8849CEC8-6CC8-4305-9A32-909E1365BC31}" type="datetime1">
              <a:rPr lang="ru-RU" smtClean="0"/>
              <a:t>26.07.2023</a:t>
            </a:fld>
            <a:endParaRPr lang="ru-RU"/>
          </a:p>
        </p:txBody>
      </p:sp>
      <p:sp>
        <p:nvSpPr>
          <p:cNvPr id="5" name="Нижний колонтитул 4">
            <a:extLst>
              <a:ext uri="{FF2B5EF4-FFF2-40B4-BE49-F238E27FC236}">
                <a16:creationId xmlns:a16="http://schemas.microsoft.com/office/drawing/2014/main" id="{2A46BFC0-9C15-456A-AAEF-6090443362A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F201336-CB95-4626-A09D-C5D0C44B2819}"/>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1761027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445663-1E89-420B-9209-897C17C8592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44119B0-CDDB-41ED-92A8-57F5A51B8EA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890055D-2426-44A0-AC64-931B3C04C75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BEC22CA-B0D3-4C37-A312-63512946E1FC}"/>
              </a:ext>
            </a:extLst>
          </p:cNvPr>
          <p:cNvSpPr>
            <a:spLocks noGrp="1"/>
          </p:cNvSpPr>
          <p:nvPr>
            <p:ph type="dt" sz="half" idx="10"/>
          </p:nvPr>
        </p:nvSpPr>
        <p:spPr/>
        <p:txBody>
          <a:bodyPr/>
          <a:lstStyle/>
          <a:p>
            <a:fld id="{FB9BFC77-ED52-42BB-914B-5449E2BCB531}" type="datetime1">
              <a:rPr lang="ru-RU" smtClean="0"/>
              <a:t>26.07.2023</a:t>
            </a:fld>
            <a:endParaRPr lang="ru-RU"/>
          </a:p>
        </p:txBody>
      </p:sp>
      <p:sp>
        <p:nvSpPr>
          <p:cNvPr id="6" name="Нижний колонтитул 5">
            <a:extLst>
              <a:ext uri="{FF2B5EF4-FFF2-40B4-BE49-F238E27FC236}">
                <a16:creationId xmlns:a16="http://schemas.microsoft.com/office/drawing/2014/main" id="{4C0AA67D-F237-4F22-93B6-A633F0BF260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C92DBAF-D01A-4B35-8F93-9C9BF956B721}"/>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3178252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7E7FA-069A-49A2-BCA4-378E35B19D6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7D15DE9-3EBE-46D9-B56C-EBE7EAE141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97D7F4E-698A-4920-B6CF-CCFE7AA771B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B38600A-210F-468E-A761-A2F51DF9C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58A8AA-B66C-4261-8061-F7B369B9B1F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F27C0AD-602B-42EC-B929-F30C3EF953F4}"/>
              </a:ext>
            </a:extLst>
          </p:cNvPr>
          <p:cNvSpPr>
            <a:spLocks noGrp="1"/>
          </p:cNvSpPr>
          <p:nvPr>
            <p:ph type="dt" sz="half" idx="10"/>
          </p:nvPr>
        </p:nvSpPr>
        <p:spPr/>
        <p:txBody>
          <a:bodyPr/>
          <a:lstStyle/>
          <a:p>
            <a:fld id="{8AB7FF8C-2466-4349-A2F0-571AD9ACD549}" type="datetime1">
              <a:rPr lang="ru-RU" smtClean="0"/>
              <a:t>26.07.2023</a:t>
            </a:fld>
            <a:endParaRPr lang="ru-RU"/>
          </a:p>
        </p:txBody>
      </p:sp>
      <p:sp>
        <p:nvSpPr>
          <p:cNvPr id="8" name="Нижний колонтитул 7">
            <a:extLst>
              <a:ext uri="{FF2B5EF4-FFF2-40B4-BE49-F238E27FC236}">
                <a16:creationId xmlns:a16="http://schemas.microsoft.com/office/drawing/2014/main" id="{7112398C-FE11-4A37-BE76-045F3EE8FD9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58C1EC9-042A-49FF-9E5D-407039483F3C}"/>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1660018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BBA70E-0695-4C81-981B-074E5CFC71A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EA45CEF-1897-4F7B-83A6-A3298CBF0757}"/>
              </a:ext>
            </a:extLst>
          </p:cNvPr>
          <p:cNvSpPr>
            <a:spLocks noGrp="1"/>
          </p:cNvSpPr>
          <p:nvPr>
            <p:ph type="dt" sz="half" idx="10"/>
          </p:nvPr>
        </p:nvSpPr>
        <p:spPr/>
        <p:txBody>
          <a:bodyPr/>
          <a:lstStyle/>
          <a:p>
            <a:fld id="{546A9CBE-4B1A-4B21-B036-BA91A326F339}" type="datetime1">
              <a:rPr lang="ru-RU" smtClean="0"/>
              <a:t>26.07.2023</a:t>
            </a:fld>
            <a:endParaRPr lang="ru-RU"/>
          </a:p>
        </p:txBody>
      </p:sp>
      <p:sp>
        <p:nvSpPr>
          <p:cNvPr id="4" name="Нижний колонтитул 3">
            <a:extLst>
              <a:ext uri="{FF2B5EF4-FFF2-40B4-BE49-F238E27FC236}">
                <a16:creationId xmlns:a16="http://schemas.microsoft.com/office/drawing/2014/main" id="{F68705AC-4DB0-423A-98A1-1B3FD846C0D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C3D8D3A-6EAE-4B89-8847-819C956F2A71}"/>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3436659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648CECC-205E-4E4D-8698-3C7F62E6F435}"/>
              </a:ext>
            </a:extLst>
          </p:cNvPr>
          <p:cNvSpPr>
            <a:spLocks noGrp="1"/>
          </p:cNvSpPr>
          <p:nvPr>
            <p:ph type="dt" sz="half" idx="10"/>
          </p:nvPr>
        </p:nvSpPr>
        <p:spPr/>
        <p:txBody>
          <a:bodyPr/>
          <a:lstStyle/>
          <a:p>
            <a:fld id="{9BF8C721-6A11-436C-80A4-FD747B199B40}" type="datetime1">
              <a:rPr lang="ru-RU" smtClean="0"/>
              <a:t>26.07.2023</a:t>
            </a:fld>
            <a:endParaRPr lang="ru-RU"/>
          </a:p>
        </p:txBody>
      </p:sp>
      <p:sp>
        <p:nvSpPr>
          <p:cNvPr id="3" name="Нижний колонтитул 2">
            <a:extLst>
              <a:ext uri="{FF2B5EF4-FFF2-40B4-BE49-F238E27FC236}">
                <a16:creationId xmlns:a16="http://schemas.microsoft.com/office/drawing/2014/main" id="{B8590DA5-6ADB-490C-8B68-7D22748ECD4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C7886E6-D52B-4A55-AC69-3EB04CFE85EE}"/>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3380870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05CE1-C0F5-4C0F-A4F6-5903EAB2AC0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A5FE02A-ACC9-4E27-BD99-1ACF2FEF2E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B182269-1A07-4E15-9F4F-EC2225FA3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9672221-02F1-437E-8CB3-FEF058B80E1F}"/>
              </a:ext>
            </a:extLst>
          </p:cNvPr>
          <p:cNvSpPr>
            <a:spLocks noGrp="1"/>
          </p:cNvSpPr>
          <p:nvPr>
            <p:ph type="dt" sz="half" idx="10"/>
          </p:nvPr>
        </p:nvSpPr>
        <p:spPr/>
        <p:txBody>
          <a:bodyPr/>
          <a:lstStyle/>
          <a:p>
            <a:fld id="{FB8804F6-8833-4D78-8A3A-81D12EBFB53F}" type="datetime1">
              <a:rPr lang="ru-RU" smtClean="0"/>
              <a:t>26.07.2023</a:t>
            </a:fld>
            <a:endParaRPr lang="ru-RU"/>
          </a:p>
        </p:txBody>
      </p:sp>
      <p:sp>
        <p:nvSpPr>
          <p:cNvPr id="6" name="Нижний колонтитул 5">
            <a:extLst>
              <a:ext uri="{FF2B5EF4-FFF2-40B4-BE49-F238E27FC236}">
                <a16:creationId xmlns:a16="http://schemas.microsoft.com/office/drawing/2014/main" id="{6B3B5625-8F00-4C05-AE3E-280612518A2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963D4D4-50CA-4F8C-9797-C60EE3C14A5F}"/>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49406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A809DA-4A9F-966C-E1DB-0DF7775F74B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B121329-F1F2-6F6D-0331-5794AE3E7C0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67B1762-235F-6AF1-7DA1-13119F3B3204}"/>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C5B0EBA7-D43F-4A58-13A9-6F88EEE61A4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CBE3AF-1D98-EAED-FAE3-C4031F42301A}"/>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2860883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75C71-DCE9-4111-AA84-99B918BF996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738BA7D-4071-40B4-B917-2B9A958B4A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988C369-AB8C-46AB-A246-6BBBDE27A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7F8864D-9ACA-4997-A8FA-99B231F18551}"/>
              </a:ext>
            </a:extLst>
          </p:cNvPr>
          <p:cNvSpPr>
            <a:spLocks noGrp="1"/>
          </p:cNvSpPr>
          <p:nvPr>
            <p:ph type="dt" sz="half" idx="10"/>
          </p:nvPr>
        </p:nvSpPr>
        <p:spPr/>
        <p:txBody>
          <a:bodyPr/>
          <a:lstStyle/>
          <a:p>
            <a:fld id="{FEE86947-4B54-42E6-8CC3-E09E00A4C160}" type="datetime1">
              <a:rPr lang="ru-RU" smtClean="0"/>
              <a:t>26.07.2023</a:t>
            </a:fld>
            <a:endParaRPr lang="ru-RU"/>
          </a:p>
        </p:txBody>
      </p:sp>
      <p:sp>
        <p:nvSpPr>
          <p:cNvPr id="6" name="Нижний колонтитул 5">
            <a:extLst>
              <a:ext uri="{FF2B5EF4-FFF2-40B4-BE49-F238E27FC236}">
                <a16:creationId xmlns:a16="http://schemas.microsoft.com/office/drawing/2014/main" id="{A87CD44D-1E37-4A65-9D1F-E2967E21A7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3081446-802C-4DD5-9593-D7DAE06F4852}"/>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3742165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91D594-37BB-44A8-8325-598A7665196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6DB1403-B3E3-4123-B9E4-61223BDDF4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66DEE28-70FC-4B57-8FD0-500310C1609B}"/>
              </a:ext>
            </a:extLst>
          </p:cNvPr>
          <p:cNvSpPr>
            <a:spLocks noGrp="1"/>
          </p:cNvSpPr>
          <p:nvPr>
            <p:ph type="dt" sz="half" idx="10"/>
          </p:nvPr>
        </p:nvSpPr>
        <p:spPr/>
        <p:txBody>
          <a:bodyPr/>
          <a:lstStyle/>
          <a:p>
            <a:fld id="{5DAEB447-4D55-41B2-94DC-6E6DA73ADAC3}" type="datetime1">
              <a:rPr lang="ru-RU" smtClean="0"/>
              <a:t>26.07.2023</a:t>
            </a:fld>
            <a:endParaRPr lang="ru-RU"/>
          </a:p>
        </p:txBody>
      </p:sp>
      <p:sp>
        <p:nvSpPr>
          <p:cNvPr id="5" name="Нижний колонтитул 4">
            <a:extLst>
              <a:ext uri="{FF2B5EF4-FFF2-40B4-BE49-F238E27FC236}">
                <a16:creationId xmlns:a16="http://schemas.microsoft.com/office/drawing/2014/main" id="{42C239C4-B775-40D1-91F8-14AD6D4D65A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36C2F54-88FA-41BE-8A39-5B798975DD84}"/>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1649560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9AFB036-E318-431D-87EE-1580A2A3602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60F22A4-8EA0-4431-95D8-BB80299155D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058BEDE-AE64-4D3C-86A1-B25C6BA99E68}"/>
              </a:ext>
            </a:extLst>
          </p:cNvPr>
          <p:cNvSpPr>
            <a:spLocks noGrp="1"/>
          </p:cNvSpPr>
          <p:nvPr>
            <p:ph type="dt" sz="half" idx="10"/>
          </p:nvPr>
        </p:nvSpPr>
        <p:spPr/>
        <p:txBody>
          <a:bodyPr/>
          <a:lstStyle/>
          <a:p>
            <a:fld id="{8C7F0CF5-D45A-4548-9756-09CAF427CEC2}" type="datetime1">
              <a:rPr lang="ru-RU" smtClean="0"/>
              <a:t>26.07.2023</a:t>
            </a:fld>
            <a:endParaRPr lang="ru-RU"/>
          </a:p>
        </p:txBody>
      </p:sp>
      <p:sp>
        <p:nvSpPr>
          <p:cNvPr id="5" name="Нижний колонтитул 4">
            <a:extLst>
              <a:ext uri="{FF2B5EF4-FFF2-40B4-BE49-F238E27FC236}">
                <a16:creationId xmlns:a16="http://schemas.microsoft.com/office/drawing/2014/main" id="{E01583A5-5115-4405-ABF6-800ADB2B49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7FC4B85-1ACD-4EE2-9730-388767437F2E}"/>
              </a:ext>
            </a:extLst>
          </p:cNvPr>
          <p:cNvSpPr>
            <a:spLocks noGrp="1"/>
          </p:cNvSpPr>
          <p:nvPr>
            <p:ph type="sldNum" sz="quarter" idx="12"/>
          </p:nvPr>
        </p:nvSpPr>
        <p:spPr/>
        <p:txBody>
          <a:bodyPr/>
          <a:lstStyle/>
          <a:p>
            <a:fld id="{94EFDF0E-B47C-498C-9A14-735B80BC4918}" type="slidenum">
              <a:rPr lang="ru-RU" smtClean="0"/>
              <a:t>‹#›</a:t>
            </a:fld>
            <a:endParaRPr lang="ru-RU"/>
          </a:p>
        </p:txBody>
      </p:sp>
    </p:spTree>
    <p:extLst>
      <p:ext uri="{BB962C8B-B14F-4D97-AF65-F5344CB8AC3E}">
        <p14:creationId xmlns:p14="http://schemas.microsoft.com/office/powerpoint/2010/main" val="1600803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D9FA448-CF6F-428A-B37C-DC4698364C0E}"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2878842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9FA448-CF6F-428A-B37C-DC4698364C0E}"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41791791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9FA448-CF6F-428A-B37C-DC4698364C0E}"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3505904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D9FA448-CF6F-428A-B37C-DC4698364C0E}" type="datetimeFigureOut">
              <a:rPr lang="ru-RU" smtClean="0"/>
              <a:t>26.07.2023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797565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D9FA448-CF6F-428A-B37C-DC4698364C0E}" type="datetimeFigureOut">
              <a:rPr lang="ru-RU" smtClean="0"/>
              <a:t>26.07.2023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3572624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D9FA448-CF6F-428A-B37C-DC4698364C0E}" type="datetimeFigureOut">
              <a:rPr lang="ru-RU" smtClean="0"/>
              <a:t>26.07.2023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3633567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FA448-CF6F-428A-B37C-DC4698364C0E}" type="datetimeFigureOut">
              <a:rPr lang="ru-RU" smtClean="0"/>
              <a:t>26.07.2023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323662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B6785A-010F-2183-A97F-2363462BDDC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1B8569F-E5B6-6BF4-84AE-E35C9292D0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69A0CB0-4D8D-D341-ED9C-C1EA623D5DCA}"/>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A0F7884A-39F7-D534-3EEE-E116E6964AF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1791FE-C0D6-4C6F-E9D7-212D973C54F9}"/>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32481418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D9FA448-CF6F-428A-B37C-DC4698364C0E}" type="datetimeFigureOut">
              <a:rPr lang="ru-RU" smtClean="0"/>
              <a:t>26.07.2023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562509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D9FA448-CF6F-428A-B37C-DC4698364C0E}" type="datetimeFigureOut">
              <a:rPr lang="ru-RU" smtClean="0"/>
              <a:t>26.07.2023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248405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9FA448-CF6F-428A-B37C-DC4698364C0E}"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1489037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9FA448-CF6F-428A-B37C-DC4698364C0E}"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832C3C-2940-453C-9FBE-2099A5ECA0CF}" type="slidenum">
              <a:rPr lang="ru-RU" smtClean="0"/>
              <a:t>‹#›</a:t>
            </a:fld>
            <a:endParaRPr lang="ru-RU"/>
          </a:p>
        </p:txBody>
      </p:sp>
    </p:spTree>
    <p:extLst>
      <p:ext uri="{BB962C8B-B14F-4D97-AF65-F5344CB8AC3E}">
        <p14:creationId xmlns:p14="http://schemas.microsoft.com/office/powerpoint/2010/main" val="7254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663D49-2BCD-F3D2-A40A-0FB3110548B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6AF084-93DA-BF4B-A285-E21CCAE5253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689E33E-582B-C4AE-E86F-BF248850094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8F4F262-D2C3-6DD3-6767-F99D78BDE180}"/>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6" name="Нижний колонтитул 5">
            <a:extLst>
              <a:ext uri="{FF2B5EF4-FFF2-40B4-BE49-F238E27FC236}">
                <a16:creationId xmlns:a16="http://schemas.microsoft.com/office/drawing/2014/main" id="{0D53425B-628E-B947-9C3B-07A5D42D49E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DDABC39-6947-509D-E9A0-EA2D21DD6564}"/>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252546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7CA55-A195-CDA1-9388-0EB85C164E5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A1408E5-3483-0673-01F5-7A6A1F42D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7EEF6B3-1F2C-C3A0-FD4B-B1F8693C4C8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B7E4BB6-28B4-8F00-0E21-A4D0097A3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DDE56F2-5576-36C5-2601-6ECB92A2444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03E7834-8479-B62B-5176-0247A11F7874}"/>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8" name="Нижний колонтитул 7">
            <a:extLst>
              <a:ext uri="{FF2B5EF4-FFF2-40B4-BE49-F238E27FC236}">
                <a16:creationId xmlns:a16="http://schemas.microsoft.com/office/drawing/2014/main" id="{805A3B27-7346-CF63-8086-DCAEBE6B9E5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7B7FC72-00AF-3F5F-58BD-C113688D5355}"/>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338561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78506F-E596-B45D-A7BA-557A288B4BF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BAD420B-E498-27E5-5658-7507A66E3A74}"/>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4" name="Нижний колонтитул 3">
            <a:extLst>
              <a:ext uri="{FF2B5EF4-FFF2-40B4-BE49-F238E27FC236}">
                <a16:creationId xmlns:a16="http://schemas.microsoft.com/office/drawing/2014/main" id="{167A2C83-5D97-94E4-6F84-189158521E0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5BE1B7F-AC55-56B1-0135-20B2CC3BF126}"/>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60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F19B8A8-2F39-688B-6840-116C6740EEB9}"/>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3" name="Нижний колонтитул 2">
            <a:extLst>
              <a:ext uri="{FF2B5EF4-FFF2-40B4-BE49-F238E27FC236}">
                <a16:creationId xmlns:a16="http://schemas.microsoft.com/office/drawing/2014/main" id="{A08E164A-53C6-2C82-2085-ED58027FD98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58E868D-E584-0762-4145-A2B1C189E6D3}"/>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4657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C19DFB-CF3D-1A28-206B-1126B684ECA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3D1F604-B9DC-E25C-459A-0579A8172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A6AB1AC-06BF-3FC5-FD42-31329B45A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435342C-132A-F639-3F34-BDC63C01C59F}"/>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6" name="Нижний колонтитул 5">
            <a:extLst>
              <a:ext uri="{FF2B5EF4-FFF2-40B4-BE49-F238E27FC236}">
                <a16:creationId xmlns:a16="http://schemas.microsoft.com/office/drawing/2014/main" id="{26A06562-212F-E865-DC6F-4431830D830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BEE490A-2F5D-363B-771D-239BF21379B8}"/>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35475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C55733-B1A3-F308-E521-ACF73CED24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74146F8-ABD9-8DE1-0145-9D513FE81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C622367-0CEF-DC5D-0B56-1E53750D9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C9F84C-C491-7EE9-7C5C-610229AA721C}"/>
              </a:ext>
            </a:extLst>
          </p:cNvPr>
          <p:cNvSpPr>
            <a:spLocks noGrp="1"/>
          </p:cNvSpPr>
          <p:nvPr>
            <p:ph type="dt" sz="half" idx="10"/>
          </p:nvPr>
        </p:nvSpPr>
        <p:spPr/>
        <p:txBody>
          <a:bodyPr/>
          <a:lstStyle/>
          <a:p>
            <a:fld id="{67935408-0935-4E0D-89D9-77DFC23740EB}" type="datetimeFigureOut">
              <a:rPr lang="ru-RU" smtClean="0"/>
              <a:t>26.07.2023</a:t>
            </a:fld>
            <a:endParaRPr lang="ru-RU"/>
          </a:p>
        </p:txBody>
      </p:sp>
      <p:sp>
        <p:nvSpPr>
          <p:cNvPr id="6" name="Нижний колонтитул 5">
            <a:extLst>
              <a:ext uri="{FF2B5EF4-FFF2-40B4-BE49-F238E27FC236}">
                <a16:creationId xmlns:a16="http://schemas.microsoft.com/office/drawing/2014/main" id="{105CC700-FB04-7833-8448-46C7FD61ADC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947DAC-1AE6-99DD-C739-DA484FE3D2FB}"/>
              </a:ext>
            </a:extLst>
          </p:cNvPr>
          <p:cNvSpPr>
            <a:spLocks noGrp="1"/>
          </p:cNvSpPr>
          <p:nvPr>
            <p:ph type="sldNum" sz="quarter" idx="12"/>
          </p:nvPr>
        </p:nvSpPr>
        <p:spPr/>
        <p:txBody>
          <a:bodyPr/>
          <a:lstStyle/>
          <a:p>
            <a:fld id="{9BE80D3C-AB95-42EE-82ED-B06152A522D9}" type="slidenum">
              <a:rPr lang="ru-RU" smtClean="0"/>
              <a:t>‹#›</a:t>
            </a:fld>
            <a:endParaRPr lang="ru-RU"/>
          </a:p>
        </p:txBody>
      </p:sp>
    </p:spTree>
    <p:extLst>
      <p:ext uri="{BB962C8B-B14F-4D97-AF65-F5344CB8AC3E}">
        <p14:creationId xmlns:p14="http://schemas.microsoft.com/office/powerpoint/2010/main" val="361422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BA2D81-AAAA-4824-4A6A-4C138CD402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8A0457B-BD16-FE1E-4890-9166D4A33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4950E37-46BC-FE63-F0C4-FC38ACBF19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35408-0935-4E0D-89D9-77DFC23740EB}" type="datetimeFigureOut">
              <a:rPr lang="ru-RU" smtClean="0"/>
              <a:t>26.07.2023</a:t>
            </a:fld>
            <a:endParaRPr lang="ru-RU"/>
          </a:p>
        </p:txBody>
      </p:sp>
      <p:sp>
        <p:nvSpPr>
          <p:cNvPr id="5" name="Нижний колонтитул 4">
            <a:extLst>
              <a:ext uri="{FF2B5EF4-FFF2-40B4-BE49-F238E27FC236}">
                <a16:creationId xmlns:a16="http://schemas.microsoft.com/office/drawing/2014/main" id="{E80BB690-75D8-A562-2B19-3D1C7DF03C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E4A4509-91A5-E6EE-72CB-54C397B86E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80D3C-AB95-42EE-82ED-B06152A522D9}" type="slidenum">
              <a:rPr lang="ru-RU" smtClean="0"/>
              <a:t>‹#›</a:t>
            </a:fld>
            <a:endParaRPr lang="ru-RU"/>
          </a:p>
        </p:txBody>
      </p:sp>
    </p:spTree>
    <p:extLst>
      <p:ext uri="{BB962C8B-B14F-4D97-AF65-F5344CB8AC3E}">
        <p14:creationId xmlns:p14="http://schemas.microsoft.com/office/powerpoint/2010/main" val="65904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5FEDE6-C970-4266-9333-ED97E83BAB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DDCC28F-1BF6-4B22-8E60-9EB720841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AFD6CC2-72A7-4E5E-87B1-C5825BA31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8C034-C17E-4ABD-BE9A-85509352EF59}" type="datetime1">
              <a:rPr lang="ru-RU" smtClean="0"/>
              <a:t>26.07.2023</a:t>
            </a:fld>
            <a:endParaRPr lang="ru-RU"/>
          </a:p>
        </p:txBody>
      </p:sp>
      <p:sp>
        <p:nvSpPr>
          <p:cNvPr id="5" name="Нижний колонтитул 4">
            <a:extLst>
              <a:ext uri="{FF2B5EF4-FFF2-40B4-BE49-F238E27FC236}">
                <a16:creationId xmlns:a16="http://schemas.microsoft.com/office/drawing/2014/main" id="{F4AC63AB-9EB8-45DC-883C-7045F8959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6779B76-1767-4CF1-9EAE-6D6E04DCBD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FDF0E-B47C-498C-9A14-735B80BC4918}" type="slidenum">
              <a:rPr lang="ru-RU" smtClean="0"/>
              <a:t>‹#›</a:t>
            </a:fld>
            <a:endParaRPr lang="ru-RU"/>
          </a:p>
        </p:txBody>
      </p:sp>
    </p:spTree>
    <p:extLst>
      <p:ext uri="{BB962C8B-B14F-4D97-AF65-F5344CB8AC3E}">
        <p14:creationId xmlns:p14="http://schemas.microsoft.com/office/powerpoint/2010/main" val="3288829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FA448-CF6F-428A-B37C-DC4698364C0E}" type="datetimeFigureOut">
              <a:rPr lang="ru-RU" smtClean="0"/>
              <a:t>26.07.2023</a:t>
            </a:fld>
            <a:endParaRPr lang="ru-R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32C3C-2940-453C-9FBE-2099A5ECA0CF}" type="slidenum">
              <a:rPr lang="ru-RU" smtClean="0"/>
              <a:t>‹#›</a:t>
            </a:fld>
            <a:endParaRPr lang="ru-RU"/>
          </a:p>
        </p:txBody>
      </p:sp>
    </p:spTree>
    <p:extLst>
      <p:ext uri="{BB962C8B-B14F-4D97-AF65-F5344CB8AC3E}">
        <p14:creationId xmlns:p14="http://schemas.microsoft.com/office/powerpoint/2010/main" val="20074577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990ECE6F-5C80-DE5E-5C97-6D772260E450}"/>
              </a:ext>
            </a:extLst>
          </p:cNvPr>
          <p:cNvSpPr>
            <a:spLocks noGrp="1"/>
          </p:cNvSpPr>
          <p:nvPr>
            <p:ph type="subTitle" idx="1"/>
          </p:nvPr>
        </p:nvSpPr>
        <p:spPr>
          <a:xfrm>
            <a:off x="1524000" y="2335695"/>
            <a:ext cx="9144000" cy="3349487"/>
          </a:xfrm>
        </p:spPr>
        <p:txBody>
          <a:bodyPr>
            <a:normAutofit/>
          </a:bodyPr>
          <a:lstStyle/>
          <a:p>
            <a:r>
              <a:rPr lang="ru-RU" sz="3200" b="1" dirty="0"/>
              <a:t>Институт учрежден в 1990 г. Государственной комиссией Совета Министров СССР по инициативе последнего Президента ВАСХНИЛ, академика ВАСХНИЛ и академика АН СССР  Александра Александровича Никонова, который был первым директором института</a:t>
            </a:r>
          </a:p>
        </p:txBody>
      </p:sp>
      <p:pic>
        <p:nvPicPr>
          <p:cNvPr id="4" name="Рисунок 3">
            <a:extLst>
              <a:ext uri="{FF2B5EF4-FFF2-40B4-BE49-F238E27FC236}">
                <a16:creationId xmlns:a16="http://schemas.microsoft.com/office/drawing/2014/main" id="{981A8F50-3D3E-6431-AB0B-44D4C1C47B7F}"/>
              </a:ext>
            </a:extLst>
          </p:cNvPr>
          <p:cNvPicPr>
            <a:picLocks noChangeAspect="1"/>
          </p:cNvPicPr>
          <p:nvPr/>
        </p:nvPicPr>
        <p:blipFill>
          <a:blip r:embed="rId2"/>
          <a:stretch>
            <a:fillRect/>
          </a:stretch>
        </p:blipFill>
        <p:spPr>
          <a:xfrm>
            <a:off x="1523603" y="646043"/>
            <a:ext cx="9144793" cy="1958010"/>
          </a:xfrm>
          <a:prstGeom prst="rect">
            <a:avLst/>
          </a:prstGeom>
        </p:spPr>
      </p:pic>
      <p:pic>
        <p:nvPicPr>
          <p:cNvPr id="5" name="Рисунок 4">
            <a:extLst>
              <a:ext uri="{FF2B5EF4-FFF2-40B4-BE49-F238E27FC236}">
                <a16:creationId xmlns:a16="http://schemas.microsoft.com/office/drawing/2014/main" id="{0CCE76C2-0A12-9ABC-3DF6-56D6028D597C}"/>
              </a:ext>
            </a:extLst>
          </p:cNvPr>
          <p:cNvPicPr>
            <a:picLocks noChangeAspect="1"/>
          </p:cNvPicPr>
          <p:nvPr/>
        </p:nvPicPr>
        <p:blipFill rotWithShape="1">
          <a:blip r:embed="rId3">
            <a:extLst>
              <a:ext uri="{28A0092B-C50C-407E-A947-70E740481C1C}">
                <a14:useLocalDpi xmlns:a14="http://schemas.microsoft.com/office/drawing/2010/main" val="0"/>
              </a:ext>
            </a:extLst>
          </a:blip>
          <a:srcRect r="41881"/>
          <a:stretch/>
        </p:blipFill>
        <p:spPr>
          <a:xfrm>
            <a:off x="1196246" y="347603"/>
            <a:ext cx="7079381" cy="1590261"/>
          </a:xfrm>
          <a:prstGeom prst="rect">
            <a:avLst/>
          </a:prstGeom>
        </p:spPr>
      </p:pic>
    </p:spTree>
    <p:extLst>
      <p:ext uri="{BB962C8B-B14F-4D97-AF65-F5344CB8AC3E}">
        <p14:creationId xmlns:p14="http://schemas.microsoft.com/office/powerpoint/2010/main" val="1799114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5F66F6-59FB-A78C-D227-989B3A70D06D}"/>
              </a:ext>
            </a:extLst>
          </p:cNvPr>
          <p:cNvSpPr>
            <a:spLocks noGrp="1"/>
          </p:cNvSpPr>
          <p:nvPr>
            <p:ph type="title"/>
          </p:nvPr>
        </p:nvSpPr>
        <p:spPr>
          <a:xfrm>
            <a:off x="838200" y="136525"/>
            <a:ext cx="10515600" cy="966718"/>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Финансовое обеспечение Государственной программы «Комплексное развитие сельских территорий», млрд руб.</a:t>
            </a:r>
          </a:p>
        </p:txBody>
      </p:sp>
      <p:graphicFrame>
        <p:nvGraphicFramePr>
          <p:cNvPr id="5" name="Таблица 5">
            <a:extLst>
              <a:ext uri="{FF2B5EF4-FFF2-40B4-BE49-F238E27FC236}">
                <a16:creationId xmlns:a16="http://schemas.microsoft.com/office/drawing/2014/main" id="{5915B6DE-3C32-DF29-C4C3-37E7D0ADF4C5}"/>
              </a:ext>
            </a:extLst>
          </p:cNvPr>
          <p:cNvGraphicFramePr>
            <a:graphicFrameLocks noGrp="1"/>
          </p:cNvGraphicFramePr>
          <p:nvPr>
            <p:ph idx="1"/>
            <p:extLst>
              <p:ext uri="{D42A27DB-BD31-4B8C-83A1-F6EECF244321}">
                <p14:modId xmlns:p14="http://schemas.microsoft.com/office/powerpoint/2010/main" val="348136016"/>
              </p:ext>
            </p:extLst>
          </p:nvPr>
        </p:nvGraphicFramePr>
        <p:xfrm>
          <a:off x="281608" y="1545030"/>
          <a:ext cx="11628783" cy="5312970"/>
        </p:xfrm>
        <a:graphic>
          <a:graphicData uri="http://schemas.openxmlformats.org/drawingml/2006/table">
            <a:tbl>
              <a:tblPr firstRow="1" bandRow="1">
                <a:tableStyleId>{5C22544A-7EE6-4342-B048-85BDC9FD1C3A}</a:tableStyleId>
              </a:tblPr>
              <a:tblGrid>
                <a:gridCol w="1139431">
                  <a:extLst>
                    <a:ext uri="{9D8B030D-6E8A-4147-A177-3AD203B41FA5}">
                      <a16:colId xmlns:a16="http://schemas.microsoft.com/office/drawing/2014/main" val="2850952945"/>
                    </a:ext>
                  </a:extLst>
                </a:gridCol>
                <a:gridCol w="3253420">
                  <a:extLst>
                    <a:ext uri="{9D8B030D-6E8A-4147-A177-3AD203B41FA5}">
                      <a16:colId xmlns:a16="http://schemas.microsoft.com/office/drawing/2014/main" val="3812639554"/>
                    </a:ext>
                  </a:extLst>
                </a:gridCol>
                <a:gridCol w="3154500">
                  <a:extLst>
                    <a:ext uri="{9D8B030D-6E8A-4147-A177-3AD203B41FA5}">
                      <a16:colId xmlns:a16="http://schemas.microsoft.com/office/drawing/2014/main" val="2594113053"/>
                    </a:ext>
                  </a:extLst>
                </a:gridCol>
                <a:gridCol w="2132310">
                  <a:extLst>
                    <a:ext uri="{9D8B030D-6E8A-4147-A177-3AD203B41FA5}">
                      <a16:colId xmlns:a16="http://schemas.microsoft.com/office/drawing/2014/main" val="1322410557"/>
                    </a:ext>
                  </a:extLst>
                </a:gridCol>
                <a:gridCol w="1949122">
                  <a:extLst>
                    <a:ext uri="{9D8B030D-6E8A-4147-A177-3AD203B41FA5}">
                      <a16:colId xmlns:a16="http://schemas.microsoft.com/office/drawing/2014/main" val="1862750533"/>
                    </a:ext>
                  </a:extLst>
                </a:gridCol>
              </a:tblGrid>
              <a:tr h="619681">
                <a:tc>
                  <a:txBody>
                    <a:bodyPr/>
                    <a:lstStyle/>
                    <a:p>
                      <a:pPr>
                        <a:lnSpc>
                          <a:spcPct val="107000"/>
                        </a:lnSpc>
                        <a:spcAft>
                          <a:spcPts val="800"/>
                        </a:spcAft>
                      </a:pPr>
                      <a:endParaRPr lang="ru-RU"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ru-RU" sz="2400" b="1" kern="100" dirty="0">
                          <a:effectLst/>
                          <a:latin typeface="Calibri" panose="020F0502020204030204" pitchFamily="34" charset="0"/>
                          <a:ea typeface="Calibri" panose="020F0502020204030204" pitchFamily="34" charset="0"/>
                          <a:cs typeface="Times New Roman" panose="02020603050405020304" pitchFamily="18" charset="0"/>
                        </a:rPr>
                        <a:t>Постановление Правительства РФ</a:t>
                      </a:r>
                    </a:p>
                  </a:txBody>
                  <a:tcPr marL="68580" marR="68580" marT="0" marB="0"/>
                </a:tc>
                <a:tc hMerge="1">
                  <a:txBody>
                    <a:bodyPr/>
                    <a:lstStyle/>
                    <a:p>
                      <a:pPr algn="ctr">
                        <a:lnSpc>
                          <a:spcPct val="107000"/>
                        </a:lnSpc>
                        <a:spcAft>
                          <a:spcPts val="800"/>
                        </a:spcAft>
                      </a:pP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ru-RU" sz="2400" b="1" dirty="0"/>
                        <a:t>Секвестр</a:t>
                      </a:r>
                    </a:p>
                  </a:txBody>
                  <a:tcPr/>
                </a:tc>
                <a:tc hMerge="1">
                  <a:txBody>
                    <a:bodyPr/>
                    <a:lstStyle/>
                    <a:p>
                      <a:endParaRPr lang="ru-RU" dirty="0"/>
                    </a:p>
                  </a:txBody>
                  <a:tcPr/>
                </a:tc>
                <a:extLst>
                  <a:ext uri="{0D108BD9-81ED-4DB2-BD59-A6C34878D82A}">
                    <a16:rowId xmlns:a16="http://schemas.microsoft.com/office/drawing/2014/main" val="2292408419"/>
                  </a:ext>
                </a:extLst>
              </a:tr>
              <a:tr h="619681">
                <a:tc>
                  <a:txBody>
                    <a:bodyPr/>
                    <a:lstStyle/>
                    <a:p>
                      <a:pPr>
                        <a:lnSpc>
                          <a:spcPct val="107000"/>
                        </a:lnSpc>
                        <a:spcAft>
                          <a:spcPts val="800"/>
                        </a:spcAft>
                      </a:pPr>
                      <a:endParaRPr lang="ru-RU"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000" b="1" kern="100" dirty="0">
                          <a:effectLst/>
                          <a:latin typeface="Calibri" panose="020F0502020204030204" pitchFamily="34" charset="0"/>
                          <a:ea typeface="Calibri" panose="020F0502020204030204" pitchFamily="34" charset="0"/>
                          <a:cs typeface="Times New Roman" panose="02020603050405020304" pitchFamily="18" charset="0"/>
                        </a:rPr>
                        <a:t>от 31 мая 2019 г. № 696</a:t>
                      </a:r>
                    </a:p>
                  </a:txBody>
                  <a:tcPr marL="68580" marR="68580" marT="0" marB="0"/>
                </a:tc>
                <a:tc>
                  <a:txBody>
                    <a:bodyPr/>
                    <a:lstStyle/>
                    <a:p>
                      <a:pPr algn="ctr">
                        <a:lnSpc>
                          <a:spcPct val="107000"/>
                        </a:lnSpc>
                        <a:spcAft>
                          <a:spcPts val="800"/>
                        </a:spcAft>
                      </a:pPr>
                      <a:r>
                        <a:rPr lang="ru-RU" sz="2000" b="1" kern="100" dirty="0">
                          <a:effectLst/>
                          <a:latin typeface="Calibri" panose="020F0502020204030204" pitchFamily="34" charset="0"/>
                          <a:ea typeface="Calibri" panose="020F0502020204030204" pitchFamily="34" charset="0"/>
                          <a:cs typeface="Times New Roman" panose="02020603050405020304" pitchFamily="18" charset="0"/>
                        </a:rPr>
                        <a:t>от 31.03.2020 № 391</a:t>
                      </a:r>
                    </a:p>
                  </a:txBody>
                  <a:tcPr marL="68580" marR="68580" marT="0" marB="0"/>
                </a:tc>
                <a:tc>
                  <a:txBody>
                    <a:bodyPr/>
                    <a:lstStyle/>
                    <a:p>
                      <a:r>
                        <a:rPr lang="ru-RU" sz="2400" b="1" dirty="0"/>
                        <a:t>Млрд руб.</a:t>
                      </a:r>
                    </a:p>
                  </a:txBody>
                  <a:tcPr/>
                </a:tc>
                <a:tc>
                  <a:txBody>
                    <a:bodyPr/>
                    <a:lstStyle/>
                    <a:p>
                      <a:r>
                        <a:rPr lang="ru-RU" sz="2400" b="1" dirty="0"/>
                        <a:t>%</a:t>
                      </a:r>
                    </a:p>
                  </a:txBody>
                  <a:tcPr/>
                </a:tc>
                <a:extLst>
                  <a:ext uri="{0D108BD9-81ED-4DB2-BD59-A6C34878D82A}">
                    <a16:rowId xmlns:a16="http://schemas.microsoft.com/office/drawing/2014/main" val="662163700"/>
                  </a:ext>
                </a:extLst>
              </a:tr>
              <a:tr h="581944">
                <a:tc>
                  <a:txBody>
                    <a:bodyPr/>
                    <a:lstStyle/>
                    <a:p>
                      <a:pP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2020</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79,2</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23,5</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-55,7</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29,7</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5626513"/>
                  </a:ext>
                </a:extLst>
              </a:tr>
              <a:tr h="581944">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2021</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160,6</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23,5</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-137,1</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14,6</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419764"/>
                  </a:ext>
                </a:extLst>
              </a:tr>
              <a:tr h="581944">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2022</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193,1</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23,4</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-169,7</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12,1</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3372855"/>
                  </a:ext>
                </a:extLst>
              </a:tr>
              <a:tr h="581944">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2023</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201,0</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77,5</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-123,6</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38,5</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6104753"/>
                  </a:ext>
                </a:extLst>
              </a:tr>
              <a:tr h="581944">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2024</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209,3</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87,1</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-122,2</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41,6</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8034982"/>
                  </a:ext>
                </a:extLst>
              </a:tr>
              <a:tr h="581944">
                <a:tc>
                  <a:txBody>
                    <a:bodyPr/>
                    <a:lstStyle/>
                    <a:p>
                      <a:pP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2025</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217,9</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95,6</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-122,3</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43,9</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46451"/>
                  </a:ext>
                </a:extLst>
              </a:tr>
              <a:tr h="581944">
                <a:tc>
                  <a:txBody>
                    <a:bodyPr/>
                    <a:lstStyle/>
                    <a:p>
                      <a:pPr>
                        <a:lnSpc>
                          <a:spcPct val="107000"/>
                        </a:lnSpc>
                        <a:spcAft>
                          <a:spcPts val="800"/>
                        </a:spcAft>
                      </a:pPr>
                      <a:r>
                        <a:rPr lang="ru-RU" sz="2800" b="1" ker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Итого</a:t>
                      </a:r>
                      <a:endParaRPr lang="ru-RU" sz="2000" b="1"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1061,1</a:t>
                      </a:r>
                      <a:endParaRPr lang="ru-RU" sz="2000" b="1"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330,5</a:t>
                      </a:r>
                      <a:endParaRPr lang="ru-RU" sz="2000" b="1"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-730,6</a:t>
                      </a:r>
                      <a:endParaRPr lang="ru-RU" sz="20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31,2</a:t>
                      </a:r>
                      <a:endParaRPr lang="ru-RU" sz="20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730518"/>
                  </a:ext>
                </a:extLst>
              </a:tr>
            </a:tbl>
          </a:graphicData>
        </a:graphic>
      </p:graphicFrame>
      <p:sp>
        <p:nvSpPr>
          <p:cNvPr id="4" name="Номер слайда 3">
            <a:extLst>
              <a:ext uri="{FF2B5EF4-FFF2-40B4-BE49-F238E27FC236}">
                <a16:creationId xmlns:a16="http://schemas.microsoft.com/office/drawing/2014/main" id="{EB473B3D-1952-9038-16EB-56C401C7F251}"/>
              </a:ext>
            </a:extLst>
          </p:cNvPr>
          <p:cNvSpPr>
            <a:spLocks noGrp="1"/>
          </p:cNvSpPr>
          <p:nvPr>
            <p:ph type="sldNum" sz="quarter" idx="12"/>
          </p:nvPr>
        </p:nvSpPr>
        <p:spPr/>
        <p:txBody>
          <a:bodyPr/>
          <a:lstStyle/>
          <a:p>
            <a:fld id="{94EFDF0E-B47C-498C-9A14-735B80BC4918}" type="slidenum">
              <a:rPr lang="ru-RU" smtClean="0"/>
              <a:t>10</a:t>
            </a:fld>
            <a:endParaRPr lang="ru-RU"/>
          </a:p>
        </p:txBody>
      </p:sp>
    </p:spTree>
    <p:extLst>
      <p:ext uri="{BB962C8B-B14F-4D97-AF65-F5344CB8AC3E}">
        <p14:creationId xmlns:p14="http://schemas.microsoft.com/office/powerpoint/2010/main" val="75256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Диаграмма 4">
            <a:extLst>
              <a:ext uri="{FF2B5EF4-FFF2-40B4-BE49-F238E27FC236}">
                <a16:creationId xmlns:a16="http://schemas.microsoft.com/office/drawing/2014/main" id="{7B2445CA-EFD0-4B4D-8152-471D073F39F8}"/>
              </a:ext>
            </a:extLst>
          </p:cNvPr>
          <p:cNvGraphicFramePr/>
          <p:nvPr/>
        </p:nvGraphicFramePr>
        <p:xfrm>
          <a:off x="712519" y="853890"/>
          <a:ext cx="10806546"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542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BE550D-107A-1D87-264B-C747DA2858D4}"/>
              </a:ext>
            </a:extLst>
          </p:cNvPr>
          <p:cNvSpPr>
            <a:spLocks noGrp="1"/>
          </p:cNvSpPr>
          <p:nvPr>
            <p:ph type="title"/>
          </p:nvPr>
        </p:nvSpPr>
        <p:spPr/>
        <p:txBody>
          <a:bodyPr>
            <a:normAutofit/>
          </a:bodyPr>
          <a:lstStyle/>
          <a:p>
            <a:pPr algn="ctr"/>
            <a:r>
              <a:rPr lang="ru-RU" sz="3200" dirty="0">
                <a:latin typeface="Times New Roman" panose="02020603050405020304" pitchFamily="18" charset="0"/>
                <a:cs typeface="Times New Roman" panose="02020603050405020304" pitchFamily="18" charset="0"/>
              </a:rPr>
              <a:t>Уровень денежных доходов домашних хозяйств в 2021 г.</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(в среднем на хозяйство в месяц)</a:t>
            </a:r>
            <a:br>
              <a:rPr lang="ru-RU" sz="1800" dirty="0"/>
            </a:br>
            <a:endParaRPr lang="ru-RU" sz="1800" dirty="0"/>
          </a:p>
        </p:txBody>
      </p:sp>
      <p:graphicFrame>
        <p:nvGraphicFramePr>
          <p:cNvPr id="4" name="Таблица 4">
            <a:extLst>
              <a:ext uri="{FF2B5EF4-FFF2-40B4-BE49-F238E27FC236}">
                <a16:creationId xmlns:a16="http://schemas.microsoft.com/office/drawing/2014/main" id="{068162C0-0264-20C8-4E82-D8C5EAE575AA}"/>
              </a:ext>
            </a:extLst>
          </p:cNvPr>
          <p:cNvGraphicFramePr>
            <a:graphicFrameLocks noGrp="1"/>
          </p:cNvGraphicFramePr>
          <p:nvPr>
            <p:ph idx="1"/>
          </p:nvPr>
        </p:nvGraphicFramePr>
        <p:xfrm>
          <a:off x="304800" y="1825625"/>
          <a:ext cx="11048997" cy="4912932"/>
        </p:xfrm>
        <a:graphic>
          <a:graphicData uri="http://schemas.openxmlformats.org/drawingml/2006/table">
            <a:tbl>
              <a:tblPr firstRow="1" bandRow="1">
                <a:tableStyleId>{5C22544A-7EE6-4342-B048-85BDC9FD1C3A}</a:tableStyleId>
              </a:tblPr>
              <a:tblGrid>
                <a:gridCol w="4256314">
                  <a:extLst>
                    <a:ext uri="{9D8B030D-6E8A-4147-A177-3AD203B41FA5}">
                      <a16:colId xmlns:a16="http://schemas.microsoft.com/office/drawing/2014/main" val="2210566753"/>
                    </a:ext>
                  </a:extLst>
                </a:gridCol>
                <a:gridCol w="3109684">
                  <a:extLst>
                    <a:ext uri="{9D8B030D-6E8A-4147-A177-3AD203B41FA5}">
                      <a16:colId xmlns:a16="http://schemas.microsoft.com/office/drawing/2014/main" val="1388101422"/>
                    </a:ext>
                  </a:extLst>
                </a:gridCol>
                <a:gridCol w="3682999">
                  <a:extLst>
                    <a:ext uri="{9D8B030D-6E8A-4147-A177-3AD203B41FA5}">
                      <a16:colId xmlns:a16="http://schemas.microsoft.com/office/drawing/2014/main" val="2486619662"/>
                    </a:ext>
                  </a:extLst>
                </a:gridCol>
              </a:tblGrid>
              <a:tr h="370840">
                <a:tc>
                  <a:txBody>
                    <a:bodyPr/>
                    <a:lstStyle/>
                    <a:p>
                      <a:pPr algn="ctr">
                        <a:lnSpc>
                          <a:spcPct val="107000"/>
                        </a:lnSpc>
                        <a:spcAft>
                          <a:spcPts val="800"/>
                        </a:spcAft>
                      </a:pP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Руб.</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 к городу</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9037853"/>
                  </a:ext>
                </a:extLst>
              </a:tr>
              <a:tr h="370840">
                <a:tc>
                  <a:txBody>
                    <a:bodyPr/>
                    <a:lstStyle/>
                    <a:p>
                      <a:pP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Города менее 50 тыс. чел.</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75 402,7</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6350" marR="6350" marT="6350" marB="0" anchor="b"/>
                </a:tc>
                <a:extLst>
                  <a:ext uri="{0D108BD9-81ED-4DB2-BD59-A6C34878D82A}">
                    <a16:rowId xmlns:a16="http://schemas.microsoft.com/office/drawing/2014/main" val="2222730319"/>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Село, всего</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62 716,4</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83,2</a:t>
                      </a:r>
                    </a:p>
                  </a:txBody>
                  <a:tcPr marL="6350" marR="6350" marT="6350" marB="0" anchor="b"/>
                </a:tc>
                <a:extLst>
                  <a:ext uri="{0D108BD9-81ED-4DB2-BD59-A6C34878D82A}">
                    <a16:rowId xmlns:a16="http://schemas.microsoft.com/office/drawing/2014/main" val="3709618804"/>
                  </a:ext>
                </a:extLst>
              </a:tr>
              <a:tr h="370840">
                <a:tc>
                  <a:txBody>
                    <a:bodyPr/>
                    <a:lstStyle/>
                    <a:p>
                      <a:pP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в том числе с жителями, человек</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endParaRPr lang="ru-RU"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b"/>
                </a:tc>
                <a:extLst>
                  <a:ext uri="{0D108BD9-81ED-4DB2-BD59-A6C34878D82A}">
                    <a16:rowId xmlns:a16="http://schemas.microsoft.com/office/drawing/2014/main" val="3540829613"/>
                  </a:ext>
                </a:extLst>
              </a:tr>
              <a:tr h="370840">
                <a:tc>
                  <a:txBody>
                    <a:bodyPr/>
                    <a:lstStyle/>
                    <a:p>
                      <a:pP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до 200</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55 466,1</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73,6</a:t>
                      </a:r>
                    </a:p>
                  </a:txBody>
                  <a:tcPr marL="6350" marR="6350" marT="6350" marB="0" anchor="b"/>
                </a:tc>
                <a:extLst>
                  <a:ext uri="{0D108BD9-81ED-4DB2-BD59-A6C34878D82A}">
                    <a16:rowId xmlns:a16="http://schemas.microsoft.com/office/drawing/2014/main" val="4047975669"/>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201-1000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58 400,1</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77,5</a:t>
                      </a:r>
                    </a:p>
                  </a:txBody>
                  <a:tcPr marL="6350" marR="6350" marT="6350" marB="0" anchor="b"/>
                </a:tc>
                <a:extLst>
                  <a:ext uri="{0D108BD9-81ED-4DB2-BD59-A6C34878D82A}">
                    <a16:rowId xmlns:a16="http://schemas.microsoft.com/office/drawing/2014/main" val="1527603267"/>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1001-5000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64 273,8</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85,2</a:t>
                      </a:r>
                    </a:p>
                  </a:txBody>
                  <a:tcPr marL="6350" marR="6350" marT="6350" marB="0" anchor="b"/>
                </a:tc>
                <a:extLst>
                  <a:ext uri="{0D108BD9-81ED-4DB2-BD59-A6C34878D82A}">
                    <a16:rowId xmlns:a16="http://schemas.microsoft.com/office/drawing/2014/main" val="44206944"/>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более 5000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70 914,8</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ru-RU" sz="3200" b="0" i="0" u="none" strike="noStrike" dirty="0">
                          <a:solidFill>
                            <a:srgbClr val="000000"/>
                          </a:solidFill>
                          <a:effectLst/>
                          <a:latin typeface="Times New Roman" panose="02020603050405020304" pitchFamily="18" charset="0"/>
                          <a:cs typeface="Times New Roman" panose="02020603050405020304" pitchFamily="18" charset="0"/>
                        </a:rPr>
                        <a:t>94,0</a:t>
                      </a:r>
                    </a:p>
                  </a:txBody>
                  <a:tcPr marL="6350" marR="6350" marT="6350" marB="0" anchor="b"/>
                </a:tc>
                <a:extLst>
                  <a:ext uri="{0D108BD9-81ED-4DB2-BD59-A6C34878D82A}">
                    <a16:rowId xmlns:a16="http://schemas.microsoft.com/office/drawing/2014/main" val="3667969542"/>
                  </a:ext>
                </a:extLst>
              </a:tr>
            </a:tbl>
          </a:graphicData>
        </a:graphic>
      </p:graphicFrame>
    </p:spTree>
    <p:extLst>
      <p:ext uri="{BB962C8B-B14F-4D97-AF65-F5344CB8AC3E}">
        <p14:creationId xmlns:p14="http://schemas.microsoft.com/office/powerpoint/2010/main" val="300974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EA53A7-B44B-72DF-F949-84931B843EC5}"/>
              </a:ext>
            </a:extLst>
          </p:cNvPr>
          <p:cNvSpPr>
            <a:spLocks noGrp="1"/>
          </p:cNvSpPr>
          <p:nvPr>
            <p:ph type="title"/>
          </p:nvPr>
        </p:nvSpPr>
        <p:spPr>
          <a:xfrm>
            <a:off x="268356" y="139149"/>
            <a:ext cx="11688418" cy="1023729"/>
          </a:xfrm>
        </p:spPr>
        <p:txBody>
          <a:bodyPr>
            <a:noAutofit/>
          </a:bodyPr>
          <a:lstStyle/>
          <a:p>
            <a:pPr algn="ctr"/>
            <a:r>
              <a:rPr lang="ru-RU" sz="3600" dirty="0">
                <a:latin typeface="Times New Roman" panose="02020603050405020304" pitchFamily="18" charset="0"/>
                <a:cs typeface="Times New Roman" panose="02020603050405020304" pitchFamily="18" charset="0"/>
              </a:rPr>
              <a:t>Недостатки действующего механизмов сельского развития</a:t>
            </a:r>
          </a:p>
        </p:txBody>
      </p:sp>
      <p:sp>
        <p:nvSpPr>
          <p:cNvPr id="3" name="Объект 2">
            <a:extLst>
              <a:ext uri="{FF2B5EF4-FFF2-40B4-BE49-F238E27FC236}">
                <a16:creationId xmlns:a16="http://schemas.microsoft.com/office/drawing/2014/main" id="{E7BCCF26-9F53-9078-F798-1338BB1E2BAF}"/>
              </a:ext>
            </a:extLst>
          </p:cNvPr>
          <p:cNvSpPr>
            <a:spLocks noGrp="1"/>
          </p:cNvSpPr>
          <p:nvPr>
            <p:ph idx="1"/>
          </p:nvPr>
        </p:nvSpPr>
        <p:spPr>
          <a:xfrm>
            <a:off x="337930" y="1431234"/>
            <a:ext cx="11688418" cy="5059017"/>
          </a:xfrm>
        </p:spPr>
        <p:txBody>
          <a:bodyPr>
            <a:normAutofit fontScale="92500" lnSpcReduction="10000"/>
          </a:bodyPr>
          <a:lstStyle/>
          <a:p>
            <a:r>
              <a:rPr lang="ru-RU" sz="3200" dirty="0">
                <a:latin typeface="Times New Roman" panose="02020603050405020304" pitchFamily="18" charset="0"/>
                <a:cs typeface="Times New Roman" panose="02020603050405020304" pitchFamily="18" charset="0"/>
              </a:rPr>
              <a:t>Неэффективность координации между ведомствами при осуществлении госпрограмм в сельской местности</a:t>
            </a:r>
          </a:p>
          <a:p>
            <a:r>
              <a:rPr lang="ru-RU" sz="3200" dirty="0">
                <a:latin typeface="Times New Roman" panose="02020603050405020304" pitchFamily="18" charset="0"/>
                <a:cs typeface="Times New Roman" panose="02020603050405020304" pitchFamily="18" charset="0"/>
              </a:rPr>
              <a:t>Отсутствие системы региональных стандартов предоставления услуг образования, медицинского,  культурного, торгового, бытового и других видов обслуживания в сельских поселениях</a:t>
            </a:r>
          </a:p>
          <a:p>
            <a:r>
              <a:rPr lang="ru-RU" sz="3200" dirty="0">
                <a:latin typeface="Times New Roman" panose="02020603050405020304" pitchFamily="18" charset="0"/>
                <a:cs typeface="Times New Roman" panose="02020603050405020304" pitchFamily="18" charset="0"/>
              </a:rPr>
              <a:t>Отбор проектов комплексного развития села на федеральном уровне без должного учета местных условий</a:t>
            </a:r>
          </a:p>
          <a:p>
            <a:r>
              <a:rPr lang="ru-RU" sz="3200" dirty="0">
                <a:latin typeface="Times New Roman" panose="02020603050405020304" pitchFamily="18" charset="0"/>
                <a:cs typeface="Times New Roman" panose="02020603050405020304" pitchFamily="18" charset="0"/>
              </a:rPr>
              <a:t>Отбор проектов без учета  социально-культурного и экологического потенциала сельских поселений, а также степени их обеспеченности  объектами социальной и инженерной инфраструктуры</a:t>
            </a:r>
          </a:p>
          <a:p>
            <a:r>
              <a:rPr lang="ru-RU" sz="3200" dirty="0">
                <a:latin typeface="Times New Roman" panose="02020603050405020304" pitchFamily="18" charset="0"/>
                <a:cs typeface="Times New Roman" panose="02020603050405020304" pitchFamily="18" charset="0"/>
              </a:rPr>
              <a:t>Отсутствие поддержки депрессивных регионов</a:t>
            </a:r>
          </a:p>
          <a:p>
            <a:pPr marL="0" indent="0">
              <a:buNone/>
            </a:pPr>
            <a:endParaRPr lang="ru-RU" dirty="0"/>
          </a:p>
        </p:txBody>
      </p:sp>
    </p:spTree>
    <p:extLst>
      <p:ext uri="{BB962C8B-B14F-4D97-AF65-F5344CB8AC3E}">
        <p14:creationId xmlns:p14="http://schemas.microsoft.com/office/powerpoint/2010/main" val="143758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B4DA1B-ABC1-D41A-2E4B-5D3EE0251583}"/>
              </a:ext>
            </a:extLst>
          </p:cNvPr>
          <p:cNvSpPr>
            <a:spLocks noGrp="1"/>
          </p:cNvSpPr>
          <p:nvPr>
            <p:ph type="title"/>
          </p:nvPr>
        </p:nvSpPr>
        <p:spPr>
          <a:xfrm>
            <a:off x="308113" y="365125"/>
            <a:ext cx="11638721" cy="1325563"/>
          </a:xfrm>
        </p:spPr>
        <p:txBody>
          <a:bodyPr>
            <a:normAutofit/>
          </a:bodyPr>
          <a:lstStyle/>
          <a:p>
            <a:pPr algn="ctr"/>
            <a:r>
              <a:rPr lang="ru-RU" sz="3600" b="1" dirty="0">
                <a:latin typeface="Times New Roman" panose="02020603050405020304" pitchFamily="18" charset="0"/>
                <a:cs typeface="Times New Roman" panose="02020603050405020304" pitchFamily="18" charset="0"/>
              </a:rPr>
              <a:t>Изменение численности и структуры  занятых в сельской экономике за 2009-2022 гг., тыс. человек</a:t>
            </a:r>
          </a:p>
        </p:txBody>
      </p:sp>
      <p:graphicFrame>
        <p:nvGraphicFramePr>
          <p:cNvPr id="4" name="Таблица 4">
            <a:extLst>
              <a:ext uri="{FF2B5EF4-FFF2-40B4-BE49-F238E27FC236}">
                <a16:creationId xmlns:a16="http://schemas.microsoft.com/office/drawing/2014/main" id="{643E0B23-0D95-982F-BD3B-A7CB0C429BAC}"/>
              </a:ext>
            </a:extLst>
          </p:cNvPr>
          <p:cNvGraphicFramePr>
            <a:graphicFrameLocks noGrp="1"/>
          </p:cNvGraphicFramePr>
          <p:nvPr>
            <p:ph idx="1"/>
          </p:nvPr>
        </p:nvGraphicFramePr>
        <p:xfrm>
          <a:off x="308113" y="1825625"/>
          <a:ext cx="11748052" cy="4386333"/>
        </p:xfrm>
        <a:graphic>
          <a:graphicData uri="http://schemas.openxmlformats.org/drawingml/2006/table">
            <a:tbl>
              <a:tblPr firstRow="1" bandRow="1">
                <a:tableStyleId>{5C22544A-7EE6-4342-B048-85BDC9FD1C3A}</a:tableStyleId>
              </a:tblPr>
              <a:tblGrid>
                <a:gridCol w="2927759">
                  <a:extLst>
                    <a:ext uri="{9D8B030D-6E8A-4147-A177-3AD203B41FA5}">
                      <a16:colId xmlns:a16="http://schemas.microsoft.com/office/drawing/2014/main" val="2621200344"/>
                    </a:ext>
                  </a:extLst>
                </a:gridCol>
                <a:gridCol w="2011989">
                  <a:extLst>
                    <a:ext uri="{9D8B030D-6E8A-4147-A177-3AD203B41FA5}">
                      <a16:colId xmlns:a16="http://schemas.microsoft.com/office/drawing/2014/main" val="561344546"/>
                    </a:ext>
                  </a:extLst>
                </a:gridCol>
                <a:gridCol w="2375452">
                  <a:extLst>
                    <a:ext uri="{9D8B030D-6E8A-4147-A177-3AD203B41FA5}">
                      <a16:colId xmlns:a16="http://schemas.microsoft.com/office/drawing/2014/main" val="3061700068"/>
                    </a:ext>
                  </a:extLst>
                </a:gridCol>
                <a:gridCol w="4432852">
                  <a:extLst>
                    <a:ext uri="{9D8B030D-6E8A-4147-A177-3AD203B41FA5}">
                      <a16:colId xmlns:a16="http://schemas.microsoft.com/office/drawing/2014/main" val="3111320163"/>
                    </a:ext>
                  </a:extLst>
                </a:gridCol>
              </a:tblGrid>
              <a:tr h="544755">
                <a:tc rowSpan="2">
                  <a:txBody>
                    <a:bodyPr/>
                    <a:lstStyle/>
                    <a:p>
                      <a:pP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Всего занятых,</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в том числе занято по отраслям:</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064102705"/>
                  </a:ext>
                </a:extLst>
              </a:tr>
              <a:tr h="1117803">
                <a:tc vMerge="1">
                  <a:txBody>
                    <a:bodyPr/>
                    <a:lstStyle/>
                    <a:p>
                      <a:endParaRPr lang="ru-RU"/>
                    </a:p>
                  </a:txBody>
                  <a:tcPr/>
                </a:tc>
                <a:tc vMerge="1">
                  <a:txBody>
                    <a:bodyPr/>
                    <a:lstStyle/>
                    <a:p>
                      <a:endParaRPr lang="ru-RU"/>
                    </a:p>
                  </a:txBody>
                  <a:tcPr/>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Сельское хозяйство</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Несельскохозяйственные отрасли</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7693050"/>
                  </a:ext>
                </a:extLst>
              </a:tr>
              <a:tr h="544755">
                <a:tc>
                  <a:txBody>
                    <a:bodyPr/>
                    <a:lstStyle/>
                    <a:p>
                      <a:pP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2009 г.</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16880</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4571</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12309</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9987869"/>
                  </a:ext>
                </a:extLst>
              </a:tr>
              <a:tr h="544755">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2022 г.</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16083</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3014</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13069</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1615705"/>
                  </a:ext>
                </a:extLst>
              </a:tr>
              <a:tr h="544755">
                <a:tc>
                  <a:txBody>
                    <a:bodyPr/>
                    <a:lstStyle/>
                    <a:p>
                      <a:pP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2022 г. к 2009 г.</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862076"/>
                  </a:ext>
                </a:extLst>
              </a:tr>
              <a:tr h="544755">
                <a:tc>
                  <a:txBody>
                    <a:bodyPr/>
                    <a:lstStyle/>
                    <a:p>
                      <a:pP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             тыс. чел.</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- 797</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a:effectLst/>
                          <a:latin typeface="Times New Roman" panose="02020603050405020304" pitchFamily="18" charset="0"/>
                          <a:ea typeface="Calibri" panose="020F0502020204030204" pitchFamily="34" charset="0"/>
                          <a:cs typeface="Times New Roman" panose="02020603050405020304" pitchFamily="18" charset="0"/>
                        </a:rPr>
                        <a:t>- 1557</a:t>
                      </a:r>
                      <a:endParaRPr lang="ru-RU"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+ 760</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0307204"/>
                  </a:ext>
                </a:extLst>
              </a:tr>
              <a:tr h="544755">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95,3</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65,9</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2800" b="1" kern="0" dirty="0">
                          <a:effectLst/>
                          <a:latin typeface="Times New Roman" panose="02020603050405020304" pitchFamily="18" charset="0"/>
                          <a:ea typeface="Calibri" panose="020F0502020204030204" pitchFamily="34" charset="0"/>
                          <a:cs typeface="Times New Roman" panose="02020603050405020304" pitchFamily="18" charset="0"/>
                        </a:rPr>
                        <a:t>106,2</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4427284"/>
                  </a:ext>
                </a:extLst>
              </a:tr>
            </a:tbl>
          </a:graphicData>
        </a:graphic>
      </p:graphicFrame>
    </p:spTree>
    <p:extLst>
      <p:ext uri="{BB962C8B-B14F-4D97-AF65-F5344CB8AC3E}">
        <p14:creationId xmlns:p14="http://schemas.microsoft.com/office/powerpoint/2010/main" val="250664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DF2F9C-C0D8-F0BE-7440-DE0E4FA82BF5}"/>
              </a:ext>
            </a:extLst>
          </p:cNvPr>
          <p:cNvSpPr>
            <a:spLocks noGrp="1"/>
          </p:cNvSpPr>
          <p:nvPr>
            <p:ph type="title"/>
          </p:nvPr>
        </p:nvSpPr>
        <p:spPr>
          <a:xfrm>
            <a:off x="838200" y="136526"/>
            <a:ext cx="10515600" cy="877266"/>
          </a:xfrm>
        </p:spPr>
        <p:txBody>
          <a:bodyPr>
            <a:normAutofit fontScale="90000"/>
          </a:bodyPr>
          <a:lstStyle/>
          <a:p>
            <a:pPr algn="ctr"/>
            <a:r>
              <a:rPr lang="ru-RU" sz="3200" dirty="0">
                <a:latin typeface="Times New Roman" panose="02020603050405020304" pitchFamily="18" charset="0"/>
                <a:cs typeface="Times New Roman" panose="02020603050405020304" pitchFamily="18" charset="0"/>
              </a:rPr>
              <a:t>Необходимость Федерального закона «О комплексном развитии села»</a:t>
            </a:r>
          </a:p>
        </p:txBody>
      </p:sp>
      <p:sp>
        <p:nvSpPr>
          <p:cNvPr id="3" name="Объект 2">
            <a:extLst>
              <a:ext uri="{FF2B5EF4-FFF2-40B4-BE49-F238E27FC236}">
                <a16:creationId xmlns:a16="http://schemas.microsoft.com/office/drawing/2014/main" id="{7CA42A91-F2D0-40E5-D01F-7EF11A4C58EC}"/>
              </a:ext>
            </a:extLst>
          </p:cNvPr>
          <p:cNvSpPr>
            <a:spLocks noGrp="1"/>
          </p:cNvSpPr>
          <p:nvPr>
            <p:ph idx="1"/>
          </p:nvPr>
        </p:nvSpPr>
        <p:spPr>
          <a:xfrm>
            <a:off x="228601" y="1172817"/>
            <a:ext cx="11618842" cy="5548658"/>
          </a:xfrm>
        </p:spPr>
        <p:txBody>
          <a:bodyPr>
            <a:normAutofit lnSpcReduction="10000"/>
          </a:bodyPr>
          <a:lstStyle/>
          <a:p>
            <a:r>
              <a:rPr lang="ru-RU" sz="3200" dirty="0">
                <a:latin typeface="Times New Roman" panose="02020603050405020304" pitchFamily="18" charset="0"/>
                <a:cs typeface="Times New Roman" panose="02020603050405020304" pitchFamily="18" charset="0"/>
              </a:rPr>
              <a:t>Обеспечение гарантий принятия мер по развитию села </a:t>
            </a:r>
          </a:p>
          <a:p>
            <a:r>
              <a:rPr lang="ru-RU" sz="3200" dirty="0">
                <a:latin typeface="Times New Roman" panose="02020603050405020304" pitchFamily="18" charset="0"/>
                <a:cs typeface="Times New Roman" panose="02020603050405020304" pitchFamily="18" charset="0"/>
              </a:rPr>
              <a:t>Преодоление закрепленного в действующем законодательстве узковедомственного (аграрного) подхода к сельскому развитию</a:t>
            </a:r>
          </a:p>
          <a:p>
            <a:r>
              <a:rPr lang="ru-RU" sz="3200" dirty="0">
                <a:latin typeface="Times New Roman" panose="02020603050405020304" pitchFamily="18" charset="0"/>
                <a:cs typeface="Times New Roman" panose="02020603050405020304" pitchFamily="18" charset="0"/>
              </a:rPr>
              <a:t>Отсутствие объективных критериев определения сельских районов, сельских населенных пунктов</a:t>
            </a:r>
          </a:p>
          <a:p>
            <a:r>
              <a:rPr lang="ru-RU" sz="3200" dirty="0">
                <a:latin typeface="Times New Roman" panose="02020603050405020304" pitchFamily="18" charset="0"/>
                <a:cs typeface="Times New Roman" panose="02020603050405020304" pitchFamily="18" charset="0"/>
              </a:rPr>
              <a:t>Несовершенство нормативов обеспеченности сельского населения социальными объектами и услугами</a:t>
            </a:r>
          </a:p>
          <a:p>
            <a:r>
              <a:rPr lang="ru-RU" sz="3200" dirty="0">
                <a:latin typeface="Times New Roman" panose="02020603050405020304" pitchFamily="18" charset="0"/>
                <a:cs typeface="Times New Roman" panose="02020603050405020304" pitchFamily="18" charset="0"/>
              </a:rPr>
              <a:t>Недостаточность стимулов для частных инвестиций в сельское развитие и льгот для занятых в сельской социальной сфере</a:t>
            </a:r>
          </a:p>
          <a:p>
            <a:r>
              <a:rPr lang="ru-RU" sz="3200" dirty="0">
                <a:latin typeface="Times New Roman" panose="02020603050405020304" pitchFamily="18" charset="0"/>
                <a:cs typeface="Times New Roman" panose="02020603050405020304" pitchFamily="18" charset="0"/>
              </a:rPr>
              <a:t>Отсутствие положений о мониторинге,  Национальном докладе и прогнозе о  развитии села </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98A96DA5-DB26-D5AE-F621-521F2BC5F4B1}"/>
              </a:ext>
            </a:extLst>
          </p:cNvPr>
          <p:cNvSpPr>
            <a:spLocks noGrp="1"/>
          </p:cNvSpPr>
          <p:nvPr>
            <p:ph type="sldNum" sz="quarter" idx="12"/>
          </p:nvPr>
        </p:nvSpPr>
        <p:spPr/>
        <p:txBody>
          <a:bodyPr/>
          <a:lstStyle/>
          <a:p>
            <a:fld id="{94EFDF0E-B47C-498C-9A14-735B80BC4918}" type="slidenum">
              <a:rPr lang="ru-RU" smtClean="0"/>
              <a:t>15</a:t>
            </a:fld>
            <a:endParaRPr lang="ru-RU"/>
          </a:p>
        </p:txBody>
      </p:sp>
    </p:spTree>
    <p:extLst>
      <p:ext uri="{BB962C8B-B14F-4D97-AF65-F5344CB8AC3E}">
        <p14:creationId xmlns:p14="http://schemas.microsoft.com/office/powerpoint/2010/main" val="112574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A95335-4E12-DC50-5472-D54F89226AEA}"/>
              </a:ext>
            </a:extLst>
          </p:cNvPr>
          <p:cNvSpPr>
            <a:spLocks noGrp="1"/>
          </p:cNvSpPr>
          <p:nvPr>
            <p:ph type="title"/>
          </p:nvPr>
        </p:nvSpPr>
        <p:spPr>
          <a:xfrm>
            <a:off x="838200" y="188843"/>
            <a:ext cx="10515600" cy="387627"/>
          </a:xfrm>
        </p:spPr>
        <p:txBody>
          <a:bodyPr>
            <a:normAutofit fontScale="90000"/>
          </a:bodyPr>
          <a:lstStyle/>
          <a:p>
            <a:pPr algn="ctr"/>
            <a:r>
              <a:rPr lang="ru-RU" sz="4000" dirty="0">
                <a:latin typeface="Times New Roman" panose="02020603050405020304" pitchFamily="18" charset="0"/>
                <a:cs typeface="Times New Roman" panose="02020603050405020304" pitchFamily="18" charset="0"/>
              </a:rPr>
              <a:t>Тематика научных исследований развития села</a:t>
            </a:r>
          </a:p>
        </p:txBody>
      </p:sp>
      <p:sp>
        <p:nvSpPr>
          <p:cNvPr id="3" name="Объект 2">
            <a:extLst>
              <a:ext uri="{FF2B5EF4-FFF2-40B4-BE49-F238E27FC236}">
                <a16:creationId xmlns:a16="http://schemas.microsoft.com/office/drawing/2014/main" id="{2575FF67-0C81-C805-8117-5F0BE5253194}"/>
              </a:ext>
            </a:extLst>
          </p:cNvPr>
          <p:cNvSpPr>
            <a:spLocks noGrp="1"/>
          </p:cNvSpPr>
          <p:nvPr>
            <p:ph idx="1"/>
          </p:nvPr>
        </p:nvSpPr>
        <p:spPr>
          <a:xfrm>
            <a:off x="516835" y="1033669"/>
            <a:ext cx="11340547" cy="5183050"/>
          </a:xfrm>
        </p:spPr>
        <p:txBody>
          <a:bodyPr>
            <a:normAutofit fontScale="92500" lnSpcReduction="20000"/>
          </a:bodyPr>
          <a:lstStyle/>
          <a:p>
            <a:r>
              <a:rPr lang="ru-RU" sz="3200" b="1" dirty="0">
                <a:latin typeface="Times New Roman" panose="02020603050405020304" pitchFamily="18" charset="0"/>
                <a:cs typeface="Times New Roman" panose="02020603050405020304" pitchFamily="18" charset="0"/>
              </a:rPr>
              <a:t>мониторинг комплексного развития  села с подготовкой ежегодного доклада</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стимулирование диверсификации сельской экономики</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развитие малого и среднего предпринимательства и его взаимодействие с крупным бизнесом</a:t>
            </a:r>
          </a:p>
          <a:p>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участие различных типов предприятий в сельском  развитии</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 государственная поддержка депрессивных сельских регионов и уязвимых социальных групп сельского населения</a:t>
            </a:r>
          </a:p>
          <a:p>
            <a:endParaRPr lang="ru-RU" dirty="0"/>
          </a:p>
        </p:txBody>
      </p:sp>
    </p:spTree>
    <p:extLst>
      <p:ext uri="{BB962C8B-B14F-4D97-AF65-F5344CB8AC3E}">
        <p14:creationId xmlns:p14="http://schemas.microsoft.com/office/powerpoint/2010/main" val="2584121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A95335-4E12-DC50-5472-D54F89226AEA}"/>
              </a:ext>
            </a:extLst>
          </p:cNvPr>
          <p:cNvSpPr>
            <a:spLocks noGrp="1"/>
          </p:cNvSpPr>
          <p:nvPr>
            <p:ph type="title"/>
          </p:nvPr>
        </p:nvSpPr>
        <p:spPr>
          <a:xfrm>
            <a:off x="838200" y="188844"/>
            <a:ext cx="10515600" cy="492194"/>
          </a:xfrm>
        </p:spPr>
        <p:txBody>
          <a:bodyPr>
            <a:normAutofit fontScale="90000"/>
          </a:bodyPr>
          <a:lstStyle/>
          <a:p>
            <a:pPr algn="ctr"/>
            <a:r>
              <a:rPr lang="ru-RU" sz="4000" dirty="0">
                <a:latin typeface="Times New Roman" panose="02020603050405020304" pitchFamily="18" charset="0"/>
                <a:cs typeface="Times New Roman" panose="02020603050405020304" pitchFamily="18" charset="0"/>
              </a:rPr>
              <a:t>Тематика научных исследований развития села</a:t>
            </a:r>
          </a:p>
        </p:txBody>
      </p:sp>
      <p:sp>
        <p:nvSpPr>
          <p:cNvPr id="3" name="Объект 2">
            <a:extLst>
              <a:ext uri="{FF2B5EF4-FFF2-40B4-BE49-F238E27FC236}">
                <a16:creationId xmlns:a16="http://schemas.microsoft.com/office/drawing/2014/main" id="{2575FF67-0C81-C805-8117-5F0BE5253194}"/>
              </a:ext>
            </a:extLst>
          </p:cNvPr>
          <p:cNvSpPr>
            <a:spLocks noGrp="1"/>
          </p:cNvSpPr>
          <p:nvPr>
            <p:ph idx="1"/>
          </p:nvPr>
        </p:nvSpPr>
        <p:spPr>
          <a:xfrm>
            <a:off x="457201" y="1311965"/>
            <a:ext cx="11459816" cy="4894815"/>
          </a:xfrm>
        </p:spPr>
        <p:txBody>
          <a:bodyPr>
            <a:normAutofit fontScale="92500" lnSpcReduction="10000"/>
          </a:bodyPr>
          <a:lstStyle/>
          <a:p>
            <a:r>
              <a:rPr lang="ru-RU" sz="3200" b="1" dirty="0">
                <a:latin typeface="Times New Roman" panose="02020603050405020304" pitchFamily="18" charset="0"/>
                <a:cs typeface="Times New Roman" panose="02020603050405020304" pitchFamily="18" charset="0"/>
              </a:rPr>
              <a:t>активизация  участия граждан, общественных организаций и органов местного самоуправления в развитии села</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развитие сельско-городского сотрудничества и роль малых городов в развитии сельских территорий</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стимулирование процессов </a:t>
            </a:r>
            <a:r>
              <a:rPr lang="ru-RU" sz="3200" b="1" dirty="0" err="1">
                <a:latin typeface="Times New Roman" panose="02020603050405020304" pitchFamily="18" charset="0"/>
                <a:cs typeface="Times New Roman" panose="02020603050405020304" pitchFamily="18" charset="0"/>
              </a:rPr>
              <a:t>деурбанизации</a:t>
            </a:r>
            <a:r>
              <a:rPr lang="ru-RU" sz="3200" b="1" dirty="0">
                <a:latin typeface="Times New Roman" panose="02020603050405020304" pitchFamily="18" charset="0"/>
                <a:cs typeface="Times New Roman" panose="02020603050405020304" pitchFamily="18" charset="0"/>
              </a:rPr>
              <a:t> и возвратной миграции городского населения в сельскую местность</a:t>
            </a:r>
          </a:p>
          <a:p>
            <a:pPr marL="0" indent="0">
              <a:buNone/>
            </a:pPr>
            <a:endParaRPr lang="ru-RU" sz="3200" b="1"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составление среднесрочных и долгосрочных прогнозов устойчивого развития села</a:t>
            </a:r>
          </a:p>
          <a:p>
            <a:endParaRPr lang="ru-RU" dirty="0"/>
          </a:p>
        </p:txBody>
      </p:sp>
    </p:spTree>
    <p:extLst>
      <p:ext uri="{BB962C8B-B14F-4D97-AF65-F5344CB8AC3E}">
        <p14:creationId xmlns:p14="http://schemas.microsoft.com/office/powerpoint/2010/main" val="2500700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0723DD6-5947-8209-A2E9-BB91207B8039}"/>
              </a:ext>
            </a:extLst>
          </p:cNvPr>
          <p:cNvSpPr>
            <a:spLocks noGrp="1"/>
          </p:cNvSpPr>
          <p:nvPr>
            <p:ph idx="1"/>
          </p:nvPr>
        </p:nvSpPr>
        <p:spPr>
          <a:xfrm>
            <a:off x="838200" y="2673626"/>
            <a:ext cx="10515600" cy="3513276"/>
          </a:xfrm>
        </p:spPr>
        <p:txBody>
          <a:bodyPr>
            <a:normAutofit/>
          </a:bodyPr>
          <a:lstStyle/>
          <a:p>
            <a:pPr marL="0" indent="0" algn="ctr">
              <a:buNone/>
            </a:pPr>
            <a:r>
              <a:rPr lang="ru-RU" sz="4000" b="1" dirty="0">
                <a:latin typeface="Times New Roman" panose="02020603050405020304" pitchFamily="18" charset="0"/>
                <a:cs typeface="Times New Roman" panose="02020603050405020304" pitchFamily="18" charset="0"/>
              </a:rPr>
              <a:t>Благодарю за внимание!</a:t>
            </a:r>
          </a:p>
        </p:txBody>
      </p:sp>
    </p:spTree>
    <p:extLst>
      <p:ext uri="{BB962C8B-B14F-4D97-AF65-F5344CB8AC3E}">
        <p14:creationId xmlns:p14="http://schemas.microsoft.com/office/powerpoint/2010/main" val="77083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E0667E-8205-B4B7-9A6E-11B444B1B9F8}"/>
              </a:ext>
            </a:extLst>
          </p:cNvPr>
          <p:cNvSpPr>
            <a:spLocks noGrp="1"/>
          </p:cNvSpPr>
          <p:nvPr>
            <p:ph type="title"/>
          </p:nvPr>
        </p:nvSpPr>
        <p:spPr>
          <a:xfrm>
            <a:off x="838200" y="178905"/>
            <a:ext cx="10515600" cy="502132"/>
          </a:xfrm>
        </p:spPr>
        <p:txBody>
          <a:bodyPr>
            <a:noAutofit/>
          </a:bodyPr>
          <a:lstStyle/>
          <a:p>
            <a:pPr algn="ctr"/>
            <a:r>
              <a:rPr lang="ru-RU" sz="4000" dirty="0">
                <a:latin typeface="Times New Roman" panose="02020603050405020304" pitchFamily="18" charset="0"/>
                <a:cs typeface="Times New Roman" panose="02020603050405020304" pitchFamily="18" charset="0"/>
              </a:rPr>
              <a:t>Результаты фундаментальных исследований</a:t>
            </a:r>
          </a:p>
        </p:txBody>
      </p:sp>
      <p:sp>
        <p:nvSpPr>
          <p:cNvPr id="3" name="Объект 2">
            <a:extLst>
              <a:ext uri="{FF2B5EF4-FFF2-40B4-BE49-F238E27FC236}">
                <a16:creationId xmlns:a16="http://schemas.microsoft.com/office/drawing/2014/main" id="{4B11A74A-62B9-E054-10CC-6C5F315C8AC5}"/>
              </a:ext>
            </a:extLst>
          </p:cNvPr>
          <p:cNvSpPr>
            <a:spLocks noGrp="1"/>
          </p:cNvSpPr>
          <p:nvPr>
            <p:ph idx="1"/>
          </p:nvPr>
        </p:nvSpPr>
        <p:spPr>
          <a:xfrm>
            <a:off x="228601" y="1003852"/>
            <a:ext cx="11807686" cy="5675243"/>
          </a:xfrm>
        </p:spPr>
        <p:txBody>
          <a:bodyPr>
            <a:normAutofit fontScale="77500" lnSpcReduction="20000"/>
          </a:bodyPr>
          <a:lstStyle/>
          <a:p>
            <a:r>
              <a:rPr lang="ru-RU" sz="3800" dirty="0"/>
              <a:t> </a:t>
            </a:r>
            <a:r>
              <a:rPr lang="ru-RU" sz="3800" b="1" dirty="0">
                <a:latin typeface="Times New Roman" panose="02020603050405020304" pitchFamily="18" charset="0"/>
                <a:cs typeface="Times New Roman" panose="02020603050405020304" pitchFamily="18" charset="0"/>
              </a:rPr>
              <a:t>Научные основы земельной и аграрной реформы в России</a:t>
            </a:r>
          </a:p>
          <a:p>
            <a:pPr marL="0" indent="0">
              <a:buNone/>
            </a:pPr>
            <a:endParaRPr lang="ru-RU" sz="3200" b="1" dirty="0">
              <a:latin typeface="Times New Roman" panose="02020603050405020304" pitchFamily="18" charset="0"/>
              <a:cs typeface="Times New Roman" panose="02020603050405020304" pitchFamily="18" charset="0"/>
            </a:endParaRPr>
          </a:p>
          <a:p>
            <a:r>
              <a:rPr lang="ru-RU" sz="3800" b="1" dirty="0">
                <a:solidFill>
                  <a:srgbClr val="002060"/>
                </a:solidFill>
                <a:latin typeface="Times New Roman" panose="02020603050405020304" pitchFamily="18" charset="0"/>
                <a:cs typeface="Times New Roman" panose="02020603050405020304" pitchFamily="18" charset="0"/>
              </a:rPr>
              <a:t>Теория формирования многоукладной аграрной экономики</a:t>
            </a:r>
          </a:p>
          <a:p>
            <a:pPr marL="0" indent="0">
              <a:buNone/>
            </a:pPr>
            <a:endParaRPr lang="ru-RU" sz="3200" b="1" dirty="0">
              <a:latin typeface="Times New Roman" panose="02020603050405020304" pitchFamily="18" charset="0"/>
              <a:cs typeface="Times New Roman" panose="02020603050405020304" pitchFamily="18" charset="0"/>
            </a:endParaRPr>
          </a:p>
          <a:p>
            <a:r>
              <a:rPr lang="ru-RU" sz="3800" b="1" dirty="0">
                <a:latin typeface="Times New Roman" panose="02020603050405020304" pitchFamily="18" charset="0"/>
                <a:cs typeface="Times New Roman" panose="02020603050405020304" pitchFamily="18" charset="0"/>
              </a:rPr>
              <a:t>Механизмы государственной поддержки сельского хозяйства</a:t>
            </a:r>
          </a:p>
          <a:p>
            <a:pPr marL="0" indent="0">
              <a:buNone/>
            </a:pPr>
            <a:endParaRPr lang="ru-RU" sz="3200" b="1" dirty="0">
              <a:latin typeface="Times New Roman" panose="02020603050405020304" pitchFamily="18" charset="0"/>
              <a:cs typeface="Times New Roman" panose="02020603050405020304" pitchFamily="18" charset="0"/>
            </a:endParaRPr>
          </a:p>
          <a:p>
            <a:r>
              <a:rPr lang="ru-RU" sz="3800" b="1" dirty="0">
                <a:solidFill>
                  <a:srgbClr val="002060"/>
                </a:solidFill>
                <a:latin typeface="Times New Roman" panose="02020603050405020304" pitchFamily="18" charset="0"/>
                <a:cs typeface="Times New Roman" panose="02020603050405020304" pitchFamily="18" charset="0"/>
              </a:rPr>
              <a:t>Модели регулирования агропродовольственных рынков </a:t>
            </a:r>
          </a:p>
          <a:p>
            <a:pPr marL="0" indent="0">
              <a:buNone/>
            </a:pPr>
            <a:endParaRPr lang="ru-RU" sz="3200" b="1" dirty="0">
              <a:latin typeface="Times New Roman" panose="02020603050405020304" pitchFamily="18" charset="0"/>
              <a:cs typeface="Times New Roman" panose="02020603050405020304" pitchFamily="18" charset="0"/>
            </a:endParaRPr>
          </a:p>
          <a:p>
            <a:r>
              <a:rPr lang="ru-RU" sz="3800" b="1" dirty="0">
                <a:latin typeface="Times New Roman" panose="02020603050405020304" pitchFamily="18" charset="0"/>
                <a:cs typeface="Times New Roman" panose="02020603050405020304" pitchFamily="18" charset="0"/>
              </a:rPr>
              <a:t>Развитие и размещение региональных агропродовольственных систем с учетом климатических изменений и требований низко углеродной экономики</a:t>
            </a:r>
          </a:p>
          <a:p>
            <a:pPr marL="0" indent="0">
              <a:buNone/>
            </a:pPr>
            <a:endParaRPr lang="ru-RU" sz="3200" b="1" dirty="0">
              <a:latin typeface="Times New Roman" panose="02020603050405020304" pitchFamily="18" charset="0"/>
              <a:cs typeface="Times New Roman" panose="02020603050405020304" pitchFamily="18" charset="0"/>
            </a:endParaRPr>
          </a:p>
          <a:p>
            <a:r>
              <a:rPr lang="ru-RU" sz="4100" b="1" dirty="0">
                <a:solidFill>
                  <a:srgbClr val="002060"/>
                </a:solidFill>
                <a:latin typeface="Times New Roman" panose="02020603050405020304" pitchFamily="18" charset="0"/>
                <a:cs typeface="Times New Roman" panose="02020603050405020304" pitchFamily="18" charset="0"/>
              </a:rPr>
              <a:t>Стратегия социально-экономического развития российского села</a:t>
            </a:r>
          </a:p>
          <a:p>
            <a:endParaRPr lang="ru-RU" dirty="0"/>
          </a:p>
        </p:txBody>
      </p:sp>
    </p:spTree>
    <p:extLst>
      <p:ext uri="{BB962C8B-B14F-4D97-AF65-F5344CB8AC3E}">
        <p14:creationId xmlns:p14="http://schemas.microsoft.com/office/powerpoint/2010/main" val="266184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81D40F-80B7-4C7B-081F-67ECF13FDFF7}"/>
              </a:ext>
            </a:extLst>
          </p:cNvPr>
          <p:cNvSpPr>
            <a:spLocks noGrp="1"/>
          </p:cNvSpPr>
          <p:nvPr>
            <p:ph type="title"/>
          </p:nvPr>
        </p:nvSpPr>
        <p:spPr>
          <a:xfrm>
            <a:off x="838200" y="89453"/>
            <a:ext cx="10515600" cy="675860"/>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Прикладные результаты НИР - 1</a:t>
            </a:r>
          </a:p>
        </p:txBody>
      </p:sp>
      <p:sp>
        <p:nvSpPr>
          <p:cNvPr id="3" name="Объект 2">
            <a:extLst>
              <a:ext uri="{FF2B5EF4-FFF2-40B4-BE49-F238E27FC236}">
                <a16:creationId xmlns:a16="http://schemas.microsoft.com/office/drawing/2014/main" id="{863423A1-21FA-6EE7-AEF9-08E3B97FA517}"/>
              </a:ext>
            </a:extLst>
          </p:cNvPr>
          <p:cNvSpPr>
            <a:spLocks noGrp="1"/>
          </p:cNvSpPr>
          <p:nvPr>
            <p:ph idx="1"/>
          </p:nvPr>
        </p:nvSpPr>
        <p:spPr>
          <a:xfrm>
            <a:off x="248478" y="954157"/>
            <a:ext cx="11688418" cy="5645426"/>
          </a:xfrm>
        </p:spPr>
        <p:txBody>
          <a:bodyPr>
            <a:normAutofit/>
          </a:bodyPr>
          <a:lstStyle/>
          <a:p>
            <a:r>
              <a:rPr lang="ru-RU" sz="3200" b="1" dirty="0">
                <a:latin typeface="Times New Roman" panose="02020603050405020304" pitchFamily="18" charset="0"/>
                <a:cs typeface="Times New Roman" panose="02020603050405020304" pitchFamily="18" charset="0"/>
              </a:rPr>
              <a:t>нормативно-правовых акты по земельной и аграрной реформе (1990-1998)</a:t>
            </a:r>
          </a:p>
          <a:p>
            <a:r>
              <a:rPr lang="ru-RU" sz="3200" b="1" dirty="0">
                <a:solidFill>
                  <a:srgbClr val="002060"/>
                </a:solidFill>
                <a:latin typeface="Times New Roman" panose="02020603050405020304" pitchFamily="18" charset="0"/>
                <a:cs typeface="Times New Roman" panose="02020603050405020304" pitchFamily="18" charset="0"/>
              </a:rPr>
              <a:t>проекты федеральных законов «О сельскохозяйственной кооперации» (1995), «Об обороте земель сельскохозяйственного назначения» (2002),  «О финансовом оздоровлении сельскохозяйственных товаропроизводителей» (2002), «О крестьянском (фермерском хозяйстве» (2003), «О личном подсобном хозяйстве»(2003), «О развитии сельского хозяйства» (2006) и др.</a:t>
            </a:r>
          </a:p>
          <a:p>
            <a:r>
              <a:rPr lang="ru-RU" sz="3200" b="1" dirty="0">
                <a:latin typeface="Times New Roman" panose="02020603050405020304" pitchFamily="18" charset="0"/>
                <a:cs typeface="Times New Roman" panose="02020603050405020304" pitchFamily="18" charset="0"/>
              </a:rPr>
              <a:t>«Основные направления агропродовольственной политики правительства Российской Федерации на 2001-2010 годы» </a:t>
            </a:r>
          </a:p>
          <a:p>
            <a:endParaRPr lang="ru-RU" dirty="0"/>
          </a:p>
        </p:txBody>
      </p:sp>
    </p:spTree>
    <p:extLst>
      <p:ext uri="{BB962C8B-B14F-4D97-AF65-F5344CB8AC3E}">
        <p14:creationId xmlns:p14="http://schemas.microsoft.com/office/powerpoint/2010/main" val="184200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81D40F-80B7-4C7B-081F-67ECF13FDFF7}"/>
              </a:ext>
            </a:extLst>
          </p:cNvPr>
          <p:cNvSpPr>
            <a:spLocks noGrp="1"/>
          </p:cNvSpPr>
          <p:nvPr>
            <p:ph type="title"/>
          </p:nvPr>
        </p:nvSpPr>
        <p:spPr>
          <a:xfrm>
            <a:off x="838200" y="1"/>
            <a:ext cx="10515600" cy="606286"/>
          </a:xfrm>
        </p:spPr>
        <p:txBody>
          <a:bodyPr>
            <a:noAutofit/>
          </a:bodyPr>
          <a:lstStyle/>
          <a:p>
            <a:pPr algn="ctr"/>
            <a:r>
              <a:rPr lang="ru-RU" sz="3600" dirty="0">
                <a:latin typeface="Times New Roman" panose="02020603050405020304" pitchFamily="18" charset="0"/>
                <a:cs typeface="Times New Roman" panose="02020603050405020304" pitchFamily="18" charset="0"/>
              </a:rPr>
              <a:t>Прикладные результаты НИР -2 </a:t>
            </a:r>
          </a:p>
        </p:txBody>
      </p:sp>
      <p:sp>
        <p:nvSpPr>
          <p:cNvPr id="3" name="Объект 2">
            <a:extLst>
              <a:ext uri="{FF2B5EF4-FFF2-40B4-BE49-F238E27FC236}">
                <a16:creationId xmlns:a16="http://schemas.microsoft.com/office/drawing/2014/main" id="{863423A1-21FA-6EE7-AEF9-08E3B97FA517}"/>
              </a:ext>
            </a:extLst>
          </p:cNvPr>
          <p:cNvSpPr>
            <a:spLocks noGrp="1"/>
          </p:cNvSpPr>
          <p:nvPr>
            <p:ph idx="1"/>
          </p:nvPr>
        </p:nvSpPr>
        <p:spPr>
          <a:xfrm>
            <a:off x="218661" y="795130"/>
            <a:ext cx="11787809" cy="5824331"/>
          </a:xfrm>
        </p:spPr>
        <p:txBody>
          <a:bodyPr>
            <a:normAutofit/>
          </a:bodyPr>
          <a:lstStyle/>
          <a:p>
            <a:r>
              <a:rPr lang="ru-RU" sz="3000" b="1" dirty="0">
                <a:latin typeface="Times New Roman" panose="02020603050405020304" pitchFamily="18" charset="0"/>
                <a:cs typeface="Times New Roman" panose="02020603050405020304" pitchFamily="18" charset="0"/>
              </a:rPr>
              <a:t>Приоритетный национальный проект «Развитие АПК» (2005-2006 гг.)</a:t>
            </a:r>
          </a:p>
          <a:p>
            <a:r>
              <a:rPr lang="ru-RU" sz="3000" b="1" dirty="0">
                <a:solidFill>
                  <a:srgbClr val="002060"/>
                </a:solidFill>
                <a:latin typeface="Times New Roman" panose="02020603050405020304" pitchFamily="18" charset="0"/>
                <a:cs typeface="Times New Roman" panose="02020603050405020304" pitchFamily="18" charset="0"/>
              </a:rPr>
              <a:t> Проекты  Государственной программы развития сельского хозяйства и регулирования рынков сельскохозяйственной продукции, сырья и продовольствия на 2008-2012 гг. и на 2013-2020 гг.</a:t>
            </a:r>
          </a:p>
          <a:p>
            <a:r>
              <a:rPr lang="ru-RU" sz="3000" b="1" dirty="0">
                <a:latin typeface="Times New Roman" panose="02020603050405020304" pitchFamily="18" charset="0"/>
                <a:cs typeface="Times New Roman" panose="02020603050405020304" pitchFamily="18" charset="0"/>
              </a:rPr>
              <a:t>Методология Всероссийских сельскохозяйственных переписей 2006, 2016 и 2021  гг. </a:t>
            </a:r>
          </a:p>
          <a:p>
            <a:r>
              <a:rPr lang="ru-RU" sz="3000" b="1" dirty="0">
                <a:solidFill>
                  <a:srgbClr val="002060"/>
                </a:solidFill>
                <a:latin typeface="Times New Roman" panose="02020603050405020304" pitchFamily="18" charset="0"/>
                <a:cs typeface="Times New Roman" panose="02020603050405020304" pitchFamily="18" charset="0"/>
              </a:rPr>
              <a:t>Концепция устойчивого развития сельских территорий Российской Федерации на период до 2020 г.</a:t>
            </a:r>
          </a:p>
          <a:p>
            <a:r>
              <a:rPr lang="ru-RU" sz="3000" b="1" dirty="0">
                <a:latin typeface="Times New Roman" panose="02020603050405020304" pitchFamily="18" charset="0"/>
                <a:cs typeface="Times New Roman" panose="02020603050405020304" pitchFamily="18" charset="0"/>
              </a:rPr>
              <a:t> Стратегия устойчивого развития сельских территорий Российской Федерации на период до 2030 г. </a:t>
            </a:r>
          </a:p>
          <a:p>
            <a:endParaRPr lang="ru-RU" dirty="0"/>
          </a:p>
        </p:txBody>
      </p:sp>
    </p:spTree>
    <p:extLst>
      <p:ext uri="{BB962C8B-B14F-4D97-AF65-F5344CB8AC3E}">
        <p14:creationId xmlns:p14="http://schemas.microsoft.com/office/powerpoint/2010/main" val="353995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A97575-9803-41A5-8D86-B2DCCC772013}"/>
              </a:ext>
            </a:extLst>
          </p:cNvPr>
          <p:cNvSpPr>
            <a:spLocks noGrp="1"/>
          </p:cNvSpPr>
          <p:nvPr>
            <p:ph type="ctrTitle"/>
          </p:nvPr>
        </p:nvSpPr>
        <p:spPr>
          <a:xfrm>
            <a:off x="497467" y="1838739"/>
            <a:ext cx="10058400" cy="3925957"/>
          </a:xfrm>
        </p:spPr>
        <p:txBody>
          <a:bodyPr>
            <a:noAutofit/>
          </a:bodyPr>
          <a:lstStyle/>
          <a:p>
            <a:br>
              <a:rPr lang="ru-RU" sz="36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br>
            <a:br>
              <a:rPr lang="ru-RU" sz="36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br>
            <a:r>
              <a:rPr lang="ru-RU" sz="36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t>Государственное регулирование комплексного развития села: проблемы и решения </a:t>
            </a:r>
            <a:br>
              <a:rPr lang="ru-RU" sz="36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br>
            <a:br>
              <a:rPr lang="ru-RU" sz="36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br>
            <a:br>
              <a:rPr lang="ru-RU" sz="2400" b="1" dirty="0">
                <a:solidFill>
                  <a:schemeClr val="bg2">
                    <a:lumMod val="50000"/>
                  </a:schemeClr>
                </a:solidFill>
                <a:latin typeface="Times New Roman" panose="02020603050405020304" pitchFamily="18" charset="0"/>
                <a:ea typeface="Calibri" panose="020F0502020204030204" pitchFamily="34" charset="0"/>
                <a:cs typeface="Times New Roman" panose="02020603050405020304" pitchFamily="18" charset="0"/>
              </a:rPr>
            </a:br>
            <a:br>
              <a:rPr kumimoji="0" lang="ru-RU"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ru-RU"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А.В. Петриков, академик РАН</a:t>
            </a:r>
            <a:endParaRPr lang="ru-RU"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Рисунок 7">
            <a:extLst>
              <a:ext uri="{FF2B5EF4-FFF2-40B4-BE49-F238E27FC236}">
                <a16:creationId xmlns:a16="http://schemas.microsoft.com/office/drawing/2014/main" id="{3CC31611-527E-4007-8EDF-4F0CDD1FDBD5}"/>
              </a:ext>
            </a:extLst>
          </p:cNvPr>
          <p:cNvPicPr>
            <a:picLocks noChangeAspect="1"/>
          </p:cNvPicPr>
          <p:nvPr/>
        </p:nvPicPr>
        <p:blipFill rotWithShape="1">
          <a:blip r:embed="rId2">
            <a:extLst>
              <a:ext uri="{28A0092B-C50C-407E-A947-70E740481C1C}">
                <a14:useLocalDpi xmlns:a14="http://schemas.microsoft.com/office/drawing/2010/main" val="0"/>
              </a:ext>
            </a:extLst>
          </a:blip>
          <a:srcRect r="41881"/>
          <a:stretch/>
        </p:blipFill>
        <p:spPr>
          <a:xfrm>
            <a:off x="1196246" y="347603"/>
            <a:ext cx="7079381" cy="1590261"/>
          </a:xfrm>
          <a:prstGeom prst="rect">
            <a:avLst/>
          </a:prstGeom>
        </p:spPr>
      </p:pic>
    </p:spTree>
    <p:extLst>
      <p:ext uri="{BB962C8B-B14F-4D97-AF65-F5344CB8AC3E}">
        <p14:creationId xmlns:p14="http://schemas.microsoft.com/office/powerpoint/2010/main" val="57663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72998B-F4F6-05F9-0699-2E345E2E9691}"/>
              </a:ext>
            </a:extLst>
          </p:cNvPr>
          <p:cNvSpPr>
            <a:spLocks noGrp="1"/>
          </p:cNvSpPr>
          <p:nvPr>
            <p:ph type="title"/>
          </p:nvPr>
        </p:nvSpPr>
        <p:spPr/>
        <p:txBody>
          <a:bodyPr>
            <a:noAutofit/>
          </a:bodyPr>
          <a:lstStyle/>
          <a:p>
            <a:pPr algn="ctr"/>
            <a:r>
              <a:rPr lang="ru-RU" sz="3200" b="1" dirty="0">
                <a:latin typeface="Times New Roman" panose="02020603050405020304" pitchFamily="18" charset="0"/>
                <a:cs typeface="Times New Roman" panose="02020603050405020304" pitchFamily="18" charset="0"/>
              </a:rPr>
              <a:t>Типология сельских муниципальных образований (МО) по типу демографического развития (по данным всероссийских переписей населения 2002 и 2020 гг.)</a:t>
            </a:r>
          </a:p>
        </p:txBody>
      </p:sp>
      <p:graphicFrame>
        <p:nvGraphicFramePr>
          <p:cNvPr id="5" name="Таблица 5">
            <a:extLst>
              <a:ext uri="{FF2B5EF4-FFF2-40B4-BE49-F238E27FC236}">
                <a16:creationId xmlns:a16="http://schemas.microsoft.com/office/drawing/2014/main" id="{9405BA9A-5FB4-BC32-B49E-5D00B9112BB3}"/>
              </a:ext>
            </a:extLst>
          </p:cNvPr>
          <p:cNvGraphicFramePr>
            <a:graphicFrameLocks noGrp="1"/>
          </p:cNvGraphicFramePr>
          <p:nvPr>
            <p:ph idx="1"/>
            <p:extLst>
              <p:ext uri="{D42A27DB-BD31-4B8C-83A1-F6EECF244321}">
                <p14:modId xmlns:p14="http://schemas.microsoft.com/office/powerpoint/2010/main" val="3027232452"/>
              </p:ext>
            </p:extLst>
          </p:nvPr>
        </p:nvGraphicFramePr>
        <p:xfrm>
          <a:off x="387626" y="1825624"/>
          <a:ext cx="11340547" cy="3636060"/>
        </p:xfrm>
        <a:graphic>
          <a:graphicData uri="http://schemas.openxmlformats.org/drawingml/2006/table">
            <a:tbl>
              <a:tblPr firstRow="1" bandRow="1">
                <a:tableStyleId>{5C22544A-7EE6-4342-B048-85BDC9FD1C3A}</a:tableStyleId>
              </a:tblPr>
              <a:tblGrid>
                <a:gridCol w="3458817">
                  <a:extLst>
                    <a:ext uri="{9D8B030D-6E8A-4147-A177-3AD203B41FA5}">
                      <a16:colId xmlns:a16="http://schemas.microsoft.com/office/drawing/2014/main" val="4172752536"/>
                    </a:ext>
                  </a:extLst>
                </a:gridCol>
                <a:gridCol w="1863132">
                  <a:extLst>
                    <a:ext uri="{9D8B030D-6E8A-4147-A177-3AD203B41FA5}">
                      <a16:colId xmlns:a16="http://schemas.microsoft.com/office/drawing/2014/main" val="2113380958"/>
                    </a:ext>
                  </a:extLst>
                </a:gridCol>
                <a:gridCol w="2261257">
                  <a:extLst>
                    <a:ext uri="{9D8B030D-6E8A-4147-A177-3AD203B41FA5}">
                      <a16:colId xmlns:a16="http://schemas.microsoft.com/office/drawing/2014/main" val="3836120668"/>
                    </a:ext>
                  </a:extLst>
                </a:gridCol>
                <a:gridCol w="1975744">
                  <a:extLst>
                    <a:ext uri="{9D8B030D-6E8A-4147-A177-3AD203B41FA5}">
                      <a16:colId xmlns:a16="http://schemas.microsoft.com/office/drawing/2014/main" val="1595926621"/>
                    </a:ext>
                  </a:extLst>
                </a:gridCol>
                <a:gridCol w="1781597">
                  <a:extLst>
                    <a:ext uri="{9D8B030D-6E8A-4147-A177-3AD203B41FA5}">
                      <a16:colId xmlns:a16="http://schemas.microsoft.com/office/drawing/2014/main" val="4053984390"/>
                    </a:ext>
                  </a:extLst>
                </a:gridCol>
              </a:tblGrid>
              <a:tr h="606010">
                <a:tc>
                  <a:txBody>
                    <a:bodyPr/>
                    <a:lstStyle/>
                    <a:p>
                      <a:endParaRPr lang="ru-RU" sz="2800" b="1" dirty="0">
                        <a:latin typeface="Times New Roman" panose="02020603050405020304" pitchFamily="18" charset="0"/>
                        <a:cs typeface="Times New Roman" panose="02020603050405020304" pitchFamily="18" charset="0"/>
                      </a:endParaRPr>
                    </a:p>
                  </a:txBody>
                  <a:tcPr/>
                </a:tc>
                <a:tc gridSpan="2">
                  <a:txBody>
                    <a:bodyPr/>
                    <a:lstStyle/>
                    <a:p>
                      <a:r>
                        <a:rPr lang="ru-RU" sz="2800" b="1" dirty="0">
                          <a:latin typeface="Times New Roman" panose="02020603050405020304" pitchFamily="18" charset="0"/>
                          <a:cs typeface="Times New Roman" panose="02020603050405020304" pitchFamily="18" charset="0"/>
                        </a:rPr>
                        <a:t>Количество МО</a:t>
                      </a:r>
                    </a:p>
                  </a:txBody>
                  <a:tcPr/>
                </a:tc>
                <a:tc hMerge="1">
                  <a:txBody>
                    <a:bodyPr/>
                    <a:lstStyle/>
                    <a:p>
                      <a:endParaRPr lang="ru-RU" dirty="0"/>
                    </a:p>
                  </a:txBody>
                  <a:tcPr/>
                </a:tc>
                <a:tc gridSpan="2">
                  <a:txBody>
                    <a:bodyPr/>
                    <a:lstStyle/>
                    <a:p>
                      <a:r>
                        <a:rPr lang="ru-RU" sz="2800" b="1" dirty="0">
                          <a:latin typeface="Times New Roman" panose="02020603050405020304" pitchFamily="18" charset="0"/>
                          <a:cs typeface="Times New Roman" panose="02020603050405020304" pitchFamily="18" charset="0"/>
                        </a:rPr>
                        <a:t>Доля МО</a:t>
                      </a:r>
                    </a:p>
                  </a:txBody>
                  <a:tcPr/>
                </a:tc>
                <a:tc hMerge="1">
                  <a:txBody>
                    <a:bodyPr/>
                    <a:lstStyle/>
                    <a:p>
                      <a:endParaRPr lang="ru-RU" dirty="0"/>
                    </a:p>
                  </a:txBody>
                  <a:tcPr/>
                </a:tc>
                <a:extLst>
                  <a:ext uri="{0D108BD9-81ED-4DB2-BD59-A6C34878D82A}">
                    <a16:rowId xmlns:a16="http://schemas.microsoft.com/office/drawing/2014/main" val="113607438"/>
                  </a:ext>
                </a:extLst>
              </a:tr>
              <a:tr h="606010">
                <a:tc>
                  <a:txBody>
                    <a:bodyPr/>
                    <a:lstStyle/>
                    <a:p>
                      <a:endParaRPr lang="ru-RU" sz="2800" b="1">
                        <a:latin typeface="Times New Roman" panose="02020603050405020304" pitchFamily="18" charset="0"/>
                        <a:cs typeface="Times New Roman" panose="02020603050405020304" pitchFamily="18" charset="0"/>
                      </a:endParaRPr>
                    </a:p>
                  </a:txBody>
                  <a:tcPr/>
                </a:tc>
                <a:tc>
                  <a:txBody>
                    <a:bodyPr/>
                    <a:lstStyle/>
                    <a:p>
                      <a:pPr algn="ctr"/>
                      <a:r>
                        <a:rPr lang="ru-RU" sz="2800" b="1" dirty="0">
                          <a:latin typeface="Times New Roman" panose="02020603050405020304" pitchFamily="18" charset="0"/>
                          <a:cs typeface="Times New Roman" panose="02020603050405020304" pitchFamily="18" charset="0"/>
                        </a:rPr>
                        <a:t>2002</a:t>
                      </a:r>
                    </a:p>
                  </a:txBody>
                  <a:tcPr/>
                </a:tc>
                <a:tc>
                  <a:txBody>
                    <a:bodyPr/>
                    <a:lstStyle/>
                    <a:p>
                      <a:pPr algn="ctr"/>
                      <a:r>
                        <a:rPr lang="ru-RU" sz="2800" b="1" dirty="0">
                          <a:latin typeface="Times New Roman" panose="02020603050405020304" pitchFamily="18" charset="0"/>
                          <a:cs typeface="Times New Roman" panose="02020603050405020304" pitchFamily="18" charset="0"/>
                        </a:rPr>
                        <a:t>2020</a:t>
                      </a:r>
                    </a:p>
                  </a:txBody>
                  <a:tcPr/>
                </a:tc>
                <a:tc>
                  <a:txBody>
                    <a:bodyPr/>
                    <a:lstStyle/>
                    <a:p>
                      <a:pPr algn="ctr"/>
                      <a:r>
                        <a:rPr lang="ru-RU" sz="2800" b="1" dirty="0">
                          <a:latin typeface="Times New Roman" panose="02020603050405020304" pitchFamily="18" charset="0"/>
                          <a:cs typeface="Times New Roman" panose="02020603050405020304" pitchFamily="18" charset="0"/>
                        </a:rPr>
                        <a:t>2002</a:t>
                      </a:r>
                    </a:p>
                  </a:txBody>
                  <a:tcPr/>
                </a:tc>
                <a:tc>
                  <a:txBody>
                    <a:bodyPr/>
                    <a:lstStyle/>
                    <a:p>
                      <a:pPr algn="ctr"/>
                      <a:r>
                        <a:rPr lang="ru-RU" sz="2800" b="1" dirty="0">
                          <a:latin typeface="Times New Roman" panose="02020603050405020304" pitchFamily="18" charset="0"/>
                          <a:cs typeface="Times New Roman" panose="02020603050405020304" pitchFamily="18" charset="0"/>
                        </a:rPr>
                        <a:t>2020</a:t>
                      </a:r>
                    </a:p>
                  </a:txBody>
                  <a:tcPr/>
                </a:tc>
                <a:extLst>
                  <a:ext uri="{0D108BD9-81ED-4DB2-BD59-A6C34878D82A}">
                    <a16:rowId xmlns:a16="http://schemas.microsoft.com/office/drawing/2014/main" val="865605069"/>
                  </a:ext>
                </a:extLst>
              </a:tr>
              <a:tr h="606010">
                <a:tc>
                  <a:txBody>
                    <a:bodyPr/>
                    <a:lstStyle/>
                    <a:p>
                      <a:r>
                        <a:rPr lang="ru-RU" sz="2800" b="1" dirty="0">
                          <a:latin typeface="Times New Roman" panose="02020603050405020304" pitchFamily="18" charset="0"/>
                          <a:cs typeface="Times New Roman" panose="02020603050405020304" pitchFamily="18" charset="0"/>
                        </a:rPr>
                        <a:t>Прогрессивный</a:t>
                      </a:r>
                    </a:p>
                  </a:txBody>
                  <a:tcPr/>
                </a:tc>
                <a:tc>
                  <a:txBody>
                    <a:bodyPr/>
                    <a:lstStyle/>
                    <a:p>
                      <a:pPr algn="ctr">
                        <a:lnSpc>
                          <a:spcPct val="107000"/>
                        </a:lnSpc>
                        <a:spcAft>
                          <a:spcPts val="800"/>
                        </a:spcAft>
                      </a:pPr>
                      <a:r>
                        <a:rPr lang="ru-RU" sz="2400" b="1" kern="100" dirty="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nchor="b"/>
                </a:tc>
                <a:tc>
                  <a:txBody>
                    <a:bodyPr/>
                    <a:lstStyle/>
                    <a:p>
                      <a:pPr algn="ctr">
                        <a:lnSpc>
                          <a:spcPct val="107000"/>
                        </a:lnSpc>
                        <a:spcAft>
                          <a:spcPts val="800"/>
                        </a:spcAft>
                      </a:pPr>
                      <a:r>
                        <a:rPr lang="ru-RU" sz="2400" b="1" kern="100" dirty="0">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nchor="b"/>
                </a:tc>
                <a:tc>
                  <a:txBody>
                    <a:bodyPr/>
                    <a:lstStyle/>
                    <a:p>
                      <a:pPr algn="ctr">
                        <a:lnSpc>
                          <a:spcPct val="107000"/>
                        </a:lnSpc>
                        <a:spcAft>
                          <a:spcPts val="800"/>
                        </a:spcAft>
                      </a:pPr>
                      <a:r>
                        <a:rPr lang="ru-RU" sz="2400" b="1" kern="100" dirty="0">
                          <a:effectLst/>
                          <a:latin typeface="Times New Roman" panose="02020603050405020304" pitchFamily="18" charset="0"/>
                          <a:ea typeface="Calibri" panose="020F0502020204030204" pitchFamily="34" charset="0"/>
                          <a:cs typeface="Times New Roman" panose="02020603050405020304" pitchFamily="18" charset="0"/>
                        </a:rPr>
                        <a:t>0,05</a:t>
                      </a:r>
                    </a:p>
                  </a:txBody>
                  <a:tcPr marL="68580" marR="68580" marT="0" marB="0" anchor="b"/>
                </a:tc>
                <a:tc>
                  <a:txBody>
                    <a:bodyPr/>
                    <a:lstStyle/>
                    <a:p>
                      <a:pPr algn="ctr">
                        <a:lnSpc>
                          <a:spcPct val="107000"/>
                        </a:lnSpc>
                        <a:spcAft>
                          <a:spcPts val="800"/>
                        </a:spcAft>
                      </a:pPr>
                      <a:r>
                        <a:rPr lang="ru-RU" sz="2400" b="1" kern="100" dirty="0">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nchor="b"/>
                </a:tc>
                <a:extLst>
                  <a:ext uri="{0D108BD9-81ED-4DB2-BD59-A6C34878D82A}">
                    <a16:rowId xmlns:a16="http://schemas.microsoft.com/office/drawing/2014/main" val="2965995403"/>
                  </a:ext>
                </a:extLst>
              </a:tr>
              <a:tr h="606010">
                <a:tc>
                  <a:txBody>
                    <a:bodyPr/>
                    <a:lstStyle/>
                    <a:p>
                      <a:r>
                        <a:rPr lang="ru-RU" sz="2800" b="1" dirty="0">
                          <a:latin typeface="Times New Roman" panose="02020603050405020304" pitchFamily="18" charset="0"/>
                          <a:cs typeface="Times New Roman" panose="02020603050405020304" pitchFamily="18" charset="0"/>
                        </a:rPr>
                        <a:t>Стационарный</a:t>
                      </a:r>
                    </a:p>
                  </a:txBody>
                  <a:tcPr/>
                </a:tc>
                <a:tc>
                  <a:txBody>
                    <a:bodyPr/>
                    <a:lstStyle/>
                    <a:p>
                      <a:pPr algn="ctr"/>
                      <a:r>
                        <a:rPr lang="ru-RU" sz="2800" b="1" dirty="0">
                          <a:latin typeface="Times New Roman" panose="02020603050405020304" pitchFamily="18" charset="0"/>
                          <a:cs typeface="Times New Roman" panose="02020603050405020304" pitchFamily="18" charset="0"/>
                        </a:rPr>
                        <a:t>589</a:t>
                      </a:r>
                    </a:p>
                  </a:txBody>
                  <a:tcPr/>
                </a:tc>
                <a:tc>
                  <a:txBody>
                    <a:bodyPr/>
                    <a:lstStyle/>
                    <a:p>
                      <a:pPr algn="ctr"/>
                      <a:r>
                        <a:rPr lang="ru-RU" sz="2800" b="1" dirty="0">
                          <a:latin typeface="Times New Roman" panose="02020603050405020304" pitchFamily="18" charset="0"/>
                          <a:cs typeface="Times New Roman" panose="02020603050405020304" pitchFamily="18" charset="0"/>
                        </a:rPr>
                        <a:t>175</a:t>
                      </a:r>
                    </a:p>
                  </a:txBody>
                  <a:tcPr/>
                </a:tc>
                <a:tc>
                  <a:txBody>
                    <a:bodyPr/>
                    <a:lstStyle/>
                    <a:p>
                      <a:pPr algn="ctr"/>
                      <a:r>
                        <a:rPr lang="ru-RU" sz="2800" b="1" dirty="0">
                          <a:latin typeface="Times New Roman" panose="02020603050405020304" pitchFamily="18" charset="0"/>
                          <a:cs typeface="Times New Roman" panose="02020603050405020304" pitchFamily="18" charset="0"/>
                        </a:rPr>
                        <a:t>30,9</a:t>
                      </a:r>
                    </a:p>
                  </a:txBody>
                  <a:tcPr/>
                </a:tc>
                <a:tc>
                  <a:txBody>
                    <a:bodyPr/>
                    <a:lstStyle/>
                    <a:p>
                      <a:pPr algn="ctr"/>
                      <a:r>
                        <a:rPr lang="ru-RU" sz="2800" b="1" dirty="0">
                          <a:latin typeface="Times New Roman" panose="02020603050405020304" pitchFamily="18" charset="0"/>
                          <a:cs typeface="Times New Roman" panose="02020603050405020304" pitchFamily="18" charset="0"/>
                        </a:rPr>
                        <a:t>8,4</a:t>
                      </a:r>
                    </a:p>
                  </a:txBody>
                  <a:tcPr/>
                </a:tc>
                <a:extLst>
                  <a:ext uri="{0D108BD9-81ED-4DB2-BD59-A6C34878D82A}">
                    <a16:rowId xmlns:a16="http://schemas.microsoft.com/office/drawing/2014/main" val="4253701762"/>
                  </a:ext>
                </a:extLst>
              </a:tr>
              <a:tr h="606010">
                <a:tc>
                  <a:txBody>
                    <a:bodyPr/>
                    <a:lstStyle/>
                    <a:p>
                      <a:r>
                        <a:rPr lang="ru-RU" sz="2800" b="1" dirty="0">
                          <a:latin typeface="Times New Roman" panose="02020603050405020304" pitchFamily="18" charset="0"/>
                          <a:cs typeface="Times New Roman" panose="02020603050405020304" pitchFamily="18" charset="0"/>
                        </a:rPr>
                        <a:t>Регрессивный</a:t>
                      </a:r>
                    </a:p>
                  </a:txBody>
                  <a:tcPr/>
                </a:tc>
                <a:tc>
                  <a:txBody>
                    <a:bodyPr/>
                    <a:lstStyle/>
                    <a:p>
                      <a:pPr algn="ctr"/>
                      <a:r>
                        <a:rPr lang="ru-RU" sz="2800" b="1" dirty="0">
                          <a:latin typeface="Times New Roman" panose="02020603050405020304" pitchFamily="18" charset="0"/>
                          <a:cs typeface="Times New Roman" panose="02020603050405020304" pitchFamily="18" charset="0"/>
                        </a:rPr>
                        <a:t>304</a:t>
                      </a:r>
                    </a:p>
                  </a:txBody>
                  <a:tcPr/>
                </a:tc>
                <a:tc>
                  <a:txBody>
                    <a:bodyPr/>
                    <a:lstStyle/>
                    <a:p>
                      <a:pPr algn="ctr"/>
                      <a:r>
                        <a:rPr lang="ru-RU" sz="2800" b="1" dirty="0">
                          <a:latin typeface="Times New Roman" panose="02020603050405020304" pitchFamily="18" charset="0"/>
                          <a:cs typeface="Times New Roman" panose="02020603050405020304" pitchFamily="18" charset="0"/>
                        </a:rPr>
                        <a:t>200</a:t>
                      </a:r>
                    </a:p>
                  </a:txBody>
                  <a:tcPr/>
                </a:tc>
                <a:tc>
                  <a:txBody>
                    <a:bodyPr/>
                    <a:lstStyle/>
                    <a:p>
                      <a:pPr algn="ctr"/>
                      <a:r>
                        <a:rPr lang="ru-RU" sz="2800" b="1" dirty="0">
                          <a:latin typeface="Times New Roman" panose="02020603050405020304" pitchFamily="18" charset="0"/>
                          <a:cs typeface="Times New Roman" panose="02020603050405020304" pitchFamily="18" charset="0"/>
                        </a:rPr>
                        <a:t>16,0</a:t>
                      </a:r>
                    </a:p>
                  </a:txBody>
                  <a:tcPr/>
                </a:tc>
                <a:tc>
                  <a:txBody>
                    <a:bodyPr/>
                    <a:lstStyle/>
                    <a:p>
                      <a:pPr algn="ctr"/>
                      <a:r>
                        <a:rPr lang="ru-RU" sz="2800" b="1" dirty="0">
                          <a:latin typeface="Times New Roman" panose="02020603050405020304" pitchFamily="18" charset="0"/>
                          <a:cs typeface="Times New Roman" panose="02020603050405020304" pitchFamily="18" charset="0"/>
                        </a:rPr>
                        <a:t>9,6</a:t>
                      </a:r>
                    </a:p>
                  </a:txBody>
                  <a:tcPr/>
                </a:tc>
                <a:extLst>
                  <a:ext uri="{0D108BD9-81ED-4DB2-BD59-A6C34878D82A}">
                    <a16:rowId xmlns:a16="http://schemas.microsoft.com/office/drawing/2014/main" val="2818429361"/>
                  </a:ext>
                </a:extLst>
              </a:tr>
              <a:tr h="606010">
                <a:tc>
                  <a:txBody>
                    <a:bodyPr/>
                    <a:lstStyle/>
                    <a:p>
                      <a:r>
                        <a:rPr lang="ru-RU" sz="2800" b="1" dirty="0" err="1">
                          <a:latin typeface="Times New Roman" panose="02020603050405020304" pitchFamily="18" charset="0"/>
                          <a:cs typeface="Times New Roman" panose="02020603050405020304" pitchFamily="18" charset="0"/>
                        </a:rPr>
                        <a:t>Депопуляционный</a:t>
                      </a:r>
                      <a:r>
                        <a:rPr lang="ru-RU" sz="2800" b="1" dirty="0">
                          <a:latin typeface="Times New Roman" panose="02020603050405020304" pitchFamily="18" charset="0"/>
                          <a:cs typeface="Times New Roman" panose="02020603050405020304" pitchFamily="18" charset="0"/>
                        </a:rPr>
                        <a:t> </a:t>
                      </a:r>
                    </a:p>
                  </a:txBody>
                  <a:tcPr/>
                </a:tc>
                <a:tc>
                  <a:txBody>
                    <a:bodyPr/>
                    <a:lstStyle/>
                    <a:p>
                      <a:pPr algn="ctr"/>
                      <a:r>
                        <a:rPr lang="ru-RU" sz="2800" b="1" dirty="0">
                          <a:latin typeface="Times New Roman" panose="02020603050405020304" pitchFamily="18" charset="0"/>
                          <a:cs typeface="Times New Roman" panose="02020603050405020304" pitchFamily="18" charset="0"/>
                        </a:rPr>
                        <a:t>1011</a:t>
                      </a:r>
                    </a:p>
                  </a:txBody>
                  <a:tcPr/>
                </a:tc>
                <a:tc>
                  <a:txBody>
                    <a:bodyPr/>
                    <a:lstStyle/>
                    <a:p>
                      <a:pPr algn="ctr"/>
                      <a:r>
                        <a:rPr lang="ru-RU" sz="2800" b="1" dirty="0">
                          <a:latin typeface="Times New Roman" panose="02020603050405020304" pitchFamily="18" charset="0"/>
                          <a:cs typeface="Times New Roman" panose="02020603050405020304" pitchFamily="18" charset="0"/>
                        </a:rPr>
                        <a:t>1702</a:t>
                      </a:r>
                    </a:p>
                  </a:txBody>
                  <a:tcPr/>
                </a:tc>
                <a:tc>
                  <a:txBody>
                    <a:bodyPr/>
                    <a:lstStyle/>
                    <a:p>
                      <a:pPr algn="ctr"/>
                      <a:r>
                        <a:rPr lang="ru-RU" sz="2800" b="1" dirty="0">
                          <a:latin typeface="Times New Roman" panose="02020603050405020304" pitchFamily="18" charset="0"/>
                          <a:cs typeface="Times New Roman" panose="02020603050405020304" pitchFamily="18" charset="0"/>
                        </a:rPr>
                        <a:t>53,1</a:t>
                      </a:r>
                    </a:p>
                  </a:txBody>
                  <a:tcPr/>
                </a:tc>
                <a:tc>
                  <a:txBody>
                    <a:bodyPr/>
                    <a:lstStyle/>
                    <a:p>
                      <a:pPr algn="ctr"/>
                      <a:r>
                        <a:rPr lang="ru-RU" sz="2800" b="1" dirty="0">
                          <a:latin typeface="Times New Roman" panose="02020603050405020304" pitchFamily="18" charset="0"/>
                          <a:cs typeface="Times New Roman" panose="02020603050405020304" pitchFamily="18" charset="0"/>
                        </a:rPr>
                        <a:t>81,9</a:t>
                      </a:r>
                    </a:p>
                  </a:txBody>
                  <a:tcPr/>
                </a:tc>
                <a:extLst>
                  <a:ext uri="{0D108BD9-81ED-4DB2-BD59-A6C34878D82A}">
                    <a16:rowId xmlns:a16="http://schemas.microsoft.com/office/drawing/2014/main" val="3873340421"/>
                  </a:ext>
                </a:extLst>
              </a:tr>
            </a:tbl>
          </a:graphicData>
        </a:graphic>
      </p:graphicFrame>
      <p:sp>
        <p:nvSpPr>
          <p:cNvPr id="4" name="Номер слайда 3">
            <a:extLst>
              <a:ext uri="{FF2B5EF4-FFF2-40B4-BE49-F238E27FC236}">
                <a16:creationId xmlns:a16="http://schemas.microsoft.com/office/drawing/2014/main" id="{D89BA1CF-32F9-94EA-C425-2B918ACB8FC2}"/>
              </a:ext>
            </a:extLst>
          </p:cNvPr>
          <p:cNvSpPr>
            <a:spLocks noGrp="1"/>
          </p:cNvSpPr>
          <p:nvPr>
            <p:ph type="sldNum" sz="quarter" idx="12"/>
          </p:nvPr>
        </p:nvSpPr>
        <p:spPr/>
        <p:txBody>
          <a:bodyPr/>
          <a:lstStyle/>
          <a:p>
            <a:fld id="{94EFDF0E-B47C-498C-9A14-735B80BC4918}" type="slidenum">
              <a:rPr lang="ru-RU" smtClean="0"/>
              <a:t>6</a:t>
            </a:fld>
            <a:endParaRPr lang="ru-RU"/>
          </a:p>
        </p:txBody>
      </p:sp>
    </p:spTree>
    <p:extLst>
      <p:ext uri="{BB962C8B-B14F-4D97-AF65-F5344CB8AC3E}">
        <p14:creationId xmlns:p14="http://schemas.microsoft.com/office/powerpoint/2010/main" val="90787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5AE29B-A1AF-028C-CD7C-0A5A9FC49A82}"/>
              </a:ext>
            </a:extLst>
          </p:cNvPr>
          <p:cNvSpPr>
            <a:spLocks noGrp="1"/>
          </p:cNvSpPr>
          <p:nvPr>
            <p:ph type="title"/>
          </p:nvPr>
        </p:nvSpPr>
        <p:spPr/>
        <p:txBody>
          <a:bodyPr>
            <a:normAutofit/>
          </a:bodyPr>
          <a:lstStyle/>
          <a:p>
            <a:pPr algn="ctr"/>
            <a:r>
              <a:rPr lang="ru-RU" sz="4000" dirty="0">
                <a:latin typeface="Times New Roman" panose="02020603050405020304" pitchFamily="18" charset="0"/>
                <a:cs typeface="Times New Roman" panose="02020603050405020304" pitchFamily="18" charset="0"/>
              </a:rPr>
              <a:t>Предмет государственного регулирования – село, а не сельская территория</a:t>
            </a:r>
          </a:p>
        </p:txBody>
      </p:sp>
      <p:sp>
        <p:nvSpPr>
          <p:cNvPr id="3" name="Объект 2">
            <a:extLst>
              <a:ext uri="{FF2B5EF4-FFF2-40B4-BE49-F238E27FC236}">
                <a16:creationId xmlns:a16="http://schemas.microsoft.com/office/drawing/2014/main" id="{13B3EA17-071A-D8FA-263A-82D766239829}"/>
              </a:ext>
            </a:extLst>
          </p:cNvPr>
          <p:cNvSpPr>
            <a:spLocks noGrp="1"/>
          </p:cNvSpPr>
          <p:nvPr>
            <p:ph idx="1"/>
          </p:nvPr>
        </p:nvSpPr>
        <p:spPr/>
        <p:txBody>
          <a:bodyPr>
            <a:normAutofit/>
          </a:bodyPr>
          <a:lstStyle/>
          <a:p>
            <a:pPr marL="0" indent="0">
              <a:buNone/>
            </a:pPr>
            <a:r>
              <a:rPr lang="ru-RU" b="1" dirty="0">
                <a:latin typeface="Times New Roman" panose="02020603050405020304" pitchFamily="18" charset="0"/>
                <a:cs typeface="Times New Roman" panose="02020603050405020304" pitchFamily="18" charset="0"/>
              </a:rPr>
              <a:t>Село - исторически сложившаяся, специфическая социально-территориальная общность, форма расселения людей, отличающаяся от города малой плотностью и небольшой численностью населения в пределах определенной территории.</a:t>
            </a:r>
          </a:p>
          <a:p>
            <a:pPr marL="0" indent="0">
              <a:buNone/>
            </a:pPr>
            <a:endParaRPr lang="ru-RU" b="1" dirty="0">
              <a:latin typeface="Times New Roman" panose="02020603050405020304" pitchFamily="18" charset="0"/>
              <a:cs typeface="Times New Roman" panose="02020603050405020304" pitchFamily="18" charset="0"/>
            </a:endParaRPr>
          </a:p>
          <a:p>
            <a:pPr marL="0" indent="0">
              <a:buNone/>
            </a:pPr>
            <a:r>
              <a:rPr lang="ru-RU" b="1" dirty="0">
                <a:latin typeface="Times New Roman" panose="02020603050405020304" pitchFamily="18" charset="0"/>
                <a:cs typeface="Times New Roman" panose="02020603050405020304" pitchFamily="18" charset="0"/>
              </a:rPr>
              <a:t>                             Подсистемы села:</a:t>
            </a:r>
          </a:p>
          <a:p>
            <a:pPr>
              <a:buFontTx/>
              <a:buChar char="-"/>
            </a:pPr>
            <a:r>
              <a:rPr lang="ru-RU" b="1" dirty="0">
                <a:latin typeface="Times New Roman" panose="02020603050405020304" pitchFamily="18" charset="0"/>
                <a:cs typeface="Times New Roman" panose="02020603050405020304" pitchFamily="18" charset="0"/>
              </a:rPr>
              <a:t>сельское сообщество</a:t>
            </a:r>
          </a:p>
          <a:p>
            <a:pPr>
              <a:buFontTx/>
              <a:buChar char="-"/>
            </a:pPr>
            <a:r>
              <a:rPr lang="ru-RU" b="1" dirty="0">
                <a:latin typeface="Times New Roman" panose="02020603050405020304" pitchFamily="18" charset="0"/>
                <a:cs typeface="Times New Roman" panose="02020603050405020304" pitchFamily="18" charset="0"/>
              </a:rPr>
              <a:t>совокупность населенных мест и сельская экономика</a:t>
            </a:r>
          </a:p>
          <a:p>
            <a:pPr>
              <a:buFontTx/>
              <a:buChar char="-"/>
            </a:pPr>
            <a:r>
              <a:rPr lang="ru-RU" b="1" dirty="0">
                <a:latin typeface="Times New Roman" panose="02020603050405020304" pitchFamily="18" charset="0"/>
                <a:cs typeface="Times New Roman" panose="02020603050405020304" pitchFamily="18" charset="0"/>
              </a:rPr>
              <a:t>территория</a:t>
            </a:r>
          </a:p>
        </p:txBody>
      </p:sp>
      <p:sp>
        <p:nvSpPr>
          <p:cNvPr id="4" name="Номер слайда 3">
            <a:extLst>
              <a:ext uri="{FF2B5EF4-FFF2-40B4-BE49-F238E27FC236}">
                <a16:creationId xmlns:a16="http://schemas.microsoft.com/office/drawing/2014/main" id="{98AAC96D-3930-85A1-EBE9-9D3157755427}"/>
              </a:ext>
            </a:extLst>
          </p:cNvPr>
          <p:cNvSpPr>
            <a:spLocks noGrp="1"/>
          </p:cNvSpPr>
          <p:nvPr>
            <p:ph type="sldNum" sz="quarter" idx="12"/>
          </p:nvPr>
        </p:nvSpPr>
        <p:spPr/>
        <p:txBody>
          <a:bodyPr/>
          <a:lstStyle/>
          <a:p>
            <a:fld id="{94EFDF0E-B47C-498C-9A14-735B80BC4918}" type="slidenum">
              <a:rPr lang="ru-RU" smtClean="0"/>
              <a:t>7</a:t>
            </a:fld>
            <a:endParaRPr lang="ru-RU"/>
          </a:p>
        </p:txBody>
      </p:sp>
    </p:spTree>
    <p:extLst>
      <p:ext uri="{BB962C8B-B14F-4D97-AF65-F5344CB8AC3E}">
        <p14:creationId xmlns:p14="http://schemas.microsoft.com/office/powerpoint/2010/main" val="32051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C5A05C-2F82-E237-005E-5A85D157BCF4}"/>
              </a:ext>
            </a:extLst>
          </p:cNvPr>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Численность и доля сельского населения Канады </a:t>
            </a:r>
          </a:p>
        </p:txBody>
      </p:sp>
      <p:graphicFrame>
        <p:nvGraphicFramePr>
          <p:cNvPr id="5" name="Таблица 5">
            <a:extLst>
              <a:ext uri="{FF2B5EF4-FFF2-40B4-BE49-F238E27FC236}">
                <a16:creationId xmlns:a16="http://schemas.microsoft.com/office/drawing/2014/main" id="{16398470-7043-6AF9-A07E-18E16F30A552}"/>
              </a:ext>
            </a:extLst>
          </p:cNvPr>
          <p:cNvGraphicFramePr>
            <a:graphicFrameLocks noGrp="1"/>
          </p:cNvGraphicFramePr>
          <p:nvPr>
            <p:ph idx="1"/>
            <p:extLst>
              <p:ext uri="{D42A27DB-BD31-4B8C-83A1-F6EECF244321}">
                <p14:modId xmlns:p14="http://schemas.microsoft.com/office/powerpoint/2010/main" val="1718842366"/>
              </p:ext>
            </p:extLst>
          </p:nvPr>
        </p:nvGraphicFramePr>
        <p:xfrm>
          <a:off x="838200" y="1825625"/>
          <a:ext cx="10515597" cy="4415155"/>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31752076"/>
                    </a:ext>
                  </a:extLst>
                </a:gridCol>
                <a:gridCol w="3505199">
                  <a:extLst>
                    <a:ext uri="{9D8B030D-6E8A-4147-A177-3AD203B41FA5}">
                      <a16:colId xmlns:a16="http://schemas.microsoft.com/office/drawing/2014/main" val="3787018896"/>
                    </a:ext>
                  </a:extLst>
                </a:gridCol>
                <a:gridCol w="3505199">
                  <a:extLst>
                    <a:ext uri="{9D8B030D-6E8A-4147-A177-3AD203B41FA5}">
                      <a16:colId xmlns:a16="http://schemas.microsoft.com/office/drawing/2014/main" val="1649184475"/>
                    </a:ext>
                  </a:extLst>
                </a:gridCol>
              </a:tblGrid>
              <a:tr h="370840">
                <a:tc>
                  <a:txBody>
                    <a:bodyPr/>
                    <a:lstStyle/>
                    <a:p>
                      <a:pP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Сельское население, тыс.</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Доля сельского населения, %</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1890012"/>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6 308</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20,6</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5340915"/>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2005</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6 418</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19,9</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7095312"/>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2010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6 513</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19,2</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00024"/>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2015</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6 737</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18,9</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1127177"/>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2020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6 933</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18,3</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2116443"/>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2022</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7 000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17,7</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81891"/>
                  </a:ext>
                </a:extLst>
              </a:tr>
              <a:tr h="370840">
                <a:tc>
                  <a:txBody>
                    <a:bodyPr/>
                    <a:lstStyle/>
                    <a:p>
                      <a:pP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2022 - 2000</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a:effectLst/>
                          <a:latin typeface="Times New Roman" panose="02020603050405020304" pitchFamily="18" charset="0"/>
                          <a:ea typeface="Calibri" panose="020F0502020204030204" pitchFamily="34" charset="0"/>
                          <a:cs typeface="Times New Roman" panose="02020603050405020304" pitchFamily="18" charset="0"/>
                        </a:rPr>
                        <a:t>+ 692</a:t>
                      </a:r>
                      <a:endParaRPr lang="ru-RU"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3200" kern="0" dirty="0">
                          <a:effectLst/>
                          <a:latin typeface="Times New Roman" panose="02020603050405020304" pitchFamily="18" charset="0"/>
                          <a:ea typeface="Calibri" panose="020F0502020204030204" pitchFamily="34" charset="0"/>
                          <a:cs typeface="Times New Roman" panose="02020603050405020304" pitchFamily="18" charset="0"/>
                        </a:rPr>
                        <a:t>- 2,9 п. п.</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2902536"/>
                  </a:ext>
                </a:extLst>
              </a:tr>
            </a:tbl>
          </a:graphicData>
        </a:graphic>
      </p:graphicFrame>
      <p:sp>
        <p:nvSpPr>
          <p:cNvPr id="4" name="Номер слайда 3">
            <a:extLst>
              <a:ext uri="{FF2B5EF4-FFF2-40B4-BE49-F238E27FC236}">
                <a16:creationId xmlns:a16="http://schemas.microsoft.com/office/drawing/2014/main" id="{D121C574-C19E-9D80-CBCE-11C9B489B416}"/>
              </a:ext>
            </a:extLst>
          </p:cNvPr>
          <p:cNvSpPr>
            <a:spLocks noGrp="1"/>
          </p:cNvSpPr>
          <p:nvPr>
            <p:ph type="sldNum" sz="quarter" idx="12"/>
          </p:nvPr>
        </p:nvSpPr>
        <p:spPr/>
        <p:txBody>
          <a:bodyPr/>
          <a:lstStyle/>
          <a:p>
            <a:fld id="{94EFDF0E-B47C-498C-9A14-735B80BC4918}" type="slidenum">
              <a:rPr lang="ru-RU" smtClean="0"/>
              <a:t>8</a:t>
            </a:fld>
            <a:endParaRPr lang="ru-RU"/>
          </a:p>
        </p:txBody>
      </p:sp>
    </p:spTree>
    <p:extLst>
      <p:ext uri="{BB962C8B-B14F-4D97-AF65-F5344CB8AC3E}">
        <p14:creationId xmlns:p14="http://schemas.microsoft.com/office/powerpoint/2010/main" val="108561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238540"/>
            <a:ext cx="10515600" cy="824948"/>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Интервальная оценка вклада сельской экономики в ВВП</a:t>
            </a:r>
          </a:p>
        </p:txBody>
      </p:sp>
      <p:graphicFrame>
        <p:nvGraphicFramePr>
          <p:cNvPr id="12" name="Объект 11"/>
          <p:cNvGraphicFramePr>
            <a:graphicFrameLocks noGrp="1"/>
          </p:cNvGraphicFramePr>
          <p:nvPr>
            <p:ph sz="half" idx="2"/>
            <p:extLst>
              <p:ext uri="{D42A27DB-BD31-4B8C-83A1-F6EECF244321}">
                <p14:modId xmlns:p14="http://schemas.microsoft.com/office/powerpoint/2010/main" val="1264243209"/>
              </p:ext>
            </p:extLst>
          </p:nvPr>
        </p:nvGraphicFramePr>
        <p:xfrm>
          <a:off x="1391477" y="1371600"/>
          <a:ext cx="10515600" cy="52478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51601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Тема Office">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907</Words>
  <Application>Microsoft Office PowerPoint</Application>
  <PresentationFormat>Широкоэкранный</PresentationFormat>
  <Paragraphs>222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3</vt:i4>
      </vt:variant>
      <vt:variant>
        <vt:lpstr>Заголовки слайдов</vt:lpstr>
      </vt:variant>
      <vt:variant>
        <vt:i4>18</vt:i4>
      </vt:variant>
    </vt:vector>
  </HeadingPairs>
  <TitlesOfParts>
    <vt:vector size="25" baseType="lpstr">
      <vt:lpstr>Arial</vt:lpstr>
      <vt:lpstr>Calibri</vt:lpstr>
      <vt:lpstr>Calibri Light</vt:lpstr>
      <vt:lpstr>Times New Roman</vt:lpstr>
      <vt:lpstr>Тема Office</vt:lpstr>
      <vt:lpstr>4_Тема Office</vt:lpstr>
      <vt:lpstr>2_Тема Office</vt:lpstr>
      <vt:lpstr>Презентация PowerPoint</vt:lpstr>
      <vt:lpstr>Результаты фундаментальных исследований</vt:lpstr>
      <vt:lpstr>Прикладные результаты НИР - 1</vt:lpstr>
      <vt:lpstr>Прикладные результаты НИР -2 </vt:lpstr>
      <vt:lpstr>  Государственное регулирование комплексного развития села: проблемы и решения                                                                                 А.В. Петриков, академик РАН</vt:lpstr>
      <vt:lpstr>Типология сельских муниципальных образований (МО) по типу демографического развития (по данным всероссийских переписей населения 2002 и 2020 гг.)</vt:lpstr>
      <vt:lpstr>Предмет государственного регулирования – село, а не сельская территория</vt:lpstr>
      <vt:lpstr>Численность и доля сельского населения Канады </vt:lpstr>
      <vt:lpstr>Интервальная оценка вклада сельской экономики в ВВП</vt:lpstr>
      <vt:lpstr>Финансовое обеспечение Государственной программы «Комплексное развитие сельских территорий», млрд руб.</vt:lpstr>
      <vt:lpstr>Презентация PowerPoint</vt:lpstr>
      <vt:lpstr>Уровень денежных доходов домашних хозяйств в 2021 г. (в среднем на хозяйство в месяц) </vt:lpstr>
      <vt:lpstr>Недостатки действующего механизмов сельского развития</vt:lpstr>
      <vt:lpstr>Изменение численности и структуры  занятых в сельской экономике за 2009-2022 гг., тыс. человек</vt:lpstr>
      <vt:lpstr>Необходимость Федерального закона «О комплексном развитии села»</vt:lpstr>
      <vt:lpstr>Тематика научных исследований развития села</vt:lpstr>
      <vt:lpstr>Тематика научных исследований развития села</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59</cp:revision>
  <dcterms:created xsi:type="dcterms:W3CDTF">2023-07-22T17:59:24Z</dcterms:created>
  <dcterms:modified xsi:type="dcterms:W3CDTF">2023-07-26T15:04:33Z</dcterms:modified>
</cp:coreProperties>
</file>