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68" r:id="rId2"/>
    <p:sldId id="262" r:id="rId3"/>
    <p:sldId id="381" r:id="rId4"/>
    <p:sldId id="393" r:id="rId5"/>
    <p:sldId id="367" r:id="rId6"/>
    <p:sldId id="424" r:id="rId7"/>
    <p:sldId id="402" r:id="rId8"/>
    <p:sldId id="430" r:id="rId9"/>
    <p:sldId id="431" r:id="rId10"/>
    <p:sldId id="456" r:id="rId11"/>
    <p:sldId id="451" r:id="rId12"/>
    <p:sldId id="442" r:id="rId13"/>
    <p:sldId id="450" r:id="rId14"/>
    <p:sldId id="43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93792" autoAdjust="0"/>
  </p:normalViewPr>
  <p:slideViewPr>
    <p:cSldViewPr>
      <p:cViewPr varScale="1">
        <p:scale>
          <a:sx n="75" d="100"/>
          <a:sy n="75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18D62-538A-46CE-B151-E06E14997694}" type="doc">
      <dgm:prSet loTypeId="urn:microsoft.com/office/officeart/2005/8/layout/vList5" loCatId="list" qsTypeId="urn:microsoft.com/office/officeart/2005/8/quickstyle/simple1#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FBA6F3F-7A84-44F4-B438-F26DDAA37901}">
      <dgm:prSet/>
      <dgm:spPr/>
      <dgm:t>
        <a:bodyPr/>
        <a:lstStyle/>
        <a:p>
          <a:pPr algn="l" rtl="0"/>
          <a:r>
            <a:rPr lang="ru-RU" dirty="0" smtClean="0">
              <a:effectLst/>
            </a:rPr>
            <a:t>- численность постоянного населения;</a:t>
          </a:r>
          <a:endParaRPr lang="ru-RU" dirty="0">
            <a:effectLst/>
          </a:endParaRPr>
        </a:p>
      </dgm:t>
    </dgm:pt>
    <dgm:pt modelId="{50C4043A-AAA7-49FF-A463-481F4ED6DD84}" type="parTrans" cxnId="{4AB94E0F-4779-4DE7-8726-353C786DBB20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A40D4949-DAE2-4CF0-8487-893D6090B06A}" type="sibTrans" cxnId="{4AB94E0F-4779-4DE7-8726-353C786DBB20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39662D28-B930-4FE4-A8C1-85104002F7FF}">
      <dgm:prSet/>
      <dgm:spPr/>
      <dgm:t>
        <a:bodyPr/>
        <a:lstStyle/>
        <a:p>
          <a:pPr algn="l" rtl="0"/>
          <a:r>
            <a:rPr lang="ru-RU" dirty="0" smtClean="0">
              <a:effectLst/>
            </a:rPr>
            <a:t>- характер занятости жителей;</a:t>
          </a:r>
          <a:endParaRPr lang="ru-RU" dirty="0">
            <a:effectLst/>
          </a:endParaRPr>
        </a:p>
      </dgm:t>
    </dgm:pt>
    <dgm:pt modelId="{C4BF7FAC-4B45-44C8-87EB-B0A349C40533}" type="parTrans" cxnId="{2A310E5C-DF5D-4977-B366-6F2B7A89C99D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2CAB506F-9468-4EFF-B2F5-435E77E56AD5}" type="sibTrans" cxnId="{2A310E5C-DF5D-4977-B366-6F2B7A89C99D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4F8C10C4-ED37-4471-922D-05CC832680BC}">
      <dgm:prSet/>
      <dgm:spPr/>
      <dgm:t>
        <a:bodyPr/>
        <a:lstStyle/>
        <a:p>
          <a:pPr algn="l" rtl="0"/>
          <a:r>
            <a:rPr lang="ru-RU" smtClean="0">
              <a:effectLst/>
            </a:rPr>
            <a:t>- экономическое, административное значение на-селенного пункта, роль в социальной и культурной жизни;</a:t>
          </a:r>
          <a:endParaRPr lang="ru-RU" dirty="0">
            <a:effectLst/>
          </a:endParaRPr>
        </a:p>
      </dgm:t>
    </dgm:pt>
    <dgm:pt modelId="{5651E5FD-1890-443E-BE75-622F509CABC3}" type="parTrans" cxnId="{7728F2C9-38E5-4269-9DC8-14933967EA8F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84BFAF62-F43F-42B0-B57F-A8E44AB40F0E}" type="sibTrans" cxnId="{7728F2C9-38E5-4269-9DC8-14933967EA8F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311985A5-08ED-4EBA-929E-03772B3E167F}">
      <dgm:prSet/>
      <dgm:spPr/>
      <dgm:t>
        <a:bodyPr/>
        <a:lstStyle/>
        <a:p>
          <a:pPr algn="l" rtl="0"/>
          <a:r>
            <a:rPr lang="ru-RU" smtClean="0">
              <a:effectLst/>
            </a:rPr>
            <a:t>- особенности планировки и застройки; </a:t>
          </a:r>
          <a:endParaRPr lang="ru-RU" dirty="0">
            <a:effectLst/>
          </a:endParaRPr>
        </a:p>
      </dgm:t>
    </dgm:pt>
    <dgm:pt modelId="{5296CFF8-848D-4462-8B63-4C1B0A6FF64A}" type="parTrans" cxnId="{0DC9E43C-1044-48BE-B50F-1D7D79E63FB4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EE1E9C88-C0C9-4BBB-A356-353FAEC4B84C}" type="sibTrans" cxnId="{0DC9E43C-1044-48BE-B50F-1D7D79E63FB4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00FD6B2C-B22E-4154-B0A3-EA18C4E4CC4F}">
      <dgm:prSet/>
      <dgm:spPr/>
      <dgm:t>
        <a:bodyPr/>
        <a:lstStyle/>
        <a:p>
          <a:pPr rtl="0"/>
          <a:r>
            <a:rPr lang="ru-RU" smtClean="0">
              <a:effectLst/>
            </a:rPr>
            <a:t>- уровень благоустройства и социальной инфраструктуры;</a:t>
          </a:r>
          <a:endParaRPr lang="ru-RU" dirty="0">
            <a:effectLst/>
          </a:endParaRPr>
        </a:p>
      </dgm:t>
    </dgm:pt>
    <dgm:pt modelId="{32770DAF-B06A-4FB3-A007-FF20611FE0FD}" type="parTrans" cxnId="{46C0A50A-5F2E-440A-A71E-6C979D016C44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84840B6B-A2C2-4F79-9DAE-F6D481141748}" type="sibTrans" cxnId="{46C0A50A-5F2E-440A-A71E-6C979D016C44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0BA16980-7F34-4517-8D95-735FAF050F6D}">
      <dgm:prSet/>
      <dgm:spPr/>
      <dgm:t>
        <a:bodyPr/>
        <a:lstStyle/>
        <a:p>
          <a:pPr algn="l" rtl="0"/>
          <a:r>
            <a:rPr lang="ru-RU" smtClean="0">
              <a:effectLst/>
            </a:rPr>
            <a:t>- перспективы экономического и социального развития, роста численности населения</a:t>
          </a:r>
          <a:endParaRPr lang="ru-RU" dirty="0">
            <a:effectLst/>
          </a:endParaRPr>
        </a:p>
      </dgm:t>
    </dgm:pt>
    <dgm:pt modelId="{BC767CC3-12A9-4FD3-9435-E8F5A4216254}" type="parTrans" cxnId="{63C5A274-DC87-4AC7-B4DC-C9A20454F100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BA25D217-4F09-4E63-A212-F28FCF68476F}" type="sibTrans" cxnId="{63C5A274-DC87-4AC7-B4DC-C9A20454F100}">
      <dgm:prSet/>
      <dgm:spPr/>
      <dgm:t>
        <a:bodyPr/>
        <a:lstStyle/>
        <a:p>
          <a:endParaRPr lang="ru-RU">
            <a:solidFill>
              <a:schemeClr val="bg1"/>
            </a:solidFill>
            <a:effectLst/>
          </a:endParaRPr>
        </a:p>
      </dgm:t>
    </dgm:pt>
    <dgm:pt modelId="{BE71CE84-3C2F-4FF2-8B4D-35242CACBA38}" type="pres">
      <dgm:prSet presAssocID="{7E418D62-538A-46CE-B151-E06E149976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02FB84-DD94-4BBA-B929-CFE061F144C5}" type="pres">
      <dgm:prSet presAssocID="{FFBA6F3F-7A84-44F4-B438-F26DDAA37901}" presName="linNode" presStyleCnt="0"/>
      <dgm:spPr/>
      <dgm:t>
        <a:bodyPr/>
        <a:lstStyle/>
        <a:p>
          <a:endParaRPr lang="ru-RU"/>
        </a:p>
      </dgm:t>
    </dgm:pt>
    <dgm:pt modelId="{5F329D51-CBEA-47DC-9033-B1C0D18BB668}" type="pres">
      <dgm:prSet presAssocID="{FFBA6F3F-7A84-44F4-B438-F26DDAA37901}" presName="parentText" presStyleLbl="node1" presStyleIdx="0" presStyleCnt="6" custScaleX="277778" custLinFactNeighborX="2249" custLinFactNeighborY="-1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B3579-846E-4F88-9494-8F9771CC6550}" type="pres">
      <dgm:prSet presAssocID="{A40D4949-DAE2-4CF0-8487-893D6090B06A}" presName="sp" presStyleCnt="0"/>
      <dgm:spPr/>
      <dgm:t>
        <a:bodyPr/>
        <a:lstStyle/>
        <a:p>
          <a:endParaRPr lang="ru-RU"/>
        </a:p>
      </dgm:t>
    </dgm:pt>
    <dgm:pt modelId="{9810215F-A8ED-42C1-8E5C-2C0BF35A8871}" type="pres">
      <dgm:prSet presAssocID="{39662D28-B930-4FE4-A8C1-85104002F7FF}" presName="linNode" presStyleCnt="0"/>
      <dgm:spPr/>
      <dgm:t>
        <a:bodyPr/>
        <a:lstStyle/>
        <a:p>
          <a:endParaRPr lang="ru-RU"/>
        </a:p>
      </dgm:t>
    </dgm:pt>
    <dgm:pt modelId="{B43A2DB4-06AD-40B3-840B-C68F07184A94}" type="pres">
      <dgm:prSet presAssocID="{39662D28-B930-4FE4-A8C1-85104002F7FF}" presName="parentText" presStyleLbl="node1" presStyleIdx="1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646B6-7E95-4C51-9C15-981436A19607}" type="pres">
      <dgm:prSet presAssocID="{2CAB506F-9468-4EFF-B2F5-435E77E56AD5}" presName="sp" presStyleCnt="0"/>
      <dgm:spPr/>
      <dgm:t>
        <a:bodyPr/>
        <a:lstStyle/>
        <a:p>
          <a:endParaRPr lang="ru-RU"/>
        </a:p>
      </dgm:t>
    </dgm:pt>
    <dgm:pt modelId="{0301BF5E-5583-4E3C-82C8-C0B53836A881}" type="pres">
      <dgm:prSet presAssocID="{4F8C10C4-ED37-4471-922D-05CC832680BC}" presName="linNode" presStyleCnt="0"/>
      <dgm:spPr/>
      <dgm:t>
        <a:bodyPr/>
        <a:lstStyle/>
        <a:p>
          <a:endParaRPr lang="ru-RU"/>
        </a:p>
      </dgm:t>
    </dgm:pt>
    <dgm:pt modelId="{286212D3-5A6A-4A60-813F-C0CADE2B5295}" type="pres">
      <dgm:prSet presAssocID="{4F8C10C4-ED37-4471-922D-05CC832680BC}" presName="parentText" presStyleLbl="node1" presStyleIdx="2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92B3B-B667-4D00-A0D1-A6727740FDD0}" type="pres">
      <dgm:prSet presAssocID="{84BFAF62-F43F-42B0-B57F-A8E44AB40F0E}" presName="sp" presStyleCnt="0"/>
      <dgm:spPr/>
      <dgm:t>
        <a:bodyPr/>
        <a:lstStyle/>
        <a:p>
          <a:endParaRPr lang="ru-RU"/>
        </a:p>
      </dgm:t>
    </dgm:pt>
    <dgm:pt modelId="{AADEC74F-1AF7-4204-9841-3AAF514EF431}" type="pres">
      <dgm:prSet presAssocID="{311985A5-08ED-4EBA-929E-03772B3E167F}" presName="linNode" presStyleCnt="0"/>
      <dgm:spPr/>
      <dgm:t>
        <a:bodyPr/>
        <a:lstStyle/>
        <a:p>
          <a:endParaRPr lang="ru-RU"/>
        </a:p>
      </dgm:t>
    </dgm:pt>
    <dgm:pt modelId="{86348113-604A-4E15-B650-5A4DB90FEFD6}" type="pres">
      <dgm:prSet presAssocID="{311985A5-08ED-4EBA-929E-03772B3E167F}" presName="parentText" presStyleLbl="node1" presStyleIdx="3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1E9CF-CFF6-495B-8901-B4020288F846}" type="pres">
      <dgm:prSet presAssocID="{EE1E9C88-C0C9-4BBB-A356-353FAEC4B84C}" presName="sp" presStyleCnt="0"/>
      <dgm:spPr/>
      <dgm:t>
        <a:bodyPr/>
        <a:lstStyle/>
        <a:p>
          <a:endParaRPr lang="ru-RU"/>
        </a:p>
      </dgm:t>
    </dgm:pt>
    <dgm:pt modelId="{F16DAF6E-AD06-4614-A894-5EB6E5EE923C}" type="pres">
      <dgm:prSet presAssocID="{00FD6B2C-B22E-4154-B0A3-EA18C4E4CC4F}" presName="linNode" presStyleCnt="0"/>
      <dgm:spPr/>
      <dgm:t>
        <a:bodyPr/>
        <a:lstStyle/>
        <a:p>
          <a:endParaRPr lang="ru-RU"/>
        </a:p>
      </dgm:t>
    </dgm:pt>
    <dgm:pt modelId="{E067FDE3-D963-4B2A-961F-A2178C3CF500}" type="pres">
      <dgm:prSet presAssocID="{00FD6B2C-B22E-4154-B0A3-EA18C4E4CC4F}" presName="parentText" presStyleLbl="node1" presStyleIdx="4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6ECC5-0181-4A58-A4DE-1D9D8DE033B8}" type="pres">
      <dgm:prSet presAssocID="{84840B6B-A2C2-4F79-9DAE-F6D481141748}" presName="sp" presStyleCnt="0"/>
      <dgm:spPr/>
      <dgm:t>
        <a:bodyPr/>
        <a:lstStyle/>
        <a:p>
          <a:endParaRPr lang="ru-RU"/>
        </a:p>
      </dgm:t>
    </dgm:pt>
    <dgm:pt modelId="{D946D061-60DC-46EA-8E41-DEE3825187A5}" type="pres">
      <dgm:prSet presAssocID="{0BA16980-7F34-4517-8D95-735FAF050F6D}" presName="linNode" presStyleCnt="0"/>
      <dgm:spPr/>
      <dgm:t>
        <a:bodyPr/>
        <a:lstStyle/>
        <a:p>
          <a:endParaRPr lang="ru-RU"/>
        </a:p>
      </dgm:t>
    </dgm:pt>
    <dgm:pt modelId="{A9721A25-3D64-47B1-A02A-D6DFC445D69C}" type="pres">
      <dgm:prSet presAssocID="{0BA16980-7F34-4517-8D95-735FAF050F6D}" presName="parentText" presStyleLbl="node1" presStyleIdx="5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C0A50A-5F2E-440A-A71E-6C979D016C44}" srcId="{7E418D62-538A-46CE-B151-E06E14997694}" destId="{00FD6B2C-B22E-4154-B0A3-EA18C4E4CC4F}" srcOrd="4" destOrd="0" parTransId="{32770DAF-B06A-4FB3-A007-FF20611FE0FD}" sibTransId="{84840B6B-A2C2-4F79-9DAE-F6D481141748}"/>
    <dgm:cxn modelId="{B21C1015-43D7-4BD6-A447-6881BB645EA1}" type="presOf" srcId="{7E418D62-538A-46CE-B151-E06E14997694}" destId="{BE71CE84-3C2F-4FF2-8B4D-35242CACBA38}" srcOrd="0" destOrd="0" presId="urn:microsoft.com/office/officeart/2005/8/layout/vList5"/>
    <dgm:cxn modelId="{0DC9E43C-1044-48BE-B50F-1D7D79E63FB4}" srcId="{7E418D62-538A-46CE-B151-E06E14997694}" destId="{311985A5-08ED-4EBA-929E-03772B3E167F}" srcOrd="3" destOrd="0" parTransId="{5296CFF8-848D-4462-8B63-4C1B0A6FF64A}" sibTransId="{EE1E9C88-C0C9-4BBB-A356-353FAEC4B84C}"/>
    <dgm:cxn modelId="{E2B467F8-8205-46AE-AD27-C1795D03F48B}" type="presOf" srcId="{39662D28-B930-4FE4-A8C1-85104002F7FF}" destId="{B43A2DB4-06AD-40B3-840B-C68F07184A94}" srcOrd="0" destOrd="0" presId="urn:microsoft.com/office/officeart/2005/8/layout/vList5"/>
    <dgm:cxn modelId="{609B0A67-5583-49F8-AD19-1916A47CF116}" type="presOf" srcId="{4F8C10C4-ED37-4471-922D-05CC832680BC}" destId="{286212D3-5A6A-4A60-813F-C0CADE2B5295}" srcOrd="0" destOrd="0" presId="urn:microsoft.com/office/officeart/2005/8/layout/vList5"/>
    <dgm:cxn modelId="{63C5A274-DC87-4AC7-B4DC-C9A20454F100}" srcId="{7E418D62-538A-46CE-B151-E06E14997694}" destId="{0BA16980-7F34-4517-8D95-735FAF050F6D}" srcOrd="5" destOrd="0" parTransId="{BC767CC3-12A9-4FD3-9435-E8F5A4216254}" sibTransId="{BA25D217-4F09-4E63-A212-F28FCF68476F}"/>
    <dgm:cxn modelId="{4AB94E0F-4779-4DE7-8726-353C786DBB20}" srcId="{7E418D62-538A-46CE-B151-E06E14997694}" destId="{FFBA6F3F-7A84-44F4-B438-F26DDAA37901}" srcOrd="0" destOrd="0" parTransId="{50C4043A-AAA7-49FF-A463-481F4ED6DD84}" sibTransId="{A40D4949-DAE2-4CF0-8487-893D6090B06A}"/>
    <dgm:cxn modelId="{2A310E5C-DF5D-4977-B366-6F2B7A89C99D}" srcId="{7E418D62-538A-46CE-B151-E06E14997694}" destId="{39662D28-B930-4FE4-A8C1-85104002F7FF}" srcOrd="1" destOrd="0" parTransId="{C4BF7FAC-4B45-44C8-87EB-B0A349C40533}" sibTransId="{2CAB506F-9468-4EFF-B2F5-435E77E56AD5}"/>
    <dgm:cxn modelId="{CFAA57F3-96A7-41A5-81AD-6A3BB9BA7BAD}" type="presOf" srcId="{0BA16980-7F34-4517-8D95-735FAF050F6D}" destId="{A9721A25-3D64-47B1-A02A-D6DFC445D69C}" srcOrd="0" destOrd="0" presId="urn:microsoft.com/office/officeart/2005/8/layout/vList5"/>
    <dgm:cxn modelId="{2DCFBEC6-BABE-4FAF-9A1A-6A28A30A3345}" type="presOf" srcId="{FFBA6F3F-7A84-44F4-B438-F26DDAA37901}" destId="{5F329D51-CBEA-47DC-9033-B1C0D18BB668}" srcOrd="0" destOrd="0" presId="urn:microsoft.com/office/officeart/2005/8/layout/vList5"/>
    <dgm:cxn modelId="{9B4562FB-4F44-48F1-9375-BCF45145F3DB}" type="presOf" srcId="{311985A5-08ED-4EBA-929E-03772B3E167F}" destId="{86348113-604A-4E15-B650-5A4DB90FEFD6}" srcOrd="0" destOrd="0" presId="urn:microsoft.com/office/officeart/2005/8/layout/vList5"/>
    <dgm:cxn modelId="{7728F2C9-38E5-4269-9DC8-14933967EA8F}" srcId="{7E418D62-538A-46CE-B151-E06E14997694}" destId="{4F8C10C4-ED37-4471-922D-05CC832680BC}" srcOrd="2" destOrd="0" parTransId="{5651E5FD-1890-443E-BE75-622F509CABC3}" sibTransId="{84BFAF62-F43F-42B0-B57F-A8E44AB40F0E}"/>
    <dgm:cxn modelId="{907BC451-7935-47AF-BF1D-E6F9ED0DEEBD}" type="presOf" srcId="{00FD6B2C-B22E-4154-B0A3-EA18C4E4CC4F}" destId="{E067FDE3-D963-4B2A-961F-A2178C3CF500}" srcOrd="0" destOrd="0" presId="urn:microsoft.com/office/officeart/2005/8/layout/vList5"/>
    <dgm:cxn modelId="{0F8CCFBC-8307-41FE-9A6E-E26CFADB34F3}" type="presParOf" srcId="{BE71CE84-3C2F-4FF2-8B4D-35242CACBA38}" destId="{5002FB84-DD94-4BBA-B929-CFE061F144C5}" srcOrd="0" destOrd="0" presId="urn:microsoft.com/office/officeart/2005/8/layout/vList5"/>
    <dgm:cxn modelId="{2C8737EE-C0A3-4358-A427-5B72139B56B0}" type="presParOf" srcId="{5002FB84-DD94-4BBA-B929-CFE061F144C5}" destId="{5F329D51-CBEA-47DC-9033-B1C0D18BB668}" srcOrd="0" destOrd="0" presId="urn:microsoft.com/office/officeart/2005/8/layout/vList5"/>
    <dgm:cxn modelId="{7391189E-E4AD-460E-8FCE-3540EEF7456B}" type="presParOf" srcId="{BE71CE84-3C2F-4FF2-8B4D-35242CACBA38}" destId="{5BAB3579-846E-4F88-9494-8F9771CC6550}" srcOrd="1" destOrd="0" presId="urn:microsoft.com/office/officeart/2005/8/layout/vList5"/>
    <dgm:cxn modelId="{D0F0A39F-2110-4A05-9F38-D6546C1DE0F3}" type="presParOf" srcId="{BE71CE84-3C2F-4FF2-8B4D-35242CACBA38}" destId="{9810215F-A8ED-42C1-8E5C-2C0BF35A8871}" srcOrd="2" destOrd="0" presId="urn:microsoft.com/office/officeart/2005/8/layout/vList5"/>
    <dgm:cxn modelId="{81DDD6B0-383B-4A16-81F3-FDFFF3312A94}" type="presParOf" srcId="{9810215F-A8ED-42C1-8E5C-2C0BF35A8871}" destId="{B43A2DB4-06AD-40B3-840B-C68F07184A94}" srcOrd="0" destOrd="0" presId="urn:microsoft.com/office/officeart/2005/8/layout/vList5"/>
    <dgm:cxn modelId="{54AD0C36-DD4B-4F03-9F23-8923DF2D2053}" type="presParOf" srcId="{BE71CE84-3C2F-4FF2-8B4D-35242CACBA38}" destId="{7F8646B6-7E95-4C51-9C15-981436A19607}" srcOrd="3" destOrd="0" presId="urn:microsoft.com/office/officeart/2005/8/layout/vList5"/>
    <dgm:cxn modelId="{96035C04-B646-4521-ACA8-8A626F12AD43}" type="presParOf" srcId="{BE71CE84-3C2F-4FF2-8B4D-35242CACBA38}" destId="{0301BF5E-5583-4E3C-82C8-C0B53836A881}" srcOrd="4" destOrd="0" presId="urn:microsoft.com/office/officeart/2005/8/layout/vList5"/>
    <dgm:cxn modelId="{48F5EE7D-47A2-4AA0-AEEA-B6C78ABCDB63}" type="presParOf" srcId="{0301BF5E-5583-4E3C-82C8-C0B53836A881}" destId="{286212D3-5A6A-4A60-813F-C0CADE2B5295}" srcOrd="0" destOrd="0" presId="urn:microsoft.com/office/officeart/2005/8/layout/vList5"/>
    <dgm:cxn modelId="{E9FC270B-4566-4809-8177-5D6084F7B376}" type="presParOf" srcId="{BE71CE84-3C2F-4FF2-8B4D-35242CACBA38}" destId="{DE792B3B-B667-4D00-A0D1-A6727740FDD0}" srcOrd="5" destOrd="0" presId="urn:microsoft.com/office/officeart/2005/8/layout/vList5"/>
    <dgm:cxn modelId="{D59AFE2A-3231-4BED-939A-FA2465DAE7D0}" type="presParOf" srcId="{BE71CE84-3C2F-4FF2-8B4D-35242CACBA38}" destId="{AADEC74F-1AF7-4204-9841-3AAF514EF431}" srcOrd="6" destOrd="0" presId="urn:microsoft.com/office/officeart/2005/8/layout/vList5"/>
    <dgm:cxn modelId="{9DBA0A54-B072-417A-AABE-81C598B17D06}" type="presParOf" srcId="{AADEC74F-1AF7-4204-9841-3AAF514EF431}" destId="{86348113-604A-4E15-B650-5A4DB90FEFD6}" srcOrd="0" destOrd="0" presId="urn:microsoft.com/office/officeart/2005/8/layout/vList5"/>
    <dgm:cxn modelId="{E9313A8D-A542-4D9D-BB3C-996FEE38A336}" type="presParOf" srcId="{BE71CE84-3C2F-4FF2-8B4D-35242CACBA38}" destId="{FC21E9CF-CFF6-495B-8901-B4020288F846}" srcOrd="7" destOrd="0" presId="urn:microsoft.com/office/officeart/2005/8/layout/vList5"/>
    <dgm:cxn modelId="{A790DBD0-7FAA-4068-8F4A-9F7B83D38F81}" type="presParOf" srcId="{BE71CE84-3C2F-4FF2-8B4D-35242CACBA38}" destId="{F16DAF6E-AD06-4614-A894-5EB6E5EE923C}" srcOrd="8" destOrd="0" presId="urn:microsoft.com/office/officeart/2005/8/layout/vList5"/>
    <dgm:cxn modelId="{F14FEF18-BE6F-426B-B4E3-B65F150CB789}" type="presParOf" srcId="{F16DAF6E-AD06-4614-A894-5EB6E5EE923C}" destId="{E067FDE3-D963-4B2A-961F-A2178C3CF500}" srcOrd="0" destOrd="0" presId="urn:microsoft.com/office/officeart/2005/8/layout/vList5"/>
    <dgm:cxn modelId="{6F221A2C-E9F3-46FD-B462-89EEBBEE6F90}" type="presParOf" srcId="{BE71CE84-3C2F-4FF2-8B4D-35242CACBA38}" destId="{E356ECC5-0181-4A58-A4DE-1D9D8DE033B8}" srcOrd="9" destOrd="0" presId="urn:microsoft.com/office/officeart/2005/8/layout/vList5"/>
    <dgm:cxn modelId="{A68A89C0-EA3A-4D05-93FA-20387045DA2A}" type="presParOf" srcId="{BE71CE84-3C2F-4FF2-8B4D-35242CACBA38}" destId="{D946D061-60DC-46EA-8E41-DEE3825187A5}" srcOrd="10" destOrd="0" presId="urn:microsoft.com/office/officeart/2005/8/layout/vList5"/>
    <dgm:cxn modelId="{369CF5B4-6C85-4BAE-9D90-1ADC4BB2AD69}" type="presParOf" srcId="{D946D061-60DC-46EA-8E41-DEE3825187A5}" destId="{A9721A25-3D64-47B1-A02A-D6DFC445D69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418D62-538A-46CE-B151-E06E14997694}" type="doc">
      <dgm:prSet loTypeId="urn:microsoft.com/office/officeart/2005/8/layout/vList5" loCatId="list" qsTypeId="urn:microsoft.com/office/officeart/2005/8/quickstyle/simple1#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FBA6F3F-7A84-44F4-B438-F26DDAA37901}">
      <dgm:prSet custT="1"/>
      <dgm:spPr/>
      <dgm:t>
        <a:bodyPr/>
        <a:lstStyle/>
        <a:p>
          <a:pPr algn="l" rtl="0"/>
          <a:r>
            <a:rPr lang="ru-RU" sz="1400" dirty="0" smtClean="0"/>
            <a:t>- </a:t>
          </a:r>
          <a:r>
            <a:rPr lang="ru-RU" sz="2000" b="1" dirty="0" smtClean="0"/>
            <a:t>город-село</a:t>
          </a:r>
          <a:r>
            <a:rPr lang="ru-RU" sz="2000" dirty="0" smtClean="0"/>
            <a:t> (3 класса: преимущественно городской, промежуточный, сельский);</a:t>
          </a:r>
          <a:endParaRPr lang="ru-RU" sz="2000" dirty="0"/>
        </a:p>
      </dgm:t>
    </dgm:pt>
    <dgm:pt modelId="{50C4043A-AAA7-49FF-A463-481F4ED6DD84}" type="parTrans" cxnId="{4AB94E0F-4779-4DE7-8726-353C786DBB20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A40D4949-DAE2-4CF0-8487-893D6090B06A}" type="sibTrans" cxnId="{4AB94E0F-4779-4DE7-8726-353C786DBB20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39662D28-B930-4FE4-A8C1-85104002F7FF}">
      <dgm:prSet custT="1"/>
      <dgm:spPr/>
      <dgm:t>
        <a:bodyPr/>
        <a:lstStyle/>
        <a:p>
          <a:pPr algn="l" rtl="0"/>
          <a:r>
            <a:rPr lang="ru-RU" sz="2000" dirty="0" smtClean="0"/>
            <a:t>- </a:t>
          </a:r>
          <a:r>
            <a:rPr lang="ru-RU" sz="2000" b="1" dirty="0" smtClean="0"/>
            <a:t>принадлежность к метрополии </a:t>
          </a:r>
          <a:r>
            <a:rPr lang="ru-RU" sz="2000" dirty="0" smtClean="0"/>
            <a:t>(2 класса – метрополия и не </a:t>
          </a:r>
          <a:r>
            <a:rPr lang="ru-RU" sz="2000" dirty="0" err="1" smtClean="0"/>
            <a:t>метропольный</a:t>
          </a:r>
          <a:r>
            <a:rPr lang="ru-RU" sz="2000" dirty="0" smtClean="0"/>
            <a:t>); </a:t>
          </a:r>
          <a:endParaRPr lang="ru-RU" sz="2000" dirty="0"/>
        </a:p>
      </dgm:t>
    </dgm:pt>
    <dgm:pt modelId="{C4BF7FAC-4B45-44C8-87EB-B0A349C40533}" type="parTrans" cxnId="{2A310E5C-DF5D-4977-B366-6F2B7A89C99D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2CAB506F-9468-4EFF-B2F5-435E77E56AD5}" type="sibTrans" cxnId="{2A310E5C-DF5D-4977-B366-6F2B7A89C99D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4F8C10C4-ED37-4471-922D-05CC832680BC}">
      <dgm:prSet custT="1"/>
      <dgm:spPr/>
      <dgm:t>
        <a:bodyPr/>
        <a:lstStyle/>
        <a:p>
          <a:pPr algn="l" rtl="0"/>
          <a:r>
            <a:rPr lang="ru-RU" sz="2000" dirty="0" smtClean="0"/>
            <a:t>- </a:t>
          </a:r>
          <a:r>
            <a:rPr lang="ru-RU" sz="2000" b="1" dirty="0" smtClean="0"/>
            <a:t>принадлежность к прибрежным районам </a:t>
          </a:r>
          <a:r>
            <a:rPr lang="ru-RU" sz="2000" dirty="0" smtClean="0"/>
            <a:t>(3 класса: на берегу; прибрежный (</a:t>
          </a:r>
          <a:r>
            <a:rPr lang="en-US" sz="2000" dirty="0" smtClean="0"/>
            <a:t>&gt;= 50% </a:t>
          </a:r>
          <a:r>
            <a:rPr lang="ru-RU" sz="2000" dirty="0" smtClean="0"/>
            <a:t>населения - в</a:t>
          </a:r>
          <a:r>
            <a:rPr lang="en-US" sz="2000" dirty="0" smtClean="0"/>
            <a:t> 50</a:t>
          </a:r>
          <a:r>
            <a:rPr lang="ru-RU" sz="2000" dirty="0" smtClean="0"/>
            <a:t> км от береговой линии</a:t>
          </a:r>
          <a:r>
            <a:rPr lang="en-US" sz="2000" dirty="0" smtClean="0"/>
            <a:t>)</a:t>
          </a:r>
          <a:r>
            <a:rPr lang="ru-RU" sz="2000" dirty="0" smtClean="0"/>
            <a:t>; не прибрежный);</a:t>
          </a:r>
          <a:endParaRPr lang="ru-RU" sz="2000" dirty="0"/>
        </a:p>
      </dgm:t>
    </dgm:pt>
    <dgm:pt modelId="{5651E5FD-1890-443E-BE75-622F509CABC3}" type="parTrans" cxnId="{7728F2C9-38E5-4269-9DC8-14933967EA8F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84BFAF62-F43F-42B0-B57F-A8E44AB40F0E}" type="sibTrans" cxnId="{7728F2C9-38E5-4269-9DC8-14933967EA8F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311985A5-08ED-4EBA-929E-03772B3E167F}">
      <dgm:prSet custT="1"/>
      <dgm:spPr/>
      <dgm:t>
        <a:bodyPr/>
        <a:lstStyle/>
        <a:p>
          <a:pPr algn="l" rtl="0"/>
          <a:r>
            <a:rPr lang="ru-RU" sz="1800" dirty="0" smtClean="0"/>
            <a:t>- </a:t>
          </a:r>
          <a:r>
            <a:rPr lang="ru-RU" sz="2000" b="1" dirty="0" smtClean="0"/>
            <a:t>принадлежность к горным районам </a:t>
          </a:r>
          <a:r>
            <a:rPr lang="ru-RU" sz="2000" dirty="0" smtClean="0"/>
            <a:t>(4 класса по доле населения в гористой местности и доле поверхности занятой горами) </a:t>
          </a:r>
          <a:endParaRPr lang="ru-RU" sz="2000" dirty="0"/>
        </a:p>
      </dgm:t>
    </dgm:pt>
    <dgm:pt modelId="{5296CFF8-848D-4462-8B63-4C1B0A6FF64A}" type="parTrans" cxnId="{0DC9E43C-1044-48BE-B50F-1D7D79E63FB4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EE1E9C88-C0C9-4BBB-A356-353FAEC4B84C}" type="sibTrans" cxnId="{0DC9E43C-1044-48BE-B50F-1D7D79E63FB4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0BA16980-7F34-4517-8D95-735FAF050F6D}">
      <dgm:prSet custT="1"/>
      <dgm:spPr/>
      <dgm:t>
        <a:bodyPr/>
        <a:lstStyle/>
        <a:p>
          <a:pPr algn="just" rtl="0"/>
          <a:r>
            <a:rPr lang="ru-RU" sz="2000" dirty="0" smtClean="0"/>
            <a:t>- </a:t>
          </a:r>
          <a:r>
            <a:rPr lang="ru-RU" sz="2000" b="1" dirty="0" smtClean="0"/>
            <a:t>по удаленности от города </a:t>
          </a:r>
          <a:r>
            <a:rPr lang="ru-RU" sz="2000" dirty="0" smtClean="0"/>
            <a:t>(5 классов: преимущественно городской, промежуточный вблизи города; промежуточный отдаленный; преимущественно сельский вблизи города; преимущественно сельский отдаленный)</a:t>
          </a:r>
          <a:endParaRPr lang="ru-RU" sz="2000" dirty="0"/>
        </a:p>
      </dgm:t>
    </dgm:pt>
    <dgm:pt modelId="{BC767CC3-12A9-4FD3-9435-E8F5A4216254}" type="parTrans" cxnId="{63C5A274-DC87-4AC7-B4DC-C9A20454F100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BA25D217-4F09-4E63-A212-F28FCF68476F}" type="sibTrans" cxnId="{63C5A274-DC87-4AC7-B4DC-C9A20454F100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F17F7562-50F5-4251-A7B4-0104B9EFD83C}">
      <dgm:prSet custT="1"/>
      <dgm:spPr/>
      <dgm:t>
        <a:bodyPr/>
        <a:lstStyle/>
        <a:p>
          <a:pPr algn="l"/>
          <a:r>
            <a:rPr lang="ru-RU" sz="2000" dirty="0" smtClean="0"/>
            <a:t>- </a:t>
          </a:r>
          <a:r>
            <a:rPr lang="ru-RU" sz="2000" b="1" dirty="0" smtClean="0"/>
            <a:t>принадлежность к островным районам</a:t>
          </a:r>
          <a:endParaRPr lang="ru-RU" sz="2000" b="1" dirty="0"/>
        </a:p>
      </dgm:t>
    </dgm:pt>
    <dgm:pt modelId="{BFE00B1C-4153-404B-A18A-ED018F2EBF12}" type="parTrans" cxnId="{FE245FC4-2D69-4614-82E0-41BA642A9E8E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C7CDC570-DA63-41FC-B067-BE5219ABBC67}" type="sibTrans" cxnId="{FE245FC4-2D69-4614-82E0-41BA642A9E8E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00FD6B2C-B22E-4154-B0A3-EA18C4E4CC4F}">
      <dgm:prSet custT="1"/>
      <dgm:spPr/>
      <dgm:t>
        <a:bodyPr/>
        <a:lstStyle/>
        <a:p>
          <a:pPr algn="l" rtl="0"/>
          <a:r>
            <a:rPr lang="ru-RU" sz="2000" dirty="0" smtClean="0"/>
            <a:t>- </a:t>
          </a:r>
          <a:r>
            <a:rPr lang="ru-RU" sz="2000" b="1" dirty="0" smtClean="0"/>
            <a:t>принадлежность к приграничным районам </a:t>
          </a:r>
          <a:r>
            <a:rPr lang="ru-RU" sz="2000" dirty="0" smtClean="0"/>
            <a:t>(2 класса);</a:t>
          </a:r>
          <a:endParaRPr lang="ru-RU" sz="2000" dirty="0"/>
        </a:p>
      </dgm:t>
    </dgm:pt>
    <dgm:pt modelId="{84840B6B-A2C2-4F79-9DAE-F6D481141748}" type="sibTrans" cxnId="{46C0A50A-5F2E-440A-A71E-6C979D016C44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32770DAF-B06A-4FB3-A007-FF20611FE0FD}" type="parTrans" cxnId="{46C0A50A-5F2E-440A-A71E-6C979D016C44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BE71CE84-3C2F-4FF2-8B4D-35242CACBA38}" type="pres">
      <dgm:prSet presAssocID="{7E418D62-538A-46CE-B151-E06E149976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02FB84-DD94-4BBA-B929-CFE061F144C5}" type="pres">
      <dgm:prSet presAssocID="{FFBA6F3F-7A84-44F4-B438-F26DDAA37901}" presName="linNode" presStyleCnt="0"/>
      <dgm:spPr/>
      <dgm:t>
        <a:bodyPr/>
        <a:lstStyle/>
        <a:p>
          <a:endParaRPr lang="ru-RU"/>
        </a:p>
      </dgm:t>
    </dgm:pt>
    <dgm:pt modelId="{5F329D51-CBEA-47DC-9033-B1C0D18BB668}" type="pres">
      <dgm:prSet presAssocID="{FFBA6F3F-7A84-44F4-B438-F26DDAA37901}" presName="parentText" presStyleLbl="node1" presStyleIdx="0" presStyleCnt="7" custScaleX="277778" custScaleY="40497" custLinFactNeighborX="-2472" custLinFactNeighborY="-2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B3579-846E-4F88-9494-8F9771CC6550}" type="pres">
      <dgm:prSet presAssocID="{A40D4949-DAE2-4CF0-8487-893D6090B06A}" presName="sp" presStyleCnt="0"/>
      <dgm:spPr/>
      <dgm:t>
        <a:bodyPr/>
        <a:lstStyle/>
        <a:p>
          <a:endParaRPr lang="ru-RU"/>
        </a:p>
      </dgm:t>
    </dgm:pt>
    <dgm:pt modelId="{9810215F-A8ED-42C1-8E5C-2C0BF35A8871}" type="pres">
      <dgm:prSet presAssocID="{39662D28-B930-4FE4-A8C1-85104002F7FF}" presName="linNode" presStyleCnt="0"/>
      <dgm:spPr/>
      <dgm:t>
        <a:bodyPr/>
        <a:lstStyle/>
        <a:p>
          <a:endParaRPr lang="ru-RU"/>
        </a:p>
      </dgm:t>
    </dgm:pt>
    <dgm:pt modelId="{B43A2DB4-06AD-40B3-840B-C68F07184A94}" type="pres">
      <dgm:prSet presAssocID="{39662D28-B930-4FE4-A8C1-85104002F7FF}" presName="parentText" presStyleLbl="node1" presStyleIdx="1" presStyleCnt="7" custScaleX="277778" custScaleY="34722" custLinFactNeighborX="-136" custLinFactNeighborY="24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646B6-7E95-4C51-9C15-981436A19607}" type="pres">
      <dgm:prSet presAssocID="{2CAB506F-9468-4EFF-B2F5-435E77E56AD5}" presName="sp" presStyleCnt="0"/>
      <dgm:spPr/>
      <dgm:t>
        <a:bodyPr/>
        <a:lstStyle/>
        <a:p>
          <a:endParaRPr lang="ru-RU"/>
        </a:p>
      </dgm:t>
    </dgm:pt>
    <dgm:pt modelId="{0301BF5E-5583-4E3C-82C8-C0B53836A881}" type="pres">
      <dgm:prSet presAssocID="{4F8C10C4-ED37-4471-922D-05CC832680BC}" presName="linNode" presStyleCnt="0"/>
      <dgm:spPr/>
      <dgm:t>
        <a:bodyPr/>
        <a:lstStyle/>
        <a:p>
          <a:endParaRPr lang="ru-RU"/>
        </a:p>
      </dgm:t>
    </dgm:pt>
    <dgm:pt modelId="{286212D3-5A6A-4A60-813F-C0CADE2B5295}" type="pres">
      <dgm:prSet presAssocID="{4F8C10C4-ED37-4471-922D-05CC832680BC}" presName="parentText" presStyleLbl="node1" presStyleIdx="2" presStyleCnt="7" custScaleX="277778" custScaleY="43431" custLinFactNeighborX="766" custLinFactNeighborY="523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92B3B-B667-4D00-A0D1-A6727740FDD0}" type="pres">
      <dgm:prSet presAssocID="{84BFAF62-F43F-42B0-B57F-A8E44AB40F0E}" presName="sp" presStyleCnt="0"/>
      <dgm:spPr/>
      <dgm:t>
        <a:bodyPr/>
        <a:lstStyle/>
        <a:p>
          <a:endParaRPr lang="ru-RU"/>
        </a:p>
      </dgm:t>
    </dgm:pt>
    <dgm:pt modelId="{AADEC74F-1AF7-4204-9841-3AAF514EF431}" type="pres">
      <dgm:prSet presAssocID="{311985A5-08ED-4EBA-929E-03772B3E167F}" presName="linNode" presStyleCnt="0"/>
      <dgm:spPr/>
      <dgm:t>
        <a:bodyPr/>
        <a:lstStyle/>
        <a:p>
          <a:endParaRPr lang="ru-RU"/>
        </a:p>
      </dgm:t>
    </dgm:pt>
    <dgm:pt modelId="{86348113-604A-4E15-B650-5A4DB90FEFD6}" type="pres">
      <dgm:prSet presAssocID="{311985A5-08ED-4EBA-929E-03772B3E167F}" presName="parentText" presStyleLbl="node1" presStyleIdx="3" presStyleCnt="7" custScaleX="277778" custScaleY="37980" custLinFactNeighborX="766" custLinFactNeighborY="686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1E9CF-CFF6-495B-8901-B4020288F846}" type="pres">
      <dgm:prSet presAssocID="{EE1E9C88-C0C9-4BBB-A356-353FAEC4B84C}" presName="sp" presStyleCnt="0"/>
      <dgm:spPr/>
      <dgm:t>
        <a:bodyPr/>
        <a:lstStyle/>
        <a:p>
          <a:endParaRPr lang="ru-RU"/>
        </a:p>
      </dgm:t>
    </dgm:pt>
    <dgm:pt modelId="{F16DAF6E-AD06-4614-A894-5EB6E5EE923C}" type="pres">
      <dgm:prSet presAssocID="{00FD6B2C-B22E-4154-B0A3-EA18C4E4CC4F}" presName="linNode" presStyleCnt="0"/>
      <dgm:spPr/>
      <dgm:t>
        <a:bodyPr/>
        <a:lstStyle/>
        <a:p>
          <a:endParaRPr lang="ru-RU"/>
        </a:p>
      </dgm:t>
    </dgm:pt>
    <dgm:pt modelId="{E067FDE3-D963-4B2A-961F-A2178C3CF500}" type="pres">
      <dgm:prSet presAssocID="{00FD6B2C-B22E-4154-B0A3-EA18C4E4CC4F}" presName="parentText" presStyleLbl="node1" presStyleIdx="4" presStyleCnt="7" custScaleX="277778" custScaleY="25854" custLinFactNeighborX="766" custLinFactNeighborY="742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6ECC5-0181-4A58-A4DE-1D9D8DE033B8}" type="pres">
      <dgm:prSet presAssocID="{84840B6B-A2C2-4F79-9DAE-F6D481141748}" presName="sp" presStyleCnt="0"/>
      <dgm:spPr/>
      <dgm:t>
        <a:bodyPr/>
        <a:lstStyle/>
        <a:p>
          <a:endParaRPr lang="ru-RU"/>
        </a:p>
      </dgm:t>
    </dgm:pt>
    <dgm:pt modelId="{10AAEACC-2656-46F5-959E-475F630C8798}" type="pres">
      <dgm:prSet presAssocID="{F17F7562-50F5-4251-A7B4-0104B9EFD83C}" presName="linNode" presStyleCnt="0"/>
      <dgm:spPr/>
      <dgm:t>
        <a:bodyPr/>
        <a:lstStyle/>
        <a:p>
          <a:endParaRPr lang="ru-RU"/>
        </a:p>
      </dgm:t>
    </dgm:pt>
    <dgm:pt modelId="{66284A06-3310-4732-A7BF-091164106D8B}" type="pres">
      <dgm:prSet presAssocID="{F17F7562-50F5-4251-A7B4-0104B9EFD83C}" presName="parentText" presStyleLbl="node1" presStyleIdx="5" presStyleCnt="7" custScaleX="277778" custScaleY="41732" custLinFactNeighborX="-2994" custLinFactNeighborY="798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118F4-E72A-4E4F-AA19-B81924D3FFF7}" type="pres">
      <dgm:prSet presAssocID="{C7CDC570-DA63-41FC-B067-BE5219ABBC67}" presName="sp" presStyleCnt="0"/>
      <dgm:spPr/>
      <dgm:t>
        <a:bodyPr/>
        <a:lstStyle/>
        <a:p>
          <a:endParaRPr lang="ru-RU"/>
        </a:p>
      </dgm:t>
    </dgm:pt>
    <dgm:pt modelId="{D946D061-60DC-46EA-8E41-DEE3825187A5}" type="pres">
      <dgm:prSet presAssocID="{0BA16980-7F34-4517-8D95-735FAF050F6D}" presName="linNode" presStyleCnt="0"/>
      <dgm:spPr/>
      <dgm:t>
        <a:bodyPr/>
        <a:lstStyle/>
        <a:p>
          <a:endParaRPr lang="ru-RU"/>
        </a:p>
      </dgm:t>
    </dgm:pt>
    <dgm:pt modelId="{A9721A25-3D64-47B1-A02A-D6DFC445D69C}" type="pres">
      <dgm:prSet presAssocID="{0BA16980-7F34-4517-8D95-735FAF050F6D}" presName="parentText" presStyleLbl="node1" presStyleIdx="6" presStyleCnt="7" custScaleX="277778" custScaleY="77541" custLinFactY="-100000" custLinFactNeighborX="1676" custLinFactNeighborY="-1097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1D966A-4788-4040-A772-2CD0271739E9}" type="presOf" srcId="{FFBA6F3F-7A84-44F4-B438-F26DDAA37901}" destId="{5F329D51-CBEA-47DC-9033-B1C0D18BB668}" srcOrd="0" destOrd="0" presId="urn:microsoft.com/office/officeart/2005/8/layout/vList5"/>
    <dgm:cxn modelId="{46C0A50A-5F2E-440A-A71E-6C979D016C44}" srcId="{7E418D62-538A-46CE-B151-E06E14997694}" destId="{00FD6B2C-B22E-4154-B0A3-EA18C4E4CC4F}" srcOrd="4" destOrd="0" parTransId="{32770DAF-B06A-4FB3-A007-FF20611FE0FD}" sibTransId="{84840B6B-A2C2-4F79-9DAE-F6D481141748}"/>
    <dgm:cxn modelId="{6499D8D7-AF8E-4FF0-914B-2BFCA00360EF}" type="presOf" srcId="{4F8C10C4-ED37-4471-922D-05CC832680BC}" destId="{286212D3-5A6A-4A60-813F-C0CADE2B5295}" srcOrd="0" destOrd="0" presId="urn:microsoft.com/office/officeart/2005/8/layout/vList5"/>
    <dgm:cxn modelId="{96873B29-A762-4B3A-AC92-D7627AF55CB2}" type="presOf" srcId="{311985A5-08ED-4EBA-929E-03772B3E167F}" destId="{86348113-604A-4E15-B650-5A4DB90FEFD6}" srcOrd="0" destOrd="0" presId="urn:microsoft.com/office/officeart/2005/8/layout/vList5"/>
    <dgm:cxn modelId="{0BED2ABE-20E4-4AAA-B006-58E2F6325581}" type="presOf" srcId="{7E418D62-538A-46CE-B151-E06E14997694}" destId="{BE71CE84-3C2F-4FF2-8B4D-35242CACBA38}" srcOrd="0" destOrd="0" presId="urn:microsoft.com/office/officeart/2005/8/layout/vList5"/>
    <dgm:cxn modelId="{0DC9E43C-1044-48BE-B50F-1D7D79E63FB4}" srcId="{7E418D62-538A-46CE-B151-E06E14997694}" destId="{311985A5-08ED-4EBA-929E-03772B3E167F}" srcOrd="3" destOrd="0" parTransId="{5296CFF8-848D-4462-8B63-4C1B0A6FF64A}" sibTransId="{EE1E9C88-C0C9-4BBB-A356-353FAEC4B84C}"/>
    <dgm:cxn modelId="{63C5A274-DC87-4AC7-B4DC-C9A20454F100}" srcId="{7E418D62-538A-46CE-B151-E06E14997694}" destId="{0BA16980-7F34-4517-8D95-735FAF050F6D}" srcOrd="6" destOrd="0" parTransId="{BC767CC3-12A9-4FD3-9435-E8F5A4216254}" sibTransId="{BA25D217-4F09-4E63-A212-F28FCF68476F}"/>
    <dgm:cxn modelId="{4AB94E0F-4779-4DE7-8726-353C786DBB20}" srcId="{7E418D62-538A-46CE-B151-E06E14997694}" destId="{FFBA6F3F-7A84-44F4-B438-F26DDAA37901}" srcOrd="0" destOrd="0" parTransId="{50C4043A-AAA7-49FF-A463-481F4ED6DD84}" sibTransId="{A40D4949-DAE2-4CF0-8487-893D6090B06A}"/>
    <dgm:cxn modelId="{B480641C-8138-4C4B-BD5E-B4778A8ED582}" type="presOf" srcId="{F17F7562-50F5-4251-A7B4-0104B9EFD83C}" destId="{66284A06-3310-4732-A7BF-091164106D8B}" srcOrd="0" destOrd="0" presId="urn:microsoft.com/office/officeart/2005/8/layout/vList5"/>
    <dgm:cxn modelId="{2A310E5C-DF5D-4977-B366-6F2B7A89C99D}" srcId="{7E418D62-538A-46CE-B151-E06E14997694}" destId="{39662D28-B930-4FE4-A8C1-85104002F7FF}" srcOrd="1" destOrd="0" parTransId="{C4BF7FAC-4B45-44C8-87EB-B0A349C40533}" sibTransId="{2CAB506F-9468-4EFF-B2F5-435E77E56AD5}"/>
    <dgm:cxn modelId="{2DC0EDA9-B00B-46EC-8B66-786C173CDCD5}" type="presOf" srcId="{00FD6B2C-B22E-4154-B0A3-EA18C4E4CC4F}" destId="{E067FDE3-D963-4B2A-961F-A2178C3CF500}" srcOrd="0" destOrd="0" presId="urn:microsoft.com/office/officeart/2005/8/layout/vList5"/>
    <dgm:cxn modelId="{FE245FC4-2D69-4614-82E0-41BA642A9E8E}" srcId="{7E418D62-538A-46CE-B151-E06E14997694}" destId="{F17F7562-50F5-4251-A7B4-0104B9EFD83C}" srcOrd="5" destOrd="0" parTransId="{BFE00B1C-4153-404B-A18A-ED018F2EBF12}" sibTransId="{C7CDC570-DA63-41FC-B067-BE5219ABBC67}"/>
    <dgm:cxn modelId="{E3064FDD-FBCE-4012-B890-AA33F86756B1}" type="presOf" srcId="{0BA16980-7F34-4517-8D95-735FAF050F6D}" destId="{A9721A25-3D64-47B1-A02A-D6DFC445D69C}" srcOrd="0" destOrd="0" presId="urn:microsoft.com/office/officeart/2005/8/layout/vList5"/>
    <dgm:cxn modelId="{5BDFFA16-EC4B-4AA6-B573-FD31298A7E16}" type="presOf" srcId="{39662D28-B930-4FE4-A8C1-85104002F7FF}" destId="{B43A2DB4-06AD-40B3-840B-C68F07184A94}" srcOrd="0" destOrd="0" presId="urn:microsoft.com/office/officeart/2005/8/layout/vList5"/>
    <dgm:cxn modelId="{7728F2C9-38E5-4269-9DC8-14933967EA8F}" srcId="{7E418D62-538A-46CE-B151-E06E14997694}" destId="{4F8C10C4-ED37-4471-922D-05CC832680BC}" srcOrd="2" destOrd="0" parTransId="{5651E5FD-1890-443E-BE75-622F509CABC3}" sibTransId="{84BFAF62-F43F-42B0-B57F-A8E44AB40F0E}"/>
    <dgm:cxn modelId="{4AC16122-C70B-46C8-BA6C-82631D8F442F}" type="presParOf" srcId="{BE71CE84-3C2F-4FF2-8B4D-35242CACBA38}" destId="{5002FB84-DD94-4BBA-B929-CFE061F144C5}" srcOrd="0" destOrd="0" presId="urn:microsoft.com/office/officeart/2005/8/layout/vList5"/>
    <dgm:cxn modelId="{C1FB4308-C973-4614-BD9C-D2725D3B517F}" type="presParOf" srcId="{5002FB84-DD94-4BBA-B929-CFE061F144C5}" destId="{5F329D51-CBEA-47DC-9033-B1C0D18BB668}" srcOrd="0" destOrd="0" presId="urn:microsoft.com/office/officeart/2005/8/layout/vList5"/>
    <dgm:cxn modelId="{91B99203-7EDA-4D41-BCEC-C42747A0D78F}" type="presParOf" srcId="{BE71CE84-3C2F-4FF2-8B4D-35242CACBA38}" destId="{5BAB3579-846E-4F88-9494-8F9771CC6550}" srcOrd="1" destOrd="0" presId="urn:microsoft.com/office/officeart/2005/8/layout/vList5"/>
    <dgm:cxn modelId="{D25310E6-611C-4D69-A65F-D1F05D2003C8}" type="presParOf" srcId="{BE71CE84-3C2F-4FF2-8B4D-35242CACBA38}" destId="{9810215F-A8ED-42C1-8E5C-2C0BF35A8871}" srcOrd="2" destOrd="0" presId="urn:microsoft.com/office/officeart/2005/8/layout/vList5"/>
    <dgm:cxn modelId="{4BDADB54-5D52-4AFF-8F60-6FCAA737F6AC}" type="presParOf" srcId="{9810215F-A8ED-42C1-8E5C-2C0BF35A8871}" destId="{B43A2DB4-06AD-40B3-840B-C68F07184A94}" srcOrd="0" destOrd="0" presId="urn:microsoft.com/office/officeart/2005/8/layout/vList5"/>
    <dgm:cxn modelId="{77628110-5AC9-424F-9DB2-D2318047F74F}" type="presParOf" srcId="{BE71CE84-3C2F-4FF2-8B4D-35242CACBA38}" destId="{7F8646B6-7E95-4C51-9C15-981436A19607}" srcOrd="3" destOrd="0" presId="urn:microsoft.com/office/officeart/2005/8/layout/vList5"/>
    <dgm:cxn modelId="{CF989CA8-571D-4AEB-B1F1-D0121D0C0342}" type="presParOf" srcId="{BE71CE84-3C2F-4FF2-8B4D-35242CACBA38}" destId="{0301BF5E-5583-4E3C-82C8-C0B53836A881}" srcOrd="4" destOrd="0" presId="urn:microsoft.com/office/officeart/2005/8/layout/vList5"/>
    <dgm:cxn modelId="{D0F30262-B6BB-4C7E-829E-7389A3A34F68}" type="presParOf" srcId="{0301BF5E-5583-4E3C-82C8-C0B53836A881}" destId="{286212D3-5A6A-4A60-813F-C0CADE2B5295}" srcOrd="0" destOrd="0" presId="urn:microsoft.com/office/officeart/2005/8/layout/vList5"/>
    <dgm:cxn modelId="{F36F4B09-F7F8-4E39-A4B2-D621782228DA}" type="presParOf" srcId="{BE71CE84-3C2F-4FF2-8B4D-35242CACBA38}" destId="{DE792B3B-B667-4D00-A0D1-A6727740FDD0}" srcOrd="5" destOrd="0" presId="urn:microsoft.com/office/officeart/2005/8/layout/vList5"/>
    <dgm:cxn modelId="{F96E75F3-8132-4744-B99D-503B66C199DE}" type="presParOf" srcId="{BE71CE84-3C2F-4FF2-8B4D-35242CACBA38}" destId="{AADEC74F-1AF7-4204-9841-3AAF514EF431}" srcOrd="6" destOrd="0" presId="urn:microsoft.com/office/officeart/2005/8/layout/vList5"/>
    <dgm:cxn modelId="{C322171F-C6F3-4E9B-907A-C46CB55EAD36}" type="presParOf" srcId="{AADEC74F-1AF7-4204-9841-3AAF514EF431}" destId="{86348113-604A-4E15-B650-5A4DB90FEFD6}" srcOrd="0" destOrd="0" presId="urn:microsoft.com/office/officeart/2005/8/layout/vList5"/>
    <dgm:cxn modelId="{E1662E0E-E196-4D30-BD98-253807D0620F}" type="presParOf" srcId="{BE71CE84-3C2F-4FF2-8B4D-35242CACBA38}" destId="{FC21E9CF-CFF6-495B-8901-B4020288F846}" srcOrd="7" destOrd="0" presId="urn:microsoft.com/office/officeart/2005/8/layout/vList5"/>
    <dgm:cxn modelId="{B02A54D8-25E1-4D89-B1C2-8272C25A330C}" type="presParOf" srcId="{BE71CE84-3C2F-4FF2-8B4D-35242CACBA38}" destId="{F16DAF6E-AD06-4614-A894-5EB6E5EE923C}" srcOrd="8" destOrd="0" presId="urn:microsoft.com/office/officeart/2005/8/layout/vList5"/>
    <dgm:cxn modelId="{8A8CDBDD-C1EC-450F-B60E-BFBBA72B9ACD}" type="presParOf" srcId="{F16DAF6E-AD06-4614-A894-5EB6E5EE923C}" destId="{E067FDE3-D963-4B2A-961F-A2178C3CF500}" srcOrd="0" destOrd="0" presId="urn:microsoft.com/office/officeart/2005/8/layout/vList5"/>
    <dgm:cxn modelId="{55835507-5634-4E8F-A8FF-231EF01C83FF}" type="presParOf" srcId="{BE71CE84-3C2F-4FF2-8B4D-35242CACBA38}" destId="{E356ECC5-0181-4A58-A4DE-1D9D8DE033B8}" srcOrd="9" destOrd="0" presId="urn:microsoft.com/office/officeart/2005/8/layout/vList5"/>
    <dgm:cxn modelId="{89E3842A-E0A7-4BDD-8520-BEBAEBEFC1D5}" type="presParOf" srcId="{BE71CE84-3C2F-4FF2-8B4D-35242CACBA38}" destId="{10AAEACC-2656-46F5-959E-475F630C8798}" srcOrd="10" destOrd="0" presId="urn:microsoft.com/office/officeart/2005/8/layout/vList5"/>
    <dgm:cxn modelId="{B51058E0-6D66-4130-AE84-10AF6BB5E431}" type="presParOf" srcId="{10AAEACC-2656-46F5-959E-475F630C8798}" destId="{66284A06-3310-4732-A7BF-091164106D8B}" srcOrd="0" destOrd="0" presId="urn:microsoft.com/office/officeart/2005/8/layout/vList5"/>
    <dgm:cxn modelId="{F791FA74-79B9-46A2-A37C-0382C9E39F1F}" type="presParOf" srcId="{BE71CE84-3C2F-4FF2-8B4D-35242CACBA38}" destId="{BE7118F4-E72A-4E4F-AA19-B81924D3FFF7}" srcOrd="11" destOrd="0" presId="urn:microsoft.com/office/officeart/2005/8/layout/vList5"/>
    <dgm:cxn modelId="{D3D866B2-0A14-44B4-8945-17D194A4A44E}" type="presParOf" srcId="{BE71CE84-3C2F-4FF2-8B4D-35242CACBA38}" destId="{D946D061-60DC-46EA-8E41-DEE3825187A5}" srcOrd="12" destOrd="0" presId="urn:microsoft.com/office/officeart/2005/8/layout/vList5"/>
    <dgm:cxn modelId="{A1D8E82E-B6BC-41E8-89B5-BB3DC419414C}" type="presParOf" srcId="{D946D061-60DC-46EA-8E41-DEE3825187A5}" destId="{A9721A25-3D64-47B1-A02A-D6DFC445D69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66F416-C00C-4531-91F2-D11B72F13AE2}" type="doc">
      <dgm:prSet loTypeId="urn:microsoft.com/office/officeart/2005/8/layout/hierarchy3" loCatId="hierarchy" qsTypeId="urn:microsoft.com/office/officeart/2005/8/quickstyle/simple1#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D674187-B998-4018-8E36-EA969294DA96}">
      <dgm:prSet phldrT="[Текст]"/>
      <dgm:spPr/>
      <dgm:t>
        <a:bodyPr/>
        <a:lstStyle/>
        <a:p>
          <a:r>
            <a:rPr lang="ru-RU" dirty="0" err="1"/>
            <a:t>Метропольные</a:t>
          </a:r>
          <a:endParaRPr lang="ru-RU" dirty="0"/>
        </a:p>
      </dgm:t>
    </dgm:pt>
    <dgm:pt modelId="{C37B7D44-5D1C-484B-8102-8CEECC3620E9}" type="parTrans" cxnId="{0E9D29BB-A32A-431A-BCAB-03764A1D67E8}">
      <dgm:prSet/>
      <dgm:spPr/>
      <dgm:t>
        <a:bodyPr/>
        <a:lstStyle/>
        <a:p>
          <a:endParaRPr lang="ru-RU"/>
        </a:p>
      </dgm:t>
    </dgm:pt>
    <dgm:pt modelId="{320B80AA-2441-45B7-B706-93947E5ECD70}" type="sibTrans" cxnId="{0E9D29BB-A32A-431A-BCAB-03764A1D67E8}">
      <dgm:prSet/>
      <dgm:spPr/>
      <dgm:t>
        <a:bodyPr/>
        <a:lstStyle/>
        <a:p>
          <a:endParaRPr lang="ru-RU"/>
        </a:p>
      </dgm:t>
    </dgm:pt>
    <dgm:pt modelId="{4B9A7194-11B1-4D15-8E16-C6CD5B3F0932}">
      <dgm:prSet phldrT="[Текст]" custT="1"/>
      <dgm:spPr/>
      <dgm:t>
        <a:bodyPr/>
        <a:lstStyle/>
        <a:p>
          <a:r>
            <a:rPr lang="ru-RU" sz="1800" b="1" dirty="0"/>
            <a:t>Центральные районы </a:t>
          </a:r>
          <a:r>
            <a:rPr lang="ru-RU" sz="1800" dirty="0"/>
            <a:t>с одной или более урбанизированной территорией и  урбанизированные территории (население более 50 тыс. чел.)</a:t>
          </a:r>
        </a:p>
      </dgm:t>
    </dgm:pt>
    <dgm:pt modelId="{F1FC54AB-4F1A-46F7-A225-2F58CB55AB7F}" type="parTrans" cxnId="{ABA6F98D-3F05-4BC8-A033-FCA973566327}">
      <dgm:prSet/>
      <dgm:spPr/>
      <dgm:t>
        <a:bodyPr/>
        <a:lstStyle/>
        <a:p>
          <a:endParaRPr lang="ru-RU"/>
        </a:p>
      </dgm:t>
    </dgm:pt>
    <dgm:pt modelId="{612D8B9E-A3A7-48A4-A5B9-6F660FDEFECD}" type="sibTrans" cxnId="{ABA6F98D-3F05-4BC8-A033-FCA973566327}">
      <dgm:prSet/>
      <dgm:spPr/>
      <dgm:t>
        <a:bodyPr/>
        <a:lstStyle/>
        <a:p>
          <a:endParaRPr lang="ru-RU"/>
        </a:p>
      </dgm:t>
    </dgm:pt>
    <dgm:pt modelId="{14A3B237-E86D-4ACA-9CC0-3CD8AF9C6486}">
      <dgm:prSet phldrT="[Текст]"/>
      <dgm:spPr/>
      <dgm:t>
        <a:bodyPr/>
        <a:lstStyle/>
        <a:p>
          <a:r>
            <a:rPr lang="ru-RU" dirty="0"/>
            <a:t>Не </a:t>
          </a:r>
          <a:r>
            <a:rPr lang="ru-RU" dirty="0" err="1"/>
            <a:t>метропольные</a:t>
          </a:r>
          <a:endParaRPr lang="ru-RU" dirty="0"/>
        </a:p>
      </dgm:t>
    </dgm:pt>
    <dgm:pt modelId="{C94050F1-14E3-4D48-AC43-44AAA1158FDF}" type="parTrans" cxnId="{1C8AE07D-423A-45B5-9E05-6DCCA42700C1}">
      <dgm:prSet/>
      <dgm:spPr/>
      <dgm:t>
        <a:bodyPr/>
        <a:lstStyle/>
        <a:p>
          <a:endParaRPr lang="ru-RU"/>
        </a:p>
      </dgm:t>
    </dgm:pt>
    <dgm:pt modelId="{9EE3532F-4390-4F22-8578-27228108E91D}" type="sibTrans" cxnId="{1C8AE07D-423A-45B5-9E05-6DCCA42700C1}">
      <dgm:prSet/>
      <dgm:spPr/>
      <dgm:t>
        <a:bodyPr/>
        <a:lstStyle/>
        <a:p>
          <a:endParaRPr lang="ru-RU"/>
        </a:p>
      </dgm:t>
    </dgm:pt>
    <dgm:pt modelId="{F64980F3-B905-4F07-9C40-2B44D4876288}">
      <dgm:prSet custT="1"/>
      <dgm:spPr/>
      <dgm:t>
        <a:bodyPr/>
        <a:lstStyle/>
        <a:p>
          <a:r>
            <a:rPr lang="ru-RU" sz="1800" b="1" dirty="0"/>
            <a:t>Отдаленные районы - </a:t>
          </a:r>
          <a:r>
            <a:rPr lang="ru-RU" sz="1800" dirty="0"/>
            <a:t>экономически связаны с центральными (как минимум 25% занятых, проживающих в этих районах, выезжают в центральные районы, или наоборот, 25% занятых в районе приезжает из центральных районов</a:t>
          </a:r>
        </a:p>
      </dgm:t>
    </dgm:pt>
    <dgm:pt modelId="{DB6D2EA4-E26D-45ED-B8EF-380B64BC9046}" type="parTrans" cxnId="{283AF739-63D2-4659-87B5-5B07D9AB856A}">
      <dgm:prSet/>
      <dgm:spPr/>
      <dgm:t>
        <a:bodyPr/>
        <a:lstStyle/>
        <a:p>
          <a:endParaRPr lang="ru-RU"/>
        </a:p>
      </dgm:t>
    </dgm:pt>
    <dgm:pt modelId="{708C90FE-4D46-4B07-8403-504E8B85AEE1}" type="sibTrans" cxnId="{283AF739-63D2-4659-87B5-5B07D9AB856A}">
      <dgm:prSet/>
      <dgm:spPr/>
      <dgm:t>
        <a:bodyPr/>
        <a:lstStyle/>
        <a:p>
          <a:endParaRPr lang="ru-RU"/>
        </a:p>
      </dgm:t>
    </dgm:pt>
    <dgm:pt modelId="{24D5BE3C-C323-4D5E-AA56-EAAD20126A45}">
      <dgm:prSet/>
      <dgm:spPr/>
      <dgm:t>
        <a:bodyPr/>
        <a:lstStyle/>
        <a:p>
          <a:r>
            <a:rPr lang="ru-RU" dirty="0"/>
            <a:t>Все остальные районы </a:t>
          </a:r>
        </a:p>
      </dgm:t>
    </dgm:pt>
    <dgm:pt modelId="{94EC3759-ECD7-4FCC-B258-EE20CE6407D4}" type="parTrans" cxnId="{90ACDC34-6C8C-4B38-9060-F93FC0FDA276}">
      <dgm:prSet/>
      <dgm:spPr/>
      <dgm:t>
        <a:bodyPr/>
        <a:lstStyle/>
        <a:p>
          <a:endParaRPr lang="ru-RU"/>
        </a:p>
      </dgm:t>
    </dgm:pt>
    <dgm:pt modelId="{7C6EADF9-4C85-4B24-A32D-E0362572605A}" type="sibTrans" cxnId="{90ACDC34-6C8C-4B38-9060-F93FC0FDA276}">
      <dgm:prSet/>
      <dgm:spPr/>
      <dgm:t>
        <a:bodyPr/>
        <a:lstStyle/>
        <a:p>
          <a:endParaRPr lang="ru-RU"/>
        </a:p>
      </dgm:t>
    </dgm:pt>
    <dgm:pt modelId="{C7ECAE39-0BFF-4807-B6C1-8F66D3495CFF}">
      <dgm:prSet custT="1"/>
      <dgm:spPr/>
      <dgm:t>
        <a:bodyPr/>
        <a:lstStyle/>
        <a:p>
          <a:r>
            <a:rPr lang="ru-RU" sz="1800" dirty="0" err="1"/>
            <a:t>Микрополитанские</a:t>
          </a:r>
          <a:r>
            <a:rPr lang="ru-RU" sz="1800" dirty="0"/>
            <a:t>: не принадлежат к метрополиям. Центрированы вокруг урбанизированных кластеров с населением от 10 тыс. до 49,9 тыс. чел. </a:t>
          </a:r>
        </a:p>
      </dgm:t>
    </dgm:pt>
    <dgm:pt modelId="{CB6531E5-5313-4F03-9822-7C7B372EB6F8}" type="parTrans" cxnId="{5C3A19C7-90AF-4F41-960D-07B5564AEC03}">
      <dgm:prSet/>
      <dgm:spPr/>
      <dgm:t>
        <a:bodyPr/>
        <a:lstStyle/>
        <a:p>
          <a:endParaRPr lang="ru-RU"/>
        </a:p>
      </dgm:t>
    </dgm:pt>
    <dgm:pt modelId="{5C3DAF9B-4BC3-4087-BAD0-A4E61AE35ECC}" type="sibTrans" cxnId="{5C3A19C7-90AF-4F41-960D-07B5564AEC03}">
      <dgm:prSet/>
      <dgm:spPr/>
      <dgm:t>
        <a:bodyPr/>
        <a:lstStyle/>
        <a:p>
          <a:endParaRPr lang="ru-RU"/>
        </a:p>
      </dgm:t>
    </dgm:pt>
    <dgm:pt modelId="{6388D2ED-0D46-46EB-8A4C-B77D10BE373B}" type="pres">
      <dgm:prSet presAssocID="{F466F416-C00C-4531-91F2-D11B72F13AE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34655C-3CD4-491A-A750-58B7500CFD05}" type="pres">
      <dgm:prSet presAssocID="{7D674187-B998-4018-8E36-EA969294DA96}" presName="root" presStyleCnt="0"/>
      <dgm:spPr/>
    </dgm:pt>
    <dgm:pt modelId="{09F3A602-1188-4A19-A696-7F6B5026BC67}" type="pres">
      <dgm:prSet presAssocID="{7D674187-B998-4018-8E36-EA969294DA96}" presName="rootComposite" presStyleCnt="0"/>
      <dgm:spPr/>
    </dgm:pt>
    <dgm:pt modelId="{A4A14BB9-5521-4C6C-9A6F-5AAA8EE53FA9}" type="pres">
      <dgm:prSet presAssocID="{7D674187-B998-4018-8E36-EA969294DA96}" presName="rootText" presStyleLbl="node1" presStyleIdx="0" presStyleCnt="2" custScaleY="34154"/>
      <dgm:spPr/>
      <dgm:t>
        <a:bodyPr/>
        <a:lstStyle/>
        <a:p>
          <a:endParaRPr lang="ru-RU"/>
        </a:p>
      </dgm:t>
    </dgm:pt>
    <dgm:pt modelId="{7D8CB305-4944-4550-85E2-D3BABD6F1AFC}" type="pres">
      <dgm:prSet presAssocID="{7D674187-B998-4018-8E36-EA969294DA96}" presName="rootConnector" presStyleLbl="node1" presStyleIdx="0" presStyleCnt="2"/>
      <dgm:spPr/>
      <dgm:t>
        <a:bodyPr/>
        <a:lstStyle/>
        <a:p>
          <a:endParaRPr lang="ru-RU"/>
        </a:p>
      </dgm:t>
    </dgm:pt>
    <dgm:pt modelId="{577FB11A-BE9C-464B-95F1-3A5529FCA07E}" type="pres">
      <dgm:prSet presAssocID="{7D674187-B998-4018-8E36-EA969294DA96}" presName="childShape" presStyleCnt="0"/>
      <dgm:spPr/>
    </dgm:pt>
    <dgm:pt modelId="{9425BF16-429C-46E4-98A0-7D1AE91DF412}" type="pres">
      <dgm:prSet presAssocID="{F1FC54AB-4F1A-46F7-A225-2F58CB55AB7F}" presName="Name13" presStyleLbl="parChTrans1D2" presStyleIdx="0" presStyleCnt="4"/>
      <dgm:spPr/>
      <dgm:t>
        <a:bodyPr/>
        <a:lstStyle/>
        <a:p>
          <a:endParaRPr lang="ru-RU"/>
        </a:p>
      </dgm:t>
    </dgm:pt>
    <dgm:pt modelId="{551B2A85-9E9A-4DFC-9E4D-C82DFA9B956A}" type="pres">
      <dgm:prSet presAssocID="{4B9A7194-11B1-4D15-8E16-C6CD5B3F0932}" presName="childText" presStyleLbl="bgAcc1" presStyleIdx="0" presStyleCnt="4" custScaleX="158543" custScaleY="87727" custLinFactNeighborX="-365" custLinFactNeighborY="-10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3D700-9B53-4645-B654-3141F172EB64}" type="pres">
      <dgm:prSet presAssocID="{DB6D2EA4-E26D-45ED-B8EF-380B64BC9046}" presName="Name13" presStyleLbl="parChTrans1D2" presStyleIdx="1" presStyleCnt="4"/>
      <dgm:spPr/>
      <dgm:t>
        <a:bodyPr/>
        <a:lstStyle/>
        <a:p>
          <a:endParaRPr lang="ru-RU"/>
        </a:p>
      </dgm:t>
    </dgm:pt>
    <dgm:pt modelId="{75863B0E-94FB-49E1-B412-56F62F902738}" type="pres">
      <dgm:prSet presAssocID="{F64980F3-B905-4F07-9C40-2B44D4876288}" presName="childText" presStyleLbl="bgAcc1" presStyleIdx="1" presStyleCnt="4" custScaleX="156089" custScaleY="126638" custLinFactNeighborX="-1959" custLinFactNeighborY="-10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CDA33-947A-490E-A3E2-E7E3BDD4348E}" type="pres">
      <dgm:prSet presAssocID="{14A3B237-E86D-4ACA-9CC0-3CD8AF9C6486}" presName="root" presStyleCnt="0"/>
      <dgm:spPr/>
    </dgm:pt>
    <dgm:pt modelId="{F81CEA7B-374F-4713-B670-80CBCC2075AC}" type="pres">
      <dgm:prSet presAssocID="{14A3B237-E86D-4ACA-9CC0-3CD8AF9C6486}" presName="rootComposite" presStyleCnt="0"/>
      <dgm:spPr/>
    </dgm:pt>
    <dgm:pt modelId="{A83C5630-B3FF-43E8-A480-C7C578880DC7}" type="pres">
      <dgm:prSet presAssocID="{14A3B237-E86D-4ACA-9CC0-3CD8AF9C6486}" presName="rootText" presStyleLbl="node1" presStyleIdx="1" presStyleCnt="2" custScaleY="32697"/>
      <dgm:spPr/>
      <dgm:t>
        <a:bodyPr/>
        <a:lstStyle/>
        <a:p>
          <a:endParaRPr lang="ru-RU"/>
        </a:p>
      </dgm:t>
    </dgm:pt>
    <dgm:pt modelId="{FFAF138B-A5D0-461E-978B-14DEE8C359DE}" type="pres">
      <dgm:prSet presAssocID="{14A3B237-E86D-4ACA-9CC0-3CD8AF9C6486}" presName="rootConnector" presStyleLbl="node1" presStyleIdx="1" presStyleCnt="2"/>
      <dgm:spPr/>
      <dgm:t>
        <a:bodyPr/>
        <a:lstStyle/>
        <a:p>
          <a:endParaRPr lang="ru-RU"/>
        </a:p>
      </dgm:t>
    </dgm:pt>
    <dgm:pt modelId="{3273866F-1DFC-494F-B717-3839B9DD0C48}" type="pres">
      <dgm:prSet presAssocID="{14A3B237-E86D-4ACA-9CC0-3CD8AF9C6486}" presName="childShape" presStyleCnt="0"/>
      <dgm:spPr/>
    </dgm:pt>
    <dgm:pt modelId="{09C437C2-841B-48A7-938A-B2F587F5E150}" type="pres">
      <dgm:prSet presAssocID="{CB6531E5-5313-4F03-9822-7C7B372EB6F8}" presName="Name13" presStyleLbl="parChTrans1D2" presStyleIdx="2" presStyleCnt="4"/>
      <dgm:spPr/>
      <dgm:t>
        <a:bodyPr/>
        <a:lstStyle/>
        <a:p>
          <a:endParaRPr lang="ru-RU"/>
        </a:p>
      </dgm:t>
    </dgm:pt>
    <dgm:pt modelId="{AE74B9D8-F65F-4211-8E7B-BA86F922C92D}" type="pres">
      <dgm:prSet presAssocID="{C7ECAE39-0BFF-4807-B6C1-8F66D3495CFF}" presName="childText" presStyleLbl="bgAcc1" presStyleIdx="2" presStyleCnt="4" custScaleY="138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7C764-1682-4A67-BED6-7A23548474FA}" type="pres">
      <dgm:prSet presAssocID="{94EC3759-ECD7-4FCC-B258-EE20CE6407D4}" presName="Name13" presStyleLbl="parChTrans1D2" presStyleIdx="3" presStyleCnt="4"/>
      <dgm:spPr/>
      <dgm:t>
        <a:bodyPr/>
        <a:lstStyle/>
        <a:p>
          <a:endParaRPr lang="ru-RU"/>
        </a:p>
      </dgm:t>
    </dgm:pt>
    <dgm:pt modelId="{CC908819-9B9D-4BCB-B8DB-1F1509033125}" type="pres">
      <dgm:prSet presAssocID="{24D5BE3C-C323-4D5E-AA56-EAAD20126A45}" presName="childText" presStyleLbl="bgAcc1" presStyleIdx="3" presStyleCnt="4" custScaleY="30054" custLinFactNeighborX="67" custLinFactNeighborY="14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5A97FC-EC6E-4779-A024-0B08602FF3A8}" type="presOf" srcId="{14A3B237-E86D-4ACA-9CC0-3CD8AF9C6486}" destId="{FFAF138B-A5D0-461E-978B-14DEE8C359DE}" srcOrd="1" destOrd="0" presId="urn:microsoft.com/office/officeart/2005/8/layout/hierarchy3"/>
    <dgm:cxn modelId="{3F4E56D9-D7AC-4F80-BF38-AE26A675F628}" type="presOf" srcId="{F1FC54AB-4F1A-46F7-A225-2F58CB55AB7F}" destId="{9425BF16-429C-46E4-98A0-7D1AE91DF412}" srcOrd="0" destOrd="0" presId="urn:microsoft.com/office/officeart/2005/8/layout/hierarchy3"/>
    <dgm:cxn modelId="{C9834939-04A4-4174-B836-91305596623D}" type="presOf" srcId="{4B9A7194-11B1-4D15-8E16-C6CD5B3F0932}" destId="{551B2A85-9E9A-4DFC-9E4D-C82DFA9B956A}" srcOrd="0" destOrd="0" presId="urn:microsoft.com/office/officeart/2005/8/layout/hierarchy3"/>
    <dgm:cxn modelId="{12A31C70-CF1D-4864-996E-05844803EF33}" type="presOf" srcId="{14A3B237-E86D-4ACA-9CC0-3CD8AF9C6486}" destId="{A83C5630-B3FF-43E8-A480-C7C578880DC7}" srcOrd="0" destOrd="0" presId="urn:microsoft.com/office/officeart/2005/8/layout/hierarchy3"/>
    <dgm:cxn modelId="{1C8AE07D-423A-45B5-9E05-6DCCA42700C1}" srcId="{F466F416-C00C-4531-91F2-D11B72F13AE2}" destId="{14A3B237-E86D-4ACA-9CC0-3CD8AF9C6486}" srcOrd="1" destOrd="0" parTransId="{C94050F1-14E3-4D48-AC43-44AAA1158FDF}" sibTransId="{9EE3532F-4390-4F22-8578-27228108E91D}"/>
    <dgm:cxn modelId="{A3225B15-1274-4E84-949F-0F26B7DC6CB9}" type="presOf" srcId="{24D5BE3C-C323-4D5E-AA56-EAAD20126A45}" destId="{CC908819-9B9D-4BCB-B8DB-1F1509033125}" srcOrd="0" destOrd="0" presId="urn:microsoft.com/office/officeart/2005/8/layout/hierarchy3"/>
    <dgm:cxn modelId="{2A0F4B00-0B10-4DC6-A2A6-BDAAB6824D4A}" type="presOf" srcId="{DB6D2EA4-E26D-45ED-B8EF-380B64BC9046}" destId="{5393D700-9B53-4645-B654-3141F172EB64}" srcOrd="0" destOrd="0" presId="urn:microsoft.com/office/officeart/2005/8/layout/hierarchy3"/>
    <dgm:cxn modelId="{ACAAD9BD-7CA5-449D-A6B6-98114F704151}" type="presOf" srcId="{CB6531E5-5313-4F03-9822-7C7B372EB6F8}" destId="{09C437C2-841B-48A7-938A-B2F587F5E150}" srcOrd="0" destOrd="0" presId="urn:microsoft.com/office/officeart/2005/8/layout/hierarchy3"/>
    <dgm:cxn modelId="{5C3A19C7-90AF-4F41-960D-07B5564AEC03}" srcId="{14A3B237-E86D-4ACA-9CC0-3CD8AF9C6486}" destId="{C7ECAE39-0BFF-4807-B6C1-8F66D3495CFF}" srcOrd="0" destOrd="0" parTransId="{CB6531E5-5313-4F03-9822-7C7B372EB6F8}" sibTransId="{5C3DAF9B-4BC3-4087-BAD0-A4E61AE35ECC}"/>
    <dgm:cxn modelId="{28C25834-4A67-4A77-927F-30E98154222F}" type="presOf" srcId="{F466F416-C00C-4531-91F2-D11B72F13AE2}" destId="{6388D2ED-0D46-46EB-8A4C-B77D10BE373B}" srcOrd="0" destOrd="0" presId="urn:microsoft.com/office/officeart/2005/8/layout/hierarchy3"/>
    <dgm:cxn modelId="{90ACDC34-6C8C-4B38-9060-F93FC0FDA276}" srcId="{14A3B237-E86D-4ACA-9CC0-3CD8AF9C6486}" destId="{24D5BE3C-C323-4D5E-AA56-EAAD20126A45}" srcOrd="1" destOrd="0" parTransId="{94EC3759-ECD7-4FCC-B258-EE20CE6407D4}" sibTransId="{7C6EADF9-4C85-4B24-A32D-E0362572605A}"/>
    <dgm:cxn modelId="{283AF739-63D2-4659-87B5-5B07D9AB856A}" srcId="{7D674187-B998-4018-8E36-EA969294DA96}" destId="{F64980F3-B905-4F07-9C40-2B44D4876288}" srcOrd="1" destOrd="0" parTransId="{DB6D2EA4-E26D-45ED-B8EF-380B64BC9046}" sibTransId="{708C90FE-4D46-4B07-8403-504E8B85AEE1}"/>
    <dgm:cxn modelId="{ABA6F98D-3F05-4BC8-A033-FCA973566327}" srcId="{7D674187-B998-4018-8E36-EA969294DA96}" destId="{4B9A7194-11B1-4D15-8E16-C6CD5B3F0932}" srcOrd="0" destOrd="0" parTransId="{F1FC54AB-4F1A-46F7-A225-2F58CB55AB7F}" sibTransId="{612D8B9E-A3A7-48A4-A5B9-6F660FDEFECD}"/>
    <dgm:cxn modelId="{EF395855-DCB7-4199-B44A-0D8952E13648}" type="presOf" srcId="{F64980F3-B905-4F07-9C40-2B44D4876288}" destId="{75863B0E-94FB-49E1-B412-56F62F902738}" srcOrd="0" destOrd="0" presId="urn:microsoft.com/office/officeart/2005/8/layout/hierarchy3"/>
    <dgm:cxn modelId="{9887EAAB-9503-4696-BBEC-5EEF848AB46D}" type="presOf" srcId="{7D674187-B998-4018-8E36-EA969294DA96}" destId="{A4A14BB9-5521-4C6C-9A6F-5AAA8EE53FA9}" srcOrd="0" destOrd="0" presId="urn:microsoft.com/office/officeart/2005/8/layout/hierarchy3"/>
    <dgm:cxn modelId="{DFD0AEA8-A39B-42D7-B8E8-DFB47E2272DB}" type="presOf" srcId="{7D674187-B998-4018-8E36-EA969294DA96}" destId="{7D8CB305-4944-4550-85E2-D3BABD6F1AFC}" srcOrd="1" destOrd="0" presId="urn:microsoft.com/office/officeart/2005/8/layout/hierarchy3"/>
    <dgm:cxn modelId="{0E9D29BB-A32A-431A-BCAB-03764A1D67E8}" srcId="{F466F416-C00C-4531-91F2-D11B72F13AE2}" destId="{7D674187-B998-4018-8E36-EA969294DA96}" srcOrd="0" destOrd="0" parTransId="{C37B7D44-5D1C-484B-8102-8CEECC3620E9}" sibTransId="{320B80AA-2441-45B7-B706-93947E5ECD70}"/>
    <dgm:cxn modelId="{58EFA913-316D-450C-99A2-3104CD194F2E}" type="presOf" srcId="{C7ECAE39-0BFF-4807-B6C1-8F66D3495CFF}" destId="{AE74B9D8-F65F-4211-8E7B-BA86F922C92D}" srcOrd="0" destOrd="0" presId="urn:microsoft.com/office/officeart/2005/8/layout/hierarchy3"/>
    <dgm:cxn modelId="{1A8A112C-5AEE-4907-A1E8-5BD78A0A2A14}" type="presOf" srcId="{94EC3759-ECD7-4FCC-B258-EE20CE6407D4}" destId="{2227C764-1682-4A67-BED6-7A23548474FA}" srcOrd="0" destOrd="0" presId="urn:microsoft.com/office/officeart/2005/8/layout/hierarchy3"/>
    <dgm:cxn modelId="{408193DE-0270-49F6-950B-4138ACC86A2E}" type="presParOf" srcId="{6388D2ED-0D46-46EB-8A4C-B77D10BE373B}" destId="{4A34655C-3CD4-491A-A750-58B7500CFD05}" srcOrd="0" destOrd="0" presId="urn:microsoft.com/office/officeart/2005/8/layout/hierarchy3"/>
    <dgm:cxn modelId="{3A6D295F-45A8-49D8-88EB-C4403E0D2B82}" type="presParOf" srcId="{4A34655C-3CD4-491A-A750-58B7500CFD05}" destId="{09F3A602-1188-4A19-A696-7F6B5026BC67}" srcOrd="0" destOrd="0" presId="urn:microsoft.com/office/officeart/2005/8/layout/hierarchy3"/>
    <dgm:cxn modelId="{C7C40BE7-D2C7-48DD-8996-8CBDA579A222}" type="presParOf" srcId="{09F3A602-1188-4A19-A696-7F6B5026BC67}" destId="{A4A14BB9-5521-4C6C-9A6F-5AAA8EE53FA9}" srcOrd="0" destOrd="0" presId="urn:microsoft.com/office/officeart/2005/8/layout/hierarchy3"/>
    <dgm:cxn modelId="{40787461-7395-4994-B3C8-07CA85D97A74}" type="presParOf" srcId="{09F3A602-1188-4A19-A696-7F6B5026BC67}" destId="{7D8CB305-4944-4550-85E2-D3BABD6F1AFC}" srcOrd="1" destOrd="0" presId="urn:microsoft.com/office/officeart/2005/8/layout/hierarchy3"/>
    <dgm:cxn modelId="{EA7B70BE-10B6-4D63-98A3-7D7E74F2BD1D}" type="presParOf" srcId="{4A34655C-3CD4-491A-A750-58B7500CFD05}" destId="{577FB11A-BE9C-464B-95F1-3A5529FCA07E}" srcOrd="1" destOrd="0" presId="urn:microsoft.com/office/officeart/2005/8/layout/hierarchy3"/>
    <dgm:cxn modelId="{0C5F6F2A-FA27-40C2-9CAA-131C5D633E4E}" type="presParOf" srcId="{577FB11A-BE9C-464B-95F1-3A5529FCA07E}" destId="{9425BF16-429C-46E4-98A0-7D1AE91DF412}" srcOrd="0" destOrd="0" presId="urn:microsoft.com/office/officeart/2005/8/layout/hierarchy3"/>
    <dgm:cxn modelId="{28D043C9-3452-4214-A145-4AF9F3B2801F}" type="presParOf" srcId="{577FB11A-BE9C-464B-95F1-3A5529FCA07E}" destId="{551B2A85-9E9A-4DFC-9E4D-C82DFA9B956A}" srcOrd="1" destOrd="0" presId="urn:microsoft.com/office/officeart/2005/8/layout/hierarchy3"/>
    <dgm:cxn modelId="{14244CFD-20BF-47B8-8BC9-BF00334BBDC3}" type="presParOf" srcId="{577FB11A-BE9C-464B-95F1-3A5529FCA07E}" destId="{5393D700-9B53-4645-B654-3141F172EB64}" srcOrd="2" destOrd="0" presId="urn:microsoft.com/office/officeart/2005/8/layout/hierarchy3"/>
    <dgm:cxn modelId="{A95C9198-4A3F-4791-923C-AA9AD54A059C}" type="presParOf" srcId="{577FB11A-BE9C-464B-95F1-3A5529FCA07E}" destId="{75863B0E-94FB-49E1-B412-56F62F902738}" srcOrd="3" destOrd="0" presId="urn:microsoft.com/office/officeart/2005/8/layout/hierarchy3"/>
    <dgm:cxn modelId="{63331DDE-D01F-4A9A-A479-84F69FCE9BA0}" type="presParOf" srcId="{6388D2ED-0D46-46EB-8A4C-B77D10BE373B}" destId="{A6CCDA33-947A-490E-A3E2-E7E3BDD4348E}" srcOrd="1" destOrd="0" presId="urn:microsoft.com/office/officeart/2005/8/layout/hierarchy3"/>
    <dgm:cxn modelId="{82C47970-2039-462F-9486-65E1674B4F9B}" type="presParOf" srcId="{A6CCDA33-947A-490E-A3E2-E7E3BDD4348E}" destId="{F81CEA7B-374F-4713-B670-80CBCC2075AC}" srcOrd="0" destOrd="0" presId="urn:microsoft.com/office/officeart/2005/8/layout/hierarchy3"/>
    <dgm:cxn modelId="{23191CE0-60AA-4D71-BCC0-35699F23718D}" type="presParOf" srcId="{F81CEA7B-374F-4713-B670-80CBCC2075AC}" destId="{A83C5630-B3FF-43E8-A480-C7C578880DC7}" srcOrd="0" destOrd="0" presId="urn:microsoft.com/office/officeart/2005/8/layout/hierarchy3"/>
    <dgm:cxn modelId="{55517D78-2DCC-4D1E-9E1D-CB612C8F3E46}" type="presParOf" srcId="{F81CEA7B-374F-4713-B670-80CBCC2075AC}" destId="{FFAF138B-A5D0-461E-978B-14DEE8C359DE}" srcOrd="1" destOrd="0" presId="urn:microsoft.com/office/officeart/2005/8/layout/hierarchy3"/>
    <dgm:cxn modelId="{D77E834F-E5F0-4354-BA4E-E52CE54C3D8B}" type="presParOf" srcId="{A6CCDA33-947A-490E-A3E2-E7E3BDD4348E}" destId="{3273866F-1DFC-494F-B717-3839B9DD0C48}" srcOrd="1" destOrd="0" presId="urn:microsoft.com/office/officeart/2005/8/layout/hierarchy3"/>
    <dgm:cxn modelId="{B010FD24-4395-4A8B-A4A3-83021E7ED953}" type="presParOf" srcId="{3273866F-1DFC-494F-B717-3839B9DD0C48}" destId="{09C437C2-841B-48A7-938A-B2F587F5E150}" srcOrd="0" destOrd="0" presId="urn:microsoft.com/office/officeart/2005/8/layout/hierarchy3"/>
    <dgm:cxn modelId="{31171DDC-9D2C-43E4-86E4-7EC15167FF8E}" type="presParOf" srcId="{3273866F-1DFC-494F-B717-3839B9DD0C48}" destId="{AE74B9D8-F65F-4211-8E7B-BA86F922C92D}" srcOrd="1" destOrd="0" presId="urn:microsoft.com/office/officeart/2005/8/layout/hierarchy3"/>
    <dgm:cxn modelId="{E367A4C2-0245-47A6-8AA8-0D7EB7A636D5}" type="presParOf" srcId="{3273866F-1DFC-494F-B717-3839B9DD0C48}" destId="{2227C764-1682-4A67-BED6-7A23548474FA}" srcOrd="2" destOrd="0" presId="urn:microsoft.com/office/officeart/2005/8/layout/hierarchy3"/>
    <dgm:cxn modelId="{5FCA784D-959A-47B5-ACC7-667144FFD142}" type="presParOf" srcId="{3273866F-1DFC-494F-B717-3839B9DD0C48}" destId="{CC908819-9B9D-4BCB-B8DB-1F150903312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418D62-538A-46CE-B151-E06E14997694}" type="doc">
      <dgm:prSet loTypeId="urn:microsoft.com/office/officeart/2005/8/layout/vList5" loCatId="list" qsTypeId="urn:microsoft.com/office/officeart/2005/8/quickstyle/simple1#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FBA6F3F-7A84-44F4-B438-F26DDAA37901}">
      <dgm:prSet custT="1"/>
      <dgm:spPr/>
      <dgm:t>
        <a:bodyPr/>
        <a:lstStyle/>
        <a:p>
          <a:pPr algn="l" rtl="0"/>
          <a:r>
            <a:rPr lang="ru-RU" sz="1400" dirty="0" smtClean="0"/>
            <a:t>-</a:t>
          </a:r>
          <a:r>
            <a:rPr lang="ru-RU" sz="2000" b="1" dirty="0" err="1" smtClean="0"/>
            <a:t>Rural-Urban</a:t>
          </a:r>
          <a:r>
            <a:rPr lang="ru-RU" sz="2000" b="1" dirty="0" smtClean="0"/>
            <a:t> </a:t>
          </a:r>
          <a:r>
            <a:rPr lang="ru-RU" sz="2000" b="1" dirty="0" err="1" smtClean="0"/>
            <a:t>Continuum</a:t>
          </a:r>
          <a:r>
            <a:rPr lang="ru-RU" sz="2000" b="1" dirty="0" smtClean="0"/>
            <a:t> </a:t>
          </a:r>
          <a:r>
            <a:rPr lang="ru-RU" sz="2000" b="1" dirty="0" err="1" smtClean="0"/>
            <a:t>Code</a:t>
          </a:r>
          <a:r>
            <a:rPr lang="en-US" sz="2000" b="1" dirty="0" smtClean="0"/>
            <a:t>s</a:t>
          </a:r>
          <a:r>
            <a:rPr lang="ru-RU" sz="2000" b="1" dirty="0" smtClean="0"/>
            <a:t> (сельско-городской континуум) </a:t>
          </a:r>
          <a:r>
            <a:rPr lang="ru-RU" sz="2000" dirty="0" err="1" smtClean="0"/>
            <a:t>метропольные</a:t>
          </a:r>
          <a:r>
            <a:rPr lang="ru-RU" sz="2000" dirty="0" smtClean="0"/>
            <a:t> районы разделены далее на 3 класса в зависимости от численности населения, а </a:t>
          </a:r>
          <a:r>
            <a:rPr lang="ru-RU" sz="2000" dirty="0" err="1" smtClean="0"/>
            <a:t>неметропольные</a:t>
          </a:r>
          <a:r>
            <a:rPr lang="ru-RU" sz="2000" dirty="0" smtClean="0"/>
            <a:t> районы на 6 классов в зависимости от плотности населения и влияния метрополии</a:t>
          </a:r>
          <a:endParaRPr lang="ru-RU" sz="2000" dirty="0"/>
        </a:p>
      </dgm:t>
    </dgm:pt>
    <dgm:pt modelId="{50C4043A-AAA7-49FF-A463-481F4ED6DD84}" type="parTrans" cxnId="{4AB94E0F-4779-4DE7-8726-353C786DBB20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A40D4949-DAE2-4CF0-8487-893D6090B06A}" type="sibTrans" cxnId="{4AB94E0F-4779-4DE7-8726-353C786DBB20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39662D28-B930-4FE4-A8C1-85104002F7FF}">
      <dgm:prSet custT="1"/>
      <dgm:spPr/>
      <dgm:t>
        <a:bodyPr/>
        <a:lstStyle/>
        <a:p>
          <a:pPr algn="l" rtl="0"/>
          <a:r>
            <a:rPr lang="ru-RU" sz="2000" b="1" smtClean="0"/>
            <a:t>- </a:t>
          </a:r>
          <a:r>
            <a:rPr lang="en-US" sz="2000" b="1" smtClean="0"/>
            <a:t>Natural amenities scale</a:t>
          </a:r>
          <a:r>
            <a:rPr lang="ru-RU" sz="2000" b="1" smtClean="0"/>
            <a:t> (Природных различий) </a:t>
          </a:r>
          <a:r>
            <a:rPr lang="ru-RU" sz="2000" smtClean="0"/>
            <a:t>ранжирует районы по благоприятности географических и климатических условий проживания по 6 показателям климата, топографии, водных ресурсов</a:t>
          </a:r>
          <a:endParaRPr lang="ru-RU" sz="2000" dirty="0"/>
        </a:p>
      </dgm:t>
    </dgm:pt>
    <dgm:pt modelId="{C4BF7FAC-4B45-44C8-87EB-B0A349C40533}" type="parTrans" cxnId="{2A310E5C-DF5D-4977-B366-6F2B7A89C99D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2CAB506F-9468-4EFF-B2F5-435E77E56AD5}" type="sibTrans" cxnId="{2A310E5C-DF5D-4977-B366-6F2B7A89C99D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4F8C10C4-ED37-4471-922D-05CC832680BC}">
      <dgm:prSet custT="1"/>
      <dgm:spPr/>
      <dgm:t>
        <a:bodyPr/>
        <a:lstStyle/>
        <a:p>
          <a:pPr algn="l" rtl="0"/>
          <a:r>
            <a:rPr lang="ru-RU" sz="2000" b="1" smtClean="0"/>
            <a:t>- </a:t>
          </a:r>
          <a:r>
            <a:rPr lang="en-US" sz="2000" b="1" smtClean="0"/>
            <a:t>Urban Influence Codes</a:t>
          </a:r>
          <a:r>
            <a:rPr lang="ru-RU" sz="2000" b="1" smtClean="0"/>
            <a:t> (Влияния городов) </a:t>
          </a:r>
          <a:r>
            <a:rPr lang="ru-RU" sz="2000" smtClean="0"/>
            <a:t>подразделяет метропольные районы по размерам поселенческой сети ( 2 класса), а неметропольные – по населению самого большого города (поселка) и близости к метропольным или микропольным районам (10 классов)</a:t>
          </a:r>
          <a:endParaRPr lang="ru-RU" sz="2000" dirty="0"/>
        </a:p>
      </dgm:t>
    </dgm:pt>
    <dgm:pt modelId="{5651E5FD-1890-443E-BE75-622F509CABC3}" type="parTrans" cxnId="{7728F2C9-38E5-4269-9DC8-14933967EA8F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84BFAF62-F43F-42B0-B57F-A8E44AB40F0E}" type="sibTrans" cxnId="{7728F2C9-38E5-4269-9DC8-14933967EA8F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311985A5-08ED-4EBA-929E-03772B3E167F}">
      <dgm:prSet custT="1"/>
      <dgm:spPr/>
      <dgm:t>
        <a:bodyPr/>
        <a:lstStyle/>
        <a:p>
          <a:pPr algn="l" rtl="0"/>
          <a:r>
            <a:rPr lang="ru-RU" sz="2000" dirty="0" smtClean="0"/>
            <a:t>-</a:t>
          </a:r>
          <a:r>
            <a:rPr lang="en-US" sz="2000" b="1" dirty="0" smtClean="0"/>
            <a:t>ERS County Typology Codes</a:t>
          </a:r>
          <a:r>
            <a:rPr lang="ru-RU" sz="2000" b="1" dirty="0" smtClean="0"/>
            <a:t> (Типология </a:t>
          </a:r>
          <a:r>
            <a:rPr lang="en-US" sz="2000" b="1" dirty="0" smtClean="0"/>
            <a:t>ERS</a:t>
          </a:r>
          <a:r>
            <a:rPr lang="ru-RU" sz="2000" b="1" dirty="0" smtClean="0"/>
            <a:t>) </a:t>
          </a:r>
          <a:r>
            <a:rPr lang="ru-RU" sz="2000" dirty="0" smtClean="0"/>
            <a:t>разбивает все районы на классы по экономическим и социальным характеристикам</a:t>
          </a:r>
          <a:endParaRPr lang="ru-RU" sz="2000" dirty="0"/>
        </a:p>
      </dgm:t>
    </dgm:pt>
    <dgm:pt modelId="{5296CFF8-848D-4462-8B63-4C1B0A6FF64A}" type="parTrans" cxnId="{0DC9E43C-1044-48BE-B50F-1D7D79E63FB4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EE1E9C88-C0C9-4BBB-A356-353FAEC4B84C}" type="sibTrans" cxnId="{0DC9E43C-1044-48BE-B50F-1D7D79E63FB4}">
      <dgm:prSet/>
      <dgm:spPr/>
      <dgm:t>
        <a:bodyPr/>
        <a:lstStyle/>
        <a:p>
          <a:endParaRPr lang="ru-RU" sz="2000">
            <a:solidFill>
              <a:schemeClr val="bg1"/>
            </a:solidFill>
          </a:endParaRPr>
        </a:p>
      </dgm:t>
    </dgm:pt>
    <dgm:pt modelId="{BE71CE84-3C2F-4FF2-8B4D-35242CACBA38}" type="pres">
      <dgm:prSet presAssocID="{7E418D62-538A-46CE-B151-E06E149976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02FB84-DD94-4BBA-B929-CFE061F144C5}" type="pres">
      <dgm:prSet presAssocID="{FFBA6F3F-7A84-44F4-B438-F26DDAA37901}" presName="linNode" presStyleCnt="0"/>
      <dgm:spPr/>
      <dgm:t>
        <a:bodyPr/>
        <a:lstStyle/>
        <a:p>
          <a:endParaRPr lang="ru-RU"/>
        </a:p>
      </dgm:t>
    </dgm:pt>
    <dgm:pt modelId="{5F329D51-CBEA-47DC-9033-B1C0D18BB668}" type="pres">
      <dgm:prSet presAssocID="{FFBA6F3F-7A84-44F4-B438-F26DDAA37901}" presName="parentText" presStyleLbl="node1" presStyleIdx="0" presStyleCnt="4" custScaleX="277778" custScaleY="30945" custLinFactNeighborX="-2472" custLinFactNeighborY="-1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B3579-846E-4F88-9494-8F9771CC6550}" type="pres">
      <dgm:prSet presAssocID="{A40D4949-DAE2-4CF0-8487-893D6090B06A}" presName="sp" presStyleCnt="0"/>
      <dgm:spPr/>
      <dgm:t>
        <a:bodyPr/>
        <a:lstStyle/>
        <a:p>
          <a:endParaRPr lang="ru-RU"/>
        </a:p>
      </dgm:t>
    </dgm:pt>
    <dgm:pt modelId="{9810215F-A8ED-42C1-8E5C-2C0BF35A8871}" type="pres">
      <dgm:prSet presAssocID="{39662D28-B930-4FE4-A8C1-85104002F7FF}" presName="linNode" presStyleCnt="0"/>
      <dgm:spPr/>
      <dgm:t>
        <a:bodyPr/>
        <a:lstStyle/>
        <a:p>
          <a:endParaRPr lang="ru-RU"/>
        </a:p>
      </dgm:t>
    </dgm:pt>
    <dgm:pt modelId="{B43A2DB4-06AD-40B3-840B-C68F07184A94}" type="pres">
      <dgm:prSet presAssocID="{39662D28-B930-4FE4-A8C1-85104002F7FF}" presName="parentText" presStyleLbl="node1" presStyleIdx="1" presStyleCnt="4" custScaleX="277778" custScaleY="34722" custLinFactNeighborX="3624" custLinFactNeighborY="9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646B6-7E95-4C51-9C15-981436A19607}" type="pres">
      <dgm:prSet presAssocID="{2CAB506F-9468-4EFF-B2F5-435E77E56AD5}" presName="sp" presStyleCnt="0"/>
      <dgm:spPr/>
      <dgm:t>
        <a:bodyPr/>
        <a:lstStyle/>
        <a:p>
          <a:endParaRPr lang="ru-RU"/>
        </a:p>
      </dgm:t>
    </dgm:pt>
    <dgm:pt modelId="{0301BF5E-5583-4E3C-82C8-C0B53836A881}" type="pres">
      <dgm:prSet presAssocID="{4F8C10C4-ED37-4471-922D-05CC832680BC}" presName="linNode" presStyleCnt="0"/>
      <dgm:spPr/>
      <dgm:t>
        <a:bodyPr/>
        <a:lstStyle/>
        <a:p>
          <a:endParaRPr lang="ru-RU"/>
        </a:p>
      </dgm:t>
    </dgm:pt>
    <dgm:pt modelId="{286212D3-5A6A-4A60-813F-C0CADE2B5295}" type="pres">
      <dgm:prSet presAssocID="{4F8C10C4-ED37-4471-922D-05CC832680BC}" presName="parentText" presStyleLbl="node1" presStyleIdx="2" presStyleCnt="4" custScaleX="277778" custScaleY="29860" custLinFactNeighborX="-136" custLinFactNeighborY="13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92B3B-B667-4D00-A0D1-A6727740FDD0}" type="pres">
      <dgm:prSet presAssocID="{84BFAF62-F43F-42B0-B57F-A8E44AB40F0E}" presName="sp" presStyleCnt="0"/>
      <dgm:spPr/>
      <dgm:t>
        <a:bodyPr/>
        <a:lstStyle/>
        <a:p>
          <a:endParaRPr lang="ru-RU"/>
        </a:p>
      </dgm:t>
    </dgm:pt>
    <dgm:pt modelId="{AADEC74F-1AF7-4204-9841-3AAF514EF431}" type="pres">
      <dgm:prSet presAssocID="{311985A5-08ED-4EBA-929E-03772B3E167F}" presName="linNode" presStyleCnt="0"/>
      <dgm:spPr/>
      <dgm:t>
        <a:bodyPr/>
        <a:lstStyle/>
        <a:p>
          <a:endParaRPr lang="ru-RU"/>
        </a:p>
      </dgm:t>
    </dgm:pt>
    <dgm:pt modelId="{86348113-604A-4E15-B650-5A4DB90FEFD6}" type="pres">
      <dgm:prSet presAssocID="{311985A5-08ED-4EBA-929E-03772B3E167F}" presName="parentText" presStyleLbl="node1" presStyleIdx="3" presStyleCnt="4" custScaleX="277778" custScaleY="288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B94E0F-4779-4DE7-8726-353C786DBB20}" srcId="{7E418D62-538A-46CE-B151-E06E14997694}" destId="{FFBA6F3F-7A84-44F4-B438-F26DDAA37901}" srcOrd="0" destOrd="0" parTransId="{50C4043A-AAA7-49FF-A463-481F4ED6DD84}" sibTransId="{A40D4949-DAE2-4CF0-8487-893D6090B06A}"/>
    <dgm:cxn modelId="{0DC9E43C-1044-48BE-B50F-1D7D79E63FB4}" srcId="{7E418D62-538A-46CE-B151-E06E14997694}" destId="{311985A5-08ED-4EBA-929E-03772B3E167F}" srcOrd="3" destOrd="0" parTransId="{5296CFF8-848D-4462-8B63-4C1B0A6FF64A}" sibTransId="{EE1E9C88-C0C9-4BBB-A356-353FAEC4B84C}"/>
    <dgm:cxn modelId="{083A3351-10FD-4E30-AF17-081E887C40B2}" type="presOf" srcId="{7E418D62-538A-46CE-B151-E06E14997694}" destId="{BE71CE84-3C2F-4FF2-8B4D-35242CACBA38}" srcOrd="0" destOrd="0" presId="urn:microsoft.com/office/officeart/2005/8/layout/vList5"/>
    <dgm:cxn modelId="{EAAF59DA-914C-447A-AFE8-18D7DFA59445}" type="presOf" srcId="{39662D28-B930-4FE4-A8C1-85104002F7FF}" destId="{B43A2DB4-06AD-40B3-840B-C68F07184A94}" srcOrd="0" destOrd="0" presId="urn:microsoft.com/office/officeart/2005/8/layout/vList5"/>
    <dgm:cxn modelId="{2A310E5C-DF5D-4977-B366-6F2B7A89C99D}" srcId="{7E418D62-538A-46CE-B151-E06E14997694}" destId="{39662D28-B930-4FE4-A8C1-85104002F7FF}" srcOrd="1" destOrd="0" parTransId="{C4BF7FAC-4B45-44C8-87EB-B0A349C40533}" sibTransId="{2CAB506F-9468-4EFF-B2F5-435E77E56AD5}"/>
    <dgm:cxn modelId="{A865DC72-BB5B-4025-9E2E-DE6D7B8EA17B}" type="presOf" srcId="{311985A5-08ED-4EBA-929E-03772B3E167F}" destId="{86348113-604A-4E15-B650-5A4DB90FEFD6}" srcOrd="0" destOrd="0" presId="urn:microsoft.com/office/officeart/2005/8/layout/vList5"/>
    <dgm:cxn modelId="{03B57A4A-943B-42E9-981C-231FF81734D7}" type="presOf" srcId="{FFBA6F3F-7A84-44F4-B438-F26DDAA37901}" destId="{5F329D51-CBEA-47DC-9033-B1C0D18BB668}" srcOrd="0" destOrd="0" presId="urn:microsoft.com/office/officeart/2005/8/layout/vList5"/>
    <dgm:cxn modelId="{7728F2C9-38E5-4269-9DC8-14933967EA8F}" srcId="{7E418D62-538A-46CE-B151-E06E14997694}" destId="{4F8C10C4-ED37-4471-922D-05CC832680BC}" srcOrd="2" destOrd="0" parTransId="{5651E5FD-1890-443E-BE75-622F509CABC3}" sibTransId="{84BFAF62-F43F-42B0-B57F-A8E44AB40F0E}"/>
    <dgm:cxn modelId="{ECEB0FFA-588D-462B-96C6-5BDDE219ACDA}" type="presOf" srcId="{4F8C10C4-ED37-4471-922D-05CC832680BC}" destId="{286212D3-5A6A-4A60-813F-C0CADE2B5295}" srcOrd="0" destOrd="0" presId="urn:microsoft.com/office/officeart/2005/8/layout/vList5"/>
    <dgm:cxn modelId="{42513F31-8BB8-46EF-ADAE-1A4B8CEE7113}" type="presParOf" srcId="{BE71CE84-3C2F-4FF2-8B4D-35242CACBA38}" destId="{5002FB84-DD94-4BBA-B929-CFE061F144C5}" srcOrd="0" destOrd="0" presId="urn:microsoft.com/office/officeart/2005/8/layout/vList5"/>
    <dgm:cxn modelId="{2661B7E3-75B5-49D1-A920-39DF53A93E3E}" type="presParOf" srcId="{5002FB84-DD94-4BBA-B929-CFE061F144C5}" destId="{5F329D51-CBEA-47DC-9033-B1C0D18BB668}" srcOrd="0" destOrd="0" presId="urn:microsoft.com/office/officeart/2005/8/layout/vList5"/>
    <dgm:cxn modelId="{D06BE010-14FD-414F-AE8C-9F63849F5497}" type="presParOf" srcId="{BE71CE84-3C2F-4FF2-8B4D-35242CACBA38}" destId="{5BAB3579-846E-4F88-9494-8F9771CC6550}" srcOrd="1" destOrd="0" presId="urn:microsoft.com/office/officeart/2005/8/layout/vList5"/>
    <dgm:cxn modelId="{EC382D80-BA55-4246-A8B9-3DFE46F65DED}" type="presParOf" srcId="{BE71CE84-3C2F-4FF2-8B4D-35242CACBA38}" destId="{9810215F-A8ED-42C1-8E5C-2C0BF35A8871}" srcOrd="2" destOrd="0" presId="urn:microsoft.com/office/officeart/2005/8/layout/vList5"/>
    <dgm:cxn modelId="{61F1979A-E65A-4725-A4F2-D7D674FAF480}" type="presParOf" srcId="{9810215F-A8ED-42C1-8E5C-2C0BF35A8871}" destId="{B43A2DB4-06AD-40B3-840B-C68F07184A94}" srcOrd="0" destOrd="0" presId="urn:microsoft.com/office/officeart/2005/8/layout/vList5"/>
    <dgm:cxn modelId="{7DB38730-D6FF-4F98-BB8A-0A55CE68B1C7}" type="presParOf" srcId="{BE71CE84-3C2F-4FF2-8B4D-35242CACBA38}" destId="{7F8646B6-7E95-4C51-9C15-981436A19607}" srcOrd="3" destOrd="0" presId="urn:microsoft.com/office/officeart/2005/8/layout/vList5"/>
    <dgm:cxn modelId="{D7BB7290-2B07-4502-8792-B67D8F354F51}" type="presParOf" srcId="{BE71CE84-3C2F-4FF2-8B4D-35242CACBA38}" destId="{0301BF5E-5583-4E3C-82C8-C0B53836A881}" srcOrd="4" destOrd="0" presId="urn:microsoft.com/office/officeart/2005/8/layout/vList5"/>
    <dgm:cxn modelId="{2F0ED381-3391-45EC-8376-9282AE528308}" type="presParOf" srcId="{0301BF5E-5583-4E3C-82C8-C0B53836A881}" destId="{286212D3-5A6A-4A60-813F-C0CADE2B5295}" srcOrd="0" destOrd="0" presId="urn:microsoft.com/office/officeart/2005/8/layout/vList5"/>
    <dgm:cxn modelId="{7D412154-045E-496F-BA72-C68586D29E9B}" type="presParOf" srcId="{BE71CE84-3C2F-4FF2-8B4D-35242CACBA38}" destId="{DE792B3B-B667-4D00-A0D1-A6727740FDD0}" srcOrd="5" destOrd="0" presId="urn:microsoft.com/office/officeart/2005/8/layout/vList5"/>
    <dgm:cxn modelId="{DB1BD8AC-91B8-4DE6-A33A-5FFC81350DDE}" type="presParOf" srcId="{BE71CE84-3C2F-4FF2-8B4D-35242CACBA38}" destId="{AADEC74F-1AF7-4204-9841-3AAF514EF431}" srcOrd="6" destOrd="0" presId="urn:microsoft.com/office/officeart/2005/8/layout/vList5"/>
    <dgm:cxn modelId="{7E802A45-13CA-4B18-BF90-BE2C02E1C05D}" type="presParOf" srcId="{AADEC74F-1AF7-4204-9841-3AAF514EF431}" destId="{86348113-604A-4E15-B650-5A4DB90FEFD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9CC4163-9B69-413D-85B2-3D352DFD4E67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7F2D1E2E-4245-41E6-9037-3E6D9EFFA8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1743C0-6F1B-4E05-B487-D0CE9177C88F}" type="slidenum">
              <a:rPr lang="ru-RU" altLang="ru-RU" smtClean="0">
                <a:cs typeface="Arial" charset="0"/>
              </a:rPr>
              <a:pPr/>
              <a:t>4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4A12B6-56EB-48E4-A8E5-13B4F2BC90A7}" type="slidenum">
              <a:rPr lang="ru-RU" altLang="ru-RU" smtClean="0">
                <a:cs typeface="Arial" charset="0"/>
              </a:rPr>
              <a:pPr/>
              <a:t>5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9A075-C21C-4EE1-9E6E-CA5ADD5378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C0495-CA1A-4484-AE78-CC875154A3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704DC-7EA2-4421-BF76-1948E269A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CFADE-FA39-4A63-859A-4D0CE41F85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9CDE2-711E-48BB-83E6-D9C0BEDA22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413F6-AE4B-4832-B914-D3B45BF426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01713-D37B-4165-B6C2-5982E36769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FA2EA-563A-4182-B253-76E3CCBFE7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37BA9-9161-4DB8-A369-ED3EC32A97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18041-8567-40BA-AB6B-790270A44C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FF5A-3BC0-4332-A45D-C5F27F29B2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53413-6C28-47A3-A9BA-03B4B6F8AF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1A755DE2-2F62-45BF-9B6A-938B19942C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2"/>
          <p:cNvSpPr>
            <a:spLocks noGrp="1"/>
          </p:cNvSpPr>
          <p:nvPr>
            <p:ph type="ctrTitle"/>
          </p:nvPr>
        </p:nvSpPr>
        <p:spPr>
          <a:xfrm>
            <a:off x="600075" y="2306638"/>
            <a:ext cx="8034338" cy="16986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критериев сельских населенных пунктов и диверсификация сельской экономики</a:t>
            </a:r>
            <a:r>
              <a:rPr lang="ru-RU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dirty="0">
                <a:solidFill>
                  <a:schemeClr val="bg2"/>
                </a:solidFill>
              </a:rPr>
              <a:t/>
            </a:r>
            <a:br>
              <a:rPr lang="ru-RU" sz="6600" dirty="0">
                <a:solidFill>
                  <a:schemeClr val="bg2"/>
                </a:solidFill>
              </a:rPr>
            </a:br>
            <a:endParaRPr lang="ru-RU" sz="6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589588"/>
            <a:ext cx="8424863" cy="935037"/>
          </a:xfrm>
        </p:spPr>
        <p:txBody>
          <a:bodyPr/>
          <a:lstStyle/>
          <a:p>
            <a:pPr algn="l"/>
            <a:r>
              <a:rPr lang="ru-RU" sz="1400" smtClean="0">
                <a:solidFill>
                  <a:schemeClr val="bg1"/>
                </a:solidFill>
              </a:rPr>
              <a:t>Докладчик: Е.А. Гатаулина – к.э.н., ведущий научный сотрудник  ВИАПИ им. А.А. Никонова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00034" y="357166"/>
            <a:ext cx="1839718" cy="1415650"/>
            <a:chOff x="5110" y="8804"/>
            <a:chExt cx="2870" cy="2156"/>
          </a:xfrm>
          <a:solidFill>
            <a:schemeClr val="accent4">
              <a:lumMod val="1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5712" y="9048"/>
              <a:ext cx="662" cy="395"/>
            </a:xfrm>
            <a:custGeom>
              <a:avLst/>
              <a:gdLst/>
              <a:ahLst/>
              <a:cxnLst>
                <a:cxn ang="0">
                  <a:pos x="643" y="0"/>
                </a:cxn>
                <a:cxn ang="0">
                  <a:pos x="643" y="4"/>
                </a:cxn>
                <a:cxn ang="0">
                  <a:pos x="0" y="363"/>
                </a:cxn>
                <a:cxn ang="0">
                  <a:pos x="18" y="395"/>
                </a:cxn>
                <a:cxn ang="0">
                  <a:pos x="662" y="36"/>
                </a:cxn>
                <a:cxn ang="0">
                  <a:pos x="657" y="36"/>
                </a:cxn>
                <a:cxn ang="0">
                  <a:pos x="643" y="0"/>
                </a:cxn>
              </a:cxnLst>
              <a:rect l="0" t="0" r="r" b="b"/>
              <a:pathLst>
                <a:path w="662" h="395">
                  <a:moveTo>
                    <a:pt x="643" y="0"/>
                  </a:moveTo>
                  <a:lnTo>
                    <a:pt x="643" y="4"/>
                  </a:lnTo>
                  <a:lnTo>
                    <a:pt x="0" y="363"/>
                  </a:lnTo>
                  <a:lnTo>
                    <a:pt x="18" y="395"/>
                  </a:lnTo>
                  <a:lnTo>
                    <a:pt x="662" y="36"/>
                  </a:lnTo>
                  <a:lnTo>
                    <a:pt x="657" y="36"/>
                  </a:lnTo>
                  <a:lnTo>
                    <a:pt x="643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355" y="9015"/>
              <a:ext cx="107" cy="69"/>
            </a:xfrm>
            <a:custGeom>
              <a:avLst/>
              <a:gdLst/>
              <a:ahLst/>
              <a:cxnLst>
                <a:cxn ang="0">
                  <a:pos x="93" y="0"/>
                </a:cxn>
                <a:cxn ang="0">
                  <a:pos x="93" y="0"/>
                </a:cxn>
                <a:cxn ang="0">
                  <a:pos x="0" y="33"/>
                </a:cxn>
                <a:cxn ang="0">
                  <a:pos x="14" y="69"/>
                </a:cxn>
                <a:cxn ang="0">
                  <a:pos x="107" y="37"/>
                </a:cxn>
                <a:cxn ang="0">
                  <a:pos x="102" y="37"/>
                </a:cxn>
                <a:cxn ang="0">
                  <a:pos x="93" y="0"/>
                </a:cxn>
              </a:cxnLst>
              <a:rect l="0" t="0" r="r" b="b"/>
              <a:pathLst>
                <a:path w="107" h="69">
                  <a:moveTo>
                    <a:pt x="93" y="0"/>
                  </a:moveTo>
                  <a:lnTo>
                    <a:pt x="93" y="0"/>
                  </a:lnTo>
                  <a:lnTo>
                    <a:pt x="0" y="33"/>
                  </a:lnTo>
                  <a:lnTo>
                    <a:pt x="14" y="69"/>
                  </a:lnTo>
                  <a:lnTo>
                    <a:pt x="107" y="37"/>
                  </a:lnTo>
                  <a:lnTo>
                    <a:pt x="102" y="37"/>
                  </a:lnTo>
                  <a:lnTo>
                    <a:pt x="93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6448" y="8997"/>
              <a:ext cx="74" cy="5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4" y="0"/>
                </a:cxn>
                <a:cxn ang="0">
                  <a:pos x="0" y="18"/>
                </a:cxn>
                <a:cxn ang="0">
                  <a:pos x="9" y="55"/>
                </a:cxn>
                <a:cxn ang="0">
                  <a:pos x="74" y="37"/>
                </a:cxn>
                <a:cxn ang="0">
                  <a:pos x="64" y="37"/>
                </a:cxn>
                <a:cxn ang="0">
                  <a:pos x="69" y="0"/>
                </a:cxn>
              </a:cxnLst>
              <a:rect l="0" t="0" r="r" b="b"/>
              <a:pathLst>
                <a:path w="74" h="55">
                  <a:moveTo>
                    <a:pt x="69" y="0"/>
                  </a:moveTo>
                  <a:lnTo>
                    <a:pt x="64" y="0"/>
                  </a:lnTo>
                  <a:lnTo>
                    <a:pt x="0" y="18"/>
                  </a:lnTo>
                  <a:lnTo>
                    <a:pt x="9" y="55"/>
                  </a:lnTo>
                  <a:lnTo>
                    <a:pt x="74" y="37"/>
                  </a:lnTo>
                  <a:lnTo>
                    <a:pt x="64" y="37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6512" y="8997"/>
              <a:ext cx="47" cy="46"/>
            </a:xfrm>
            <a:custGeom>
              <a:avLst/>
              <a:gdLst/>
              <a:ahLst/>
              <a:cxnLst>
                <a:cxn ang="0">
                  <a:pos x="47" y="9"/>
                </a:cxn>
                <a:cxn ang="0">
                  <a:pos x="42" y="5"/>
                </a:cxn>
                <a:cxn ang="0">
                  <a:pos x="5" y="0"/>
                </a:cxn>
                <a:cxn ang="0">
                  <a:pos x="0" y="37"/>
                </a:cxn>
                <a:cxn ang="0">
                  <a:pos x="38" y="46"/>
                </a:cxn>
                <a:cxn ang="0">
                  <a:pos x="28" y="41"/>
                </a:cxn>
                <a:cxn ang="0">
                  <a:pos x="47" y="9"/>
                </a:cxn>
              </a:cxnLst>
              <a:rect l="0" t="0" r="r" b="b"/>
              <a:pathLst>
                <a:path w="47" h="46">
                  <a:moveTo>
                    <a:pt x="47" y="9"/>
                  </a:moveTo>
                  <a:lnTo>
                    <a:pt x="42" y="5"/>
                  </a:lnTo>
                  <a:lnTo>
                    <a:pt x="5" y="0"/>
                  </a:lnTo>
                  <a:lnTo>
                    <a:pt x="0" y="37"/>
                  </a:lnTo>
                  <a:lnTo>
                    <a:pt x="38" y="46"/>
                  </a:lnTo>
                  <a:lnTo>
                    <a:pt x="28" y="41"/>
                  </a:lnTo>
                  <a:lnTo>
                    <a:pt x="47" y="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6540" y="9006"/>
              <a:ext cx="70" cy="60"/>
            </a:xfrm>
            <a:custGeom>
              <a:avLst/>
              <a:gdLst/>
              <a:ahLst/>
              <a:cxnLst>
                <a:cxn ang="0">
                  <a:pos x="70" y="37"/>
                </a:cxn>
                <a:cxn ang="0">
                  <a:pos x="65" y="23"/>
                </a:cxn>
                <a:cxn ang="0">
                  <a:pos x="19" y="0"/>
                </a:cxn>
                <a:cxn ang="0">
                  <a:pos x="0" y="32"/>
                </a:cxn>
                <a:cxn ang="0">
                  <a:pos x="42" y="60"/>
                </a:cxn>
                <a:cxn ang="0">
                  <a:pos x="33" y="46"/>
                </a:cxn>
                <a:cxn ang="0">
                  <a:pos x="70" y="37"/>
                </a:cxn>
              </a:cxnLst>
              <a:rect l="0" t="0" r="r" b="b"/>
              <a:pathLst>
                <a:path w="70" h="60">
                  <a:moveTo>
                    <a:pt x="70" y="37"/>
                  </a:moveTo>
                  <a:lnTo>
                    <a:pt x="65" y="23"/>
                  </a:lnTo>
                  <a:lnTo>
                    <a:pt x="19" y="0"/>
                  </a:lnTo>
                  <a:lnTo>
                    <a:pt x="0" y="32"/>
                  </a:lnTo>
                  <a:lnTo>
                    <a:pt x="42" y="60"/>
                  </a:lnTo>
                  <a:lnTo>
                    <a:pt x="33" y="46"/>
                  </a:lnTo>
                  <a:lnTo>
                    <a:pt x="70" y="37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6573" y="9043"/>
              <a:ext cx="55" cy="69"/>
            </a:xfrm>
            <a:custGeom>
              <a:avLst/>
              <a:gdLst/>
              <a:ahLst/>
              <a:cxnLst>
                <a:cxn ang="0">
                  <a:pos x="55" y="60"/>
                </a:cxn>
                <a:cxn ang="0">
                  <a:pos x="55" y="55"/>
                </a:cxn>
                <a:cxn ang="0">
                  <a:pos x="37" y="0"/>
                </a:cxn>
                <a:cxn ang="0">
                  <a:pos x="0" y="9"/>
                </a:cxn>
                <a:cxn ang="0">
                  <a:pos x="18" y="69"/>
                </a:cxn>
                <a:cxn ang="0">
                  <a:pos x="18" y="64"/>
                </a:cxn>
                <a:cxn ang="0">
                  <a:pos x="55" y="60"/>
                </a:cxn>
              </a:cxnLst>
              <a:rect l="0" t="0" r="r" b="b"/>
              <a:pathLst>
                <a:path w="55" h="69">
                  <a:moveTo>
                    <a:pt x="55" y="60"/>
                  </a:moveTo>
                  <a:lnTo>
                    <a:pt x="55" y="55"/>
                  </a:lnTo>
                  <a:lnTo>
                    <a:pt x="37" y="0"/>
                  </a:lnTo>
                  <a:lnTo>
                    <a:pt x="0" y="9"/>
                  </a:lnTo>
                  <a:lnTo>
                    <a:pt x="18" y="69"/>
                  </a:lnTo>
                  <a:lnTo>
                    <a:pt x="18" y="64"/>
                  </a:lnTo>
                  <a:lnTo>
                    <a:pt x="55" y="6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6591" y="9103"/>
              <a:ext cx="37" cy="73"/>
            </a:xfrm>
            <a:custGeom>
              <a:avLst/>
              <a:gdLst/>
              <a:ahLst/>
              <a:cxnLst>
                <a:cxn ang="0">
                  <a:pos x="37" y="73"/>
                </a:cxn>
                <a:cxn ang="0">
                  <a:pos x="37" y="69"/>
                </a:cxn>
                <a:cxn ang="0">
                  <a:pos x="37" y="0"/>
                </a:cxn>
                <a:cxn ang="0">
                  <a:pos x="0" y="4"/>
                </a:cxn>
                <a:cxn ang="0">
                  <a:pos x="0" y="69"/>
                </a:cxn>
                <a:cxn ang="0">
                  <a:pos x="0" y="64"/>
                </a:cxn>
                <a:cxn ang="0">
                  <a:pos x="37" y="73"/>
                </a:cxn>
              </a:cxnLst>
              <a:rect l="0" t="0" r="r" b="b"/>
              <a:pathLst>
                <a:path w="37" h="73">
                  <a:moveTo>
                    <a:pt x="37" y="73"/>
                  </a:moveTo>
                  <a:lnTo>
                    <a:pt x="37" y="69"/>
                  </a:lnTo>
                  <a:lnTo>
                    <a:pt x="37" y="0"/>
                  </a:lnTo>
                  <a:lnTo>
                    <a:pt x="0" y="4"/>
                  </a:lnTo>
                  <a:lnTo>
                    <a:pt x="0" y="69"/>
                  </a:lnTo>
                  <a:lnTo>
                    <a:pt x="0" y="64"/>
                  </a:lnTo>
                  <a:lnTo>
                    <a:pt x="37" y="7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6573" y="9167"/>
              <a:ext cx="55" cy="110"/>
            </a:xfrm>
            <a:custGeom>
              <a:avLst/>
              <a:gdLst/>
              <a:ahLst/>
              <a:cxnLst>
                <a:cxn ang="0">
                  <a:pos x="32" y="110"/>
                </a:cxn>
                <a:cxn ang="0">
                  <a:pos x="37" y="106"/>
                </a:cxn>
                <a:cxn ang="0">
                  <a:pos x="55" y="9"/>
                </a:cxn>
                <a:cxn ang="0">
                  <a:pos x="18" y="0"/>
                </a:cxn>
                <a:cxn ang="0">
                  <a:pos x="0" y="97"/>
                </a:cxn>
                <a:cxn ang="0">
                  <a:pos x="0" y="92"/>
                </a:cxn>
                <a:cxn ang="0">
                  <a:pos x="32" y="110"/>
                </a:cxn>
              </a:cxnLst>
              <a:rect l="0" t="0" r="r" b="b"/>
              <a:pathLst>
                <a:path w="55" h="110">
                  <a:moveTo>
                    <a:pt x="32" y="110"/>
                  </a:moveTo>
                  <a:lnTo>
                    <a:pt x="37" y="106"/>
                  </a:lnTo>
                  <a:lnTo>
                    <a:pt x="55" y="9"/>
                  </a:lnTo>
                  <a:lnTo>
                    <a:pt x="18" y="0"/>
                  </a:lnTo>
                  <a:lnTo>
                    <a:pt x="0" y="97"/>
                  </a:lnTo>
                  <a:lnTo>
                    <a:pt x="0" y="92"/>
                  </a:lnTo>
                  <a:lnTo>
                    <a:pt x="32" y="11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6443" y="9259"/>
              <a:ext cx="162" cy="257"/>
            </a:xfrm>
            <a:custGeom>
              <a:avLst/>
              <a:gdLst/>
              <a:ahLst/>
              <a:cxnLst>
                <a:cxn ang="0">
                  <a:pos x="37" y="253"/>
                </a:cxn>
                <a:cxn ang="0">
                  <a:pos x="37" y="257"/>
                </a:cxn>
                <a:cxn ang="0">
                  <a:pos x="162" y="18"/>
                </a:cxn>
                <a:cxn ang="0">
                  <a:pos x="130" y="0"/>
                </a:cxn>
                <a:cxn ang="0">
                  <a:pos x="5" y="239"/>
                </a:cxn>
                <a:cxn ang="0">
                  <a:pos x="0" y="244"/>
                </a:cxn>
                <a:cxn ang="0">
                  <a:pos x="37" y="253"/>
                </a:cxn>
              </a:cxnLst>
              <a:rect l="0" t="0" r="r" b="b"/>
              <a:pathLst>
                <a:path w="162" h="257">
                  <a:moveTo>
                    <a:pt x="37" y="253"/>
                  </a:moveTo>
                  <a:lnTo>
                    <a:pt x="37" y="257"/>
                  </a:lnTo>
                  <a:lnTo>
                    <a:pt x="162" y="18"/>
                  </a:lnTo>
                  <a:lnTo>
                    <a:pt x="130" y="0"/>
                  </a:lnTo>
                  <a:lnTo>
                    <a:pt x="5" y="239"/>
                  </a:lnTo>
                  <a:lnTo>
                    <a:pt x="0" y="244"/>
                  </a:lnTo>
                  <a:lnTo>
                    <a:pt x="37" y="25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6434" y="9503"/>
              <a:ext cx="46" cy="46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7" y="46"/>
                </a:cxn>
                <a:cxn ang="0">
                  <a:pos x="46" y="9"/>
                </a:cxn>
                <a:cxn ang="0">
                  <a:pos x="9" y="0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37" y="36"/>
                </a:cxn>
              </a:cxnLst>
              <a:rect l="0" t="0" r="r" b="b"/>
              <a:pathLst>
                <a:path w="46" h="46">
                  <a:moveTo>
                    <a:pt x="37" y="36"/>
                  </a:moveTo>
                  <a:lnTo>
                    <a:pt x="37" y="46"/>
                  </a:lnTo>
                  <a:lnTo>
                    <a:pt x="46" y="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7" y="36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6434" y="9539"/>
              <a:ext cx="51" cy="79"/>
            </a:xfrm>
            <a:custGeom>
              <a:avLst/>
              <a:gdLst/>
              <a:ahLst/>
              <a:cxnLst>
                <a:cxn ang="0">
                  <a:pos x="41" y="46"/>
                </a:cxn>
                <a:cxn ang="0">
                  <a:pos x="51" y="60"/>
                </a:cxn>
                <a:cxn ang="0">
                  <a:pos x="37" y="0"/>
                </a:cxn>
                <a:cxn ang="0">
                  <a:pos x="0" y="10"/>
                </a:cxn>
                <a:cxn ang="0">
                  <a:pos x="9" y="65"/>
                </a:cxn>
                <a:cxn ang="0">
                  <a:pos x="18" y="79"/>
                </a:cxn>
                <a:cxn ang="0">
                  <a:pos x="41" y="46"/>
                </a:cxn>
              </a:cxnLst>
              <a:rect l="0" t="0" r="r" b="b"/>
              <a:pathLst>
                <a:path w="51" h="79">
                  <a:moveTo>
                    <a:pt x="41" y="46"/>
                  </a:moveTo>
                  <a:lnTo>
                    <a:pt x="51" y="60"/>
                  </a:lnTo>
                  <a:lnTo>
                    <a:pt x="37" y="0"/>
                  </a:lnTo>
                  <a:lnTo>
                    <a:pt x="0" y="10"/>
                  </a:lnTo>
                  <a:lnTo>
                    <a:pt x="9" y="65"/>
                  </a:lnTo>
                  <a:lnTo>
                    <a:pt x="18" y="79"/>
                  </a:lnTo>
                  <a:lnTo>
                    <a:pt x="41" y="46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6452" y="9585"/>
              <a:ext cx="51" cy="56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51" y="23"/>
                </a:cxn>
                <a:cxn ang="0">
                  <a:pos x="23" y="0"/>
                </a:cxn>
                <a:cxn ang="0">
                  <a:pos x="0" y="33"/>
                </a:cxn>
                <a:cxn ang="0">
                  <a:pos x="28" y="51"/>
                </a:cxn>
                <a:cxn ang="0">
                  <a:pos x="33" y="56"/>
                </a:cxn>
                <a:cxn ang="0">
                  <a:pos x="47" y="19"/>
                </a:cxn>
              </a:cxnLst>
              <a:rect l="0" t="0" r="r" b="b"/>
              <a:pathLst>
                <a:path w="51" h="56">
                  <a:moveTo>
                    <a:pt x="47" y="19"/>
                  </a:moveTo>
                  <a:lnTo>
                    <a:pt x="51" y="23"/>
                  </a:lnTo>
                  <a:lnTo>
                    <a:pt x="23" y="0"/>
                  </a:lnTo>
                  <a:lnTo>
                    <a:pt x="0" y="33"/>
                  </a:lnTo>
                  <a:lnTo>
                    <a:pt x="28" y="51"/>
                  </a:lnTo>
                  <a:lnTo>
                    <a:pt x="33" y="56"/>
                  </a:lnTo>
                  <a:lnTo>
                    <a:pt x="47" y="1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6485" y="9604"/>
              <a:ext cx="46" cy="50"/>
            </a:xfrm>
            <a:custGeom>
              <a:avLst/>
              <a:gdLst/>
              <a:ahLst/>
              <a:cxnLst>
                <a:cxn ang="0">
                  <a:pos x="41" y="14"/>
                </a:cxn>
                <a:cxn ang="0">
                  <a:pos x="46" y="14"/>
                </a:cxn>
                <a:cxn ang="0">
                  <a:pos x="14" y="0"/>
                </a:cxn>
                <a:cxn ang="0">
                  <a:pos x="0" y="37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41" y="14"/>
                </a:cxn>
              </a:cxnLst>
              <a:rect l="0" t="0" r="r" b="b"/>
              <a:pathLst>
                <a:path w="46" h="50">
                  <a:moveTo>
                    <a:pt x="41" y="14"/>
                  </a:moveTo>
                  <a:lnTo>
                    <a:pt x="46" y="14"/>
                  </a:lnTo>
                  <a:lnTo>
                    <a:pt x="14" y="0"/>
                  </a:lnTo>
                  <a:lnTo>
                    <a:pt x="0" y="37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41" y="14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6517" y="9618"/>
              <a:ext cx="51" cy="50"/>
            </a:xfrm>
            <a:custGeom>
              <a:avLst/>
              <a:gdLst/>
              <a:ahLst/>
              <a:cxnLst>
                <a:cxn ang="0">
                  <a:pos x="42" y="13"/>
                </a:cxn>
                <a:cxn ang="0">
                  <a:pos x="51" y="13"/>
                </a:cxn>
                <a:cxn ang="0">
                  <a:pos x="9" y="0"/>
                </a:cxn>
                <a:cxn ang="0">
                  <a:pos x="0" y="36"/>
                </a:cxn>
                <a:cxn ang="0">
                  <a:pos x="37" y="50"/>
                </a:cxn>
                <a:cxn ang="0">
                  <a:pos x="46" y="50"/>
                </a:cxn>
                <a:cxn ang="0">
                  <a:pos x="42" y="13"/>
                </a:cxn>
              </a:cxnLst>
              <a:rect l="0" t="0" r="r" b="b"/>
              <a:pathLst>
                <a:path w="51" h="50">
                  <a:moveTo>
                    <a:pt x="42" y="13"/>
                  </a:moveTo>
                  <a:lnTo>
                    <a:pt x="51" y="13"/>
                  </a:lnTo>
                  <a:lnTo>
                    <a:pt x="9" y="0"/>
                  </a:lnTo>
                  <a:lnTo>
                    <a:pt x="0" y="36"/>
                  </a:lnTo>
                  <a:lnTo>
                    <a:pt x="37" y="50"/>
                  </a:lnTo>
                  <a:lnTo>
                    <a:pt x="46" y="50"/>
                  </a:lnTo>
                  <a:lnTo>
                    <a:pt x="42" y="1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6559" y="9627"/>
              <a:ext cx="46" cy="41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41" y="0"/>
                </a:cxn>
                <a:cxn ang="0">
                  <a:pos x="0" y="4"/>
                </a:cxn>
                <a:cxn ang="0">
                  <a:pos x="4" y="41"/>
                </a:cxn>
                <a:cxn ang="0">
                  <a:pos x="41" y="37"/>
                </a:cxn>
                <a:cxn ang="0">
                  <a:pos x="46" y="37"/>
                </a:cxn>
                <a:cxn ang="0">
                  <a:pos x="37" y="0"/>
                </a:cxn>
              </a:cxnLst>
              <a:rect l="0" t="0" r="r" b="b"/>
              <a:pathLst>
                <a:path w="46" h="41">
                  <a:moveTo>
                    <a:pt x="37" y="0"/>
                  </a:moveTo>
                  <a:lnTo>
                    <a:pt x="41" y="0"/>
                  </a:lnTo>
                  <a:lnTo>
                    <a:pt x="0" y="4"/>
                  </a:lnTo>
                  <a:lnTo>
                    <a:pt x="4" y="41"/>
                  </a:lnTo>
                  <a:lnTo>
                    <a:pt x="41" y="37"/>
                  </a:lnTo>
                  <a:lnTo>
                    <a:pt x="46" y="37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6596" y="9585"/>
              <a:ext cx="139" cy="79"/>
            </a:xfrm>
            <a:custGeom>
              <a:avLst/>
              <a:gdLst/>
              <a:ahLst/>
              <a:cxnLst>
                <a:cxn ang="0">
                  <a:pos x="120" y="5"/>
                </a:cxn>
                <a:cxn ang="0">
                  <a:pos x="125" y="0"/>
                </a:cxn>
                <a:cxn ang="0">
                  <a:pos x="0" y="42"/>
                </a:cxn>
                <a:cxn ang="0">
                  <a:pos x="9" y="79"/>
                </a:cxn>
                <a:cxn ang="0">
                  <a:pos x="134" y="37"/>
                </a:cxn>
                <a:cxn ang="0">
                  <a:pos x="139" y="37"/>
                </a:cxn>
                <a:cxn ang="0">
                  <a:pos x="120" y="5"/>
                </a:cxn>
              </a:cxnLst>
              <a:rect l="0" t="0" r="r" b="b"/>
              <a:pathLst>
                <a:path w="139" h="79">
                  <a:moveTo>
                    <a:pt x="120" y="5"/>
                  </a:moveTo>
                  <a:lnTo>
                    <a:pt x="125" y="0"/>
                  </a:lnTo>
                  <a:lnTo>
                    <a:pt x="0" y="42"/>
                  </a:lnTo>
                  <a:lnTo>
                    <a:pt x="9" y="79"/>
                  </a:lnTo>
                  <a:lnTo>
                    <a:pt x="134" y="37"/>
                  </a:lnTo>
                  <a:lnTo>
                    <a:pt x="139" y="37"/>
                  </a:lnTo>
                  <a:lnTo>
                    <a:pt x="120" y="5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6716" y="9493"/>
              <a:ext cx="264" cy="129"/>
            </a:xfrm>
            <a:custGeom>
              <a:avLst/>
              <a:gdLst/>
              <a:ahLst/>
              <a:cxnLst>
                <a:cxn ang="0">
                  <a:pos x="259" y="14"/>
                </a:cxn>
                <a:cxn ang="0">
                  <a:pos x="250" y="0"/>
                </a:cxn>
                <a:cxn ang="0">
                  <a:pos x="0" y="97"/>
                </a:cxn>
                <a:cxn ang="0">
                  <a:pos x="19" y="129"/>
                </a:cxn>
                <a:cxn ang="0">
                  <a:pos x="264" y="33"/>
                </a:cxn>
                <a:cxn ang="0">
                  <a:pos x="259" y="14"/>
                </a:cxn>
              </a:cxnLst>
              <a:rect l="0" t="0" r="r" b="b"/>
              <a:pathLst>
                <a:path w="264" h="129">
                  <a:moveTo>
                    <a:pt x="259" y="14"/>
                  </a:moveTo>
                  <a:lnTo>
                    <a:pt x="250" y="0"/>
                  </a:lnTo>
                  <a:lnTo>
                    <a:pt x="0" y="97"/>
                  </a:lnTo>
                  <a:lnTo>
                    <a:pt x="19" y="129"/>
                  </a:lnTo>
                  <a:lnTo>
                    <a:pt x="264" y="33"/>
                  </a:lnTo>
                  <a:lnTo>
                    <a:pt x="259" y="14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5110" y="9668"/>
              <a:ext cx="643" cy="382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25" y="0"/>
                </a:cxn>
                <a:cxn ang="0">
                  <a:pos x="0" y="345"/>
                </a:cxn>
                <a:cxn ang="0">
                  <a:pos x="18" y="382"/>
                </a:cxn>
                <a:cxn ang="0">
                  <a:pos x="643" y="32"/>
                </a:cxn>
                <a:cxn ang="0">
                  <a:pos x="643" y="37"/>
                </a:cxn>
                <a:cxn ang="0">
                  <a:pos x="629" y="0"/>
                </a:cxn>
              </a:cxnLst>
              <a:rect l="0" t="0" r="r" b="b"/>
              <a:pathLst>
                <a:path w="643" h="382">
                  <a:moveTo>
                    <a:pt x="629" y="0"/>
                  </a:moveTo>
                  <a:lnTo>
                    <a:pt x="625" y="0"/>
                  </a:lnTo>
                  <a:lnTo>
                    <a:pt x="0" y="345"/>
                  </a:lnTo>
                  <a:lnTo>
                    <a:pt x="18" y="382"/>
                  </a:lnTo>
                  <a:lnTo>
                    <a:pt x="643" y="32"/>
                  </a:lnTo>
                  <a:lnTo>
                    <a:pt x="643" y="37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5739" y="9627"/>
              <a:ext cx="130" cy="78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1" y="4"/>
                </a:cxn>
                <a:cxn ang="0">
                  <a:pos x="0" y="41"/>
                </a:cxn>
                <a:cxn ang="0">
                  <a:pos x="14" y="78"/>
                </a:cxn>
                <a:cxn ang="0">
                  <a:pos x="130" y="41"/>
                </a:cxn>
                <a:cxn ang="0">
                  <a:pos x="125" y="41"/>
                </a:cxn>
                <a:cxn ang="0">
                  <a:pos x="125" y="0"/>
                </a:cxn>
              </a:cxnLst>
              <a:rect l="0" t="0" r="r" b="b"/>
              <a:pathLst>
                <a:path w="130" h="78">
                  <a:moveTo>
                    <a:pt x="125" y="0"/>
                  </a:moveTo>
                  <a:lnTo>
                    <a:pt x="121" y="4"/>
                  </a:lnTo>
                  <a:lnTo>
                    <a:pt x="0" y="41"/>
                  </a:lnTo>
                  <a:lnTo>
                    <a:pt x="14" y="78"/>
                  </a:lnTo>
                  <a:lnTo>
                    <a:pt x="130" y="41"/>
                  </a:lnTo>
                  <a:lnTo>
                    <a:pt x="125" y="41"/>
                  </a:lnTo>
                  <a:lnTo>
                    <a:pt x="125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5864" y="9627"/>
              <a:ext cx="51" cy="41"/>
            </a:xfrm>
            <a:custGeom>
              <a:avLst/>
              <a:gdLst/>
              <a:ahLst/>
              <a:cxnLst>
                <a:cxn ang="0">
                  <a:pos x="51" y="4"/>
                </a:cxn>
                <a:cxn ang="0">
                  <a:pos x="47" y="4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47" y="41"/>
                </a:cxn>
                <a:cxn ang="0">
                  <a:pos x="37" y="41"/>
                </a:cxn>
                <a:cxn ang="0">
                  <a:pos x="51" y="4"/>
                </a:cxn>
              </a:cxnLst>
              <a:rect l="0" t="0" r="r" b="b"/>
              <a:pathLst>
                <a:path w="51" h="41">
                  <a:moveTo>
                    <a:pt x="51" y="4"/>
                  </a:moveTo>
                  <a:lnTo>
                    <a:pt x="47" y="4"/>
                  </a:lnTo>
                  <a:lnTo>
                    <a:pt x="0" y="0"/>
                  </a:lnTo>
                  <a:lnTo>
                    <a:pt x="0" y="41"/>
                  </a:lnTo>
                  <a:lnTo>
                    <a:pt x="47" y="41"/>
                  </a:lnTo>
                  <a:lnTo>
                    <a:pt x="37" y="41"/>
                  </a:lnTo>
                  <a:lnTo>
                    <a:pt x="51" y="4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5901" y="9631"/>
              <a:ext cx="47" cy="46"/>
            </a:xfrm>
            <a:custGeom>
              <a:avLst/>
              <a:gdLst/>
              <a:ahLst/>
              <a:cxnLst>
                <a:cxn ang="0">
                  <a:pos x="47" y="10"/>
                </a:cxn>
                <a:cxn ang="0">
                  <a:pos x="42" y="10"/>
                </a:cxn>
                <a:cxn ang="0">
                  <a:pos x="14" y="0"/>
                </a:cxn>
                <a:cxn ang="0">
                  <a:pos x="0" y="37"/>
                </a:cxn>
                <a:cxn ang="0">
                  <a:pos x="28" y="46"/>
                </a:cxn>
                <a:cxn ang="0">
                  <a:pos x="24" y="42"/>
                </a:cxn>
                <a:cxn ang="0">
                  <a:pos x="47" y="10"/>
                </a:cxn>
              </a:cxnLst>
              <a:rect l="0" t="0" r="r" b="b"/>
              <a:pathLst>
                <a:path w="47" h="46">
                  <a:moveTo>
                    <a:pt x="47" y="10"/>
                  </a:moveTo>
                  <a:lnTo>
                    <a:pt x="42" y="10"/>
                  </a:lnTo>
                  <a:lnTo>
                    <a:pt x="14" y="0"/>
                  </a:lnTo>
                  <a:lnTo>
                    <a:pt x="0" y="37"/>
                  </a:lnTo>
                  <a:lnTo>
                    <a:pt x="28" y="46"/>
                  </a:lnTo>
                  <a:lnTo>
                    <a:pt x="24" y="42"/>
                  </a:lnTo>
                  <a:lnTo>
                    <a:pt x="47" y="1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5925" y="9641"/>
              <a:ext cx="51" cy="50"/>
            </a:xfrm>
            <a:custGeom>
              <a:avLst/>
              <a:gdLst/>
              <a:ahLst/>
              <a:cxnLst>
                <a:cxn ang="0">
                  <a:pos x="51" y="23"/>
                </a:cxn>
                <a:cxn ang="0">
                  <a:pos x="46" y="18"/>
                </a:cxn>
                <a:cxn ang="0">
                  <a:pos x="23" y="0"/>
                </a:cxn>
                <a:cxn ang="0">
                  <a:pos x="0" y="32"/>
                </a:cxn>
                <a:cxn ang="0">
                  <a:pos x="23" y="50"/>
                </a:cxn>
                <a:cxn ang="0">
                  <a:pos x="18" y="46"/>
                </a:cxn>
                <a:cxn ang="0">
                  <a:pos x="51" y="23"/>
                </a:cxn>
              </a:cxnLst>
              <a:rect l="0" t="0" r="r" b="b"/>
              <a:pathLst>
                <a:path w="51" h="50">
                  <a:moveTo>
                    <a:pt x="51" y="23"/>
                  </a:moveTo>
                  <a:lnTo>
                    <a:pt x="46" y="18"/>
                  </a:lnTo>
                  <a:lnTo>
                    <a:pt x="23" y="0"/>
                  </a:lnTo>
                  <a:lnTo>
                    <a:pt x="0" y="32"/>
                  </a:lnTo>
                  <a:lnTo>
                    <a:pt x="23" y="50"/>
                  </a:lnTo>
                  <a:lnTo>
                    <a:pt x="18" y="46"/>
                  </a:lnTo>
                  <a:lnTo>
                    <a:pt x="51" y="2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5943" y="9664"/>
              <a:ext cx="51" cy="45"/>
            </a:xfrm>
            <a:custGeom>
              <a:avLst/>
              <a:gdLst/>
              <a:ahLst/>
              <a:cxnLst>
                <a:cxn ang="0">
                  <a:pos x="51" y="32"/>
                </a:cxn>
                <a:cxn ang="0">
                  <a:pos x="46" y="27"/>
                </a:cxn>
                <a:cxn ang="0">
                  <a:pos x="33" y="0"/>
                </a:cxn>
                <a:cxn ang="0">
                  <a:pos x="0" y="23"/>
                </a:cxn>
                <a:cxn ang="0">
                  <a:pos x="14" y="45"/>
                </a:cxn>
                <a:cxn ang="0">
                  <a:pos x="14" y="41"/>
                </a:cxn>
                <a:cxn ang="0">
                  <a:pos x="51" y="32"/>
                </a:cxn>
              </a:cxnLst>
              <a:rect l="0" t="0" r="r" b="b"/>
              <a:pathLst>
                <a:path w="51" h="45">
                  <a:moveTo>
                    <a:pt x="51" y="32"/>
                  </a:moveTo>
                  <a:lnTo>
                    <a:pt x="46" y="27"/>
                  </a:lnTo>
                  <a:lnTo>
                    <a:pt x="33" y="0"/>
                  </a:lnTo>
                  <a:lnTo>
                    <a:pt x="0" y="23"/>
                  </a:lnTo>
                  <a:lnTo>
                    <a:pt x="14" y="45"/>
                  </a:lnTo>
                  <a:lnTo>
                    <a:pt x="14" y="41"/>
                  </a:lnTo>
                  <a:lnTo>
                    <a:pt x="51" y="32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5957" y="9696"/>
              <a:ext cx="46" cy="36"/>
            </a:xfrm>
            <a:custGeom>
              <a:avLst/>
              <a:gdLst/>
              <a:ahLst/>
              <a:cxnLst>
                <a:cxn ang="0">
                  <a:pos x="46" y="27"/>
                </a:cxn>
                <a:cxn ang="0">
                  <a:pos x="42" y="27"/>
                </a:cxn>
                <a:cxn ang="0">
                  <a:pos x="37" y="0"/>
                </a:cxn>
                <a:cxn ang="0">
                  <a:pos x="0" y="9"/>
                </a:cxn>
                <a:cxn ang="0">
                  <a:pos x="5" y="36"/>
                </a:cxn>
                <a:cxn ang="0">
                  <a:pos x="5" y="32"/>
                </a:cxn>
                <a:cxn ang="0">
                  <a:pos x="46" y="27"/>
                </a:cxn>
              </a:cxnLst>
              <a:rect l="0" t="0" r="r" b="b"/>
              <a:pathLst>
                <a:path w="46" h="36">
                  <a:moveTo>
                    <a:pt x="46" y="27"/>
                  </a:moveTo>
                  <a:lnTo>
                    <a:pt x="42" y="27"/>
                  </a:lnTo>
                  <a:lnTo>
                    <a:pt x="37" y="0"/>
                  </a:lnTo>
                  <a:lnTo>
                    <a:pt x="0" y="9"/>
                  </a:lnTo>
                  <a:lnTo>
                    <a:pt x="5" y="36"/>
                  </a:lnTo>
                  <a:lnTo>
                    <a:pt x="5" y="32"/>
                  </a:lnTo>
                  <a:lnTo>
                    <a:pt x="46" y="27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5962" y="9723"/>
              <a:ext cx="41" cy="37"/>
            </a:xfrm>
            <a:custGeom>
              <a:avLst/>
              <a:gdLst/>
              <a:ahLst/>
              <a:cxnLst>
                <a:cxn ang="0">
                  <a:pos x="41" y="37"/>
                </a:cxn>
                <a:cxn ang="0">
                  <a:pos x="41" y="28"/>
                </a:cxn>
                <a:cxn ang="0">
                  <a:pos x="41" y="0"/>
                </a:cxn>
                <a:cxn ang="0">
                  <a:pos x="0" y="5"/>
                </a:cxn>
                <a:cxn ang="0">
                  <a:pos x="4" y="32"/>
                </a:cxn>
                <a:cxn ang="0">
                  <a:pos x="4" y="28"/>
                </a:cxn>
                <a:cxn ang="0">
                  <a:pos x="41" y="37"/>
                </a:cxn>
              </a:cxnLst>
              <a:rect l="0" t="0" r="r" b="b"/>
              <a:pathLst>
                <a:path w="41" h="37">
                  <a:moveTo>
                    <a:pt x="41" y="37"/>
                  </a:moveTo>
                  <a:lnTo>
                    <a:pt x="41" y="28"/>
                  </a:lnTo>
                  <a:lnTo>
                    <a:pt x="41" y="0"/>
                  </a:lnTo>
                  <a:lnTo>
                    <a:pt x="0" y="5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1" y="37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5962" y="9751"/>
              <a:ext cx="41" cy="37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37" y="32"/>
                </a:cxn>
                <a:cxn ang="0">
                  <a:pos x="41" y="9"/>
                </a:cxn>
                <a:cxn ang="0">
                  <a:pos x="4" y="0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37" y="37"/>
                </a:cxn>
              </a:cxnLst>
              <a:rect l="0" t="0" r="r" b="b"/>
              <a:pathLst>
                <a:path w="41" h="37">
                  <a:moveTo>
                    <a:pt x="37" y="37"/>
                  </a:moveTo>
                  <a:lnTo>
                    <a:pt x="37" y="32"/>
                  </a:lnTo>
                  <a:lnTo>
                    <a:pt x="41" y="9"/>
                  </a:lnTo>
                  <a:lnTo>
                    <a:pt x="4" y="0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37" y="37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5837" y="9774"/>
              <a:ext cx="162" cy="414"/>
            </a:xfrm>
            <a:custGeom>
              <a:avLst/>
              <a:gdLst/>
              <a:ahLst/>
              <a:cxnLst>
                <a:cxn ang="0">
                  <a:pos x="37" y="409"/>
                </a:cxn>
                <a:cxn ang="0">
                  <a:pos x="37" y="414"/>
                </a:cxn>
                <a:cxn ang="0">
                  <a:pos x="162" y="14"/>
                </a:cxn>
                <a:cxn ang="0">
                  <a:pos x="125" y="0"/>
                </a:cxn>
                <a:cxn ang="0">
                  <a:pos x="0" y="400"/>
                </a:cxn>
                <a:cxn ang="0">
                  <a:pos x="0" y="404"/>
                </a:cxn>
                <a:cxn ang="0">
                  <a:pos x="37" y="409"/>
                </a:cxn>
              </a:cxnLst>
              <a:rect l="0" t="0" r="r" b="b"/>
              <a:pathLst>
                <a:path w="162" h="414">
                  <a:moveTo>
                    <a:pt x="37" y="409"/>
                  </a:moveTo>
                  <a:lnTo>
                    <a:pt x="37" y="414"/>
                  </a:lnTo>
                  <a:lnTo>
                    <a:pt x="162" y="14"/>
                  </a:lnTo>
                  <a:lnTo>
                    <a:pt x="125" y="0"/>
                  </a:lnTo>
                  <a:lnTo>
                    <a:pt x="0" y="400"/>
                  </a:lnTo>
                  <a:lnTo>
                    <a:pt x="0" y="404"/>
                  </a:lnTo>
                  <a:lnTo>
                    <a:pt x="37" y="40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5827" y="10178"/>
              <a:ext cx="47" cy="42"/>
            </a:xfrm>
            <a:custGeom>
              <a:avLst/>
              <a:gdLst/>
              <a:ahLst/>
              <a:cxnLst>
                <a:cxn ang="0">
                  <a:pos x="42" y="37"/>
                </a:cxn>
                <a:cxn ang="0">
                  <a:pos x="42" y="42"/>
                </a:cxn>
                <a:cxn ang="0">
                  <a:pos x="47" y="5"/>
                </a:cxn>
                <a:cxn ang="0">
                  <a:pos x="10" y="0"/>
                </a:cxn>
                <a:cxn ang="0">
                  <a:pos x="0" y="37"/>
                </a:cxn>
                <a:cxn ang="0">
                  <a:pos x="0" y="42"/>
                </a:cxn>
                <a:cxn ang="0">
                  <a:pos x="42" y="37"/>
                </a:cxn>
              </a:cxnLst>
              <a:rect l="0" t="0" r="r" b="b"/>
              <a:pathLst>
                <a:path w="47" h="42">
                  <a:moveTo>
                    <a:pt x="42" y="37"/>
                  </a:moveTo>
                  <a:lnTo>
                    <a:pt x="42" y="42"/>
                  </a:lnTo>
                  <a:lnTo>
                    <a:pt x="47" y="5"/>
                  </a:lnTo>
                  <a:lnTo>
                    <a:pt x="10" y="0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42" y="37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5827" y="10215"/>
              <a:ext cx="47" cy="51"/>
            </a:xfrm>
            <a:custGeom>
              <a:avLst/>
              <a:gdLst/>
              <a:ahLst/>
              <a:cxnLst>
                <a:cxn ang="0">
                  <a:pos x="47" y="32"/>
                </a:cxn>
                <a:cxn ang="0">
                  <a:pos x="47" y="37"/>
                </a:cxn>
                <a:cxn ang="0">
                  <a:pos x="42" y="0"/>
                </a:cxn>
                <a:cxn ang="0">
                  <a:pos x="0" y="5"/>
                </a:cxn>
                <a:cxn ang="0">
                  <a:pos x="10" y="46"/>
                </a:cxn>
                <a:cxn ang="0">
                  <a:pos x="10" y="51"/>
                </a:cxn>
                <a:cxn ang="0">
                  <a:pos x="47" y="32"/>
                </a:cxn>
              </a:cxnLst>
              <a:rect l="0" t="0" r="r" b="b"/>
              <a:pathLst>
                <a:path w="47" h="51">
                  <a:moveTo>
                    <a:pt x="47" y="32"/>
                  </a:moveTo>
                  <a:lnTo>
                    <a:pt x="47" y="37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0" y="46"/>
                  </a:lnTo>
                  <a:lnTo>
                    <a:pt x="10" y="51"/>
                  </a:lnTo>
                  <a:lnTo>
                    <a:pt x="47" y="32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5837" y="10247"/>
              <a:ext cx="55" cy="55"/>
            </a:xfrm>
            <a:custGeom>
              <a:avLst/>
              <a:gdLst/>
              <a:ahLst/>
              <a:cxnLst>
                <a:cxn ang="0">
                  <a:pos x="51" y="28"/>
                </a:cxn>
                <a:cxn ang="0">
                  <a:pos x="55" y="32"/>
                </a:cxn>
                <a:cxn ang="0">
                  <a:pos x="37" y="0"/>
                </a:cxn>
                <a:cxn ang="0">
                  <a:pos x="0" y="19"/>
                </a:cxn>
                <a:cxn ang="0">
                  <a:pos x="18" y="51"/>
                </a:cxn>
                <a:cxn ang="0">
                  <a:pos x="23" y="55"/>
                </a:cxn>
                <a:cxn ang="0">
                  <a:pos x="51" y="28"/>
                </a:cxn>
              </a:cxnLst>
              <a:rect l="0" t="0" r="r" b="b"/>
              <a:pathLst>
                <a:path w="55" h="55">
                  <a:moveTo>
                    <a:pt x="51" y="28"/>
                  </a:moveTo>
                  <a:lnTo>
                    <a:pt x="55" y="32"/>
                  </a:lnTo>
                  <a:lnTo>
                    <a:pt x="37" y="0"/>
                  </a:lnTo>
                  <a:lnTo>
                    <a:pt x="0" y="19"/>
                  </a:lnTo>
                  <a:lnTo>
                    <a:pt x="18" y="51"/>
                  </a:lnTo>
                  <a:lnTo>
                    <a:pt x="23" y="55"/>
                  </a:lnTo>
                  <a:lnTo>
                    <a:pt x="51" y="28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5860" y="10275"/>
              <a:ext cx="55" cy="55"/>
            </a:xfrm>
            <a:custGeom>
              <a:avLst/>
              <a:gdLst/>
              <a:ahLst/>
              <a:cxnLst>
                <a:cxn ang="0">
                  <a:pos x="51" y="18"/>
                </a:cxn>
                <a:cxn ang="0">
                  <a:pos x="55" y="23"/>
                </a:cxn>
                <a:cxn ang="0">
                  <a:pos x="28" y="0"/>
                </a:cxn>
                <a:cxn ang="0">
                  <a:pos x="0" y="27"/>
                </a:cxn>
                <a:cxn ang="0">
                  <a:pos x="32" y="50"/>
                </a:cxn>
                <a:cxn ang="0">
                  <a:pos x="41" y="55"/>
                </a:cxn>
                <a:cxn ang="0">
                  <a:pos x="51" y="18"/>
                </a:cxn>
              </a:cxnLst>
              <a:rect l="0" t="0" r="r" b="b"/>
              <a:pathLst>
                <a:path w="55" h="55">
                  <a:moveTo>
                    <a:pt x="51" y="18"/>
                  </a:moveTo>
                  <a:lnTo>
                    <a:pt x="55" y="23"/>
                  </a:lnTo>
                  <a:lnTo>
                    <a:pt x="28" y="0"/>
                  </a:lnTo>
                  <a:lnTo>
                    <a:pt x="0" y="27"/>
                  </a:lnTo>
                  <a:lnTo>
                    <a:pt x="32" y="50"/>
                  </a:lnTo>
                  <a:lnTo>
                    <a:pt x="41" y="55"/>
                  </a:lnTo>
                  <a:lnTo>
                    <a:pt x="51" y="18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5901" y="10293"/>
              <a:ext cx="56" cy="46"/>
            </a:xfrm>
            <a:custGeom>
              <a:avLst/>
              <a:gdLst/>
              <a:ahLst/>
              <a:cxnLst>
                <a:cxn ang="0">
                  <a:pos x="51" y="9"/>
                </a:cxn>
                <a:cxn ang="0">
                  <a:pos x="56" y="9"/>
                </a:cxn>
                <a:cxn ang="0">
                  <a:pos x="10" y="0"/>
                </a:cxn>
                <a:cxn ang="0">
                  <a:pos x="0" y="37"/>
                </a:cxn>
                <a:cxn ang="0">
                  <a:pos x="47" y="46"/>
                </a:cxn>
                <a:cxn ang="0">
                  <a:pos x="51" y="46"/>
                </a:cxn>
                <a:cxn ang="0">
                  <a:pos x="51" y="9"/>
                </a:cxn>
              </a:cxnLst>
              <a:rect l="0" t="0" r="r" b="b"/>
              <a:pathLst>
                <a:path w="56" h="46">
                  <a:moveTo>
                    <a:pt x="51" y="9"/>
                  </a:moveTo>
                  <a:lnTo>
                    <a:pt x="56" y="9"/>
                  </a:lnTo>
                  <a:lnTo>
                    <a:pt x="10" y="0"/>
                  </a:lnTo>
                  <a:lnTo>
                    <a:pt x="0" y="37"/>
                  </a:lnTo>
                  <a:lnTo>
                    <a:pt x="47" y="46"/>
                  </a:lnTo>
                  <a:lnTo>
                    <a:pt x="51" y="46"/>
                  </a:lnTo>
                  <a:lnTo>
                    <a:pt x="51" y="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5952" y="10302"/>
              <a:ext cx="51" cy="42"/>
            </a:xfrm>
            <a:custGeom>
              <a:avLst/>
              <a:gdLst/>
              <a:ahLst/>
              <a:cxnLst>
                <a:cxn ang="0">
                  <a:pos x="42" y="5"/>
                </a:cxn>
                <a:cxn ang="0">
                  <a:pos x="47" y="5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42" y="42"/>
                </a:cxn>
                <a:cxn ang="0">
                  <a:pos x="51" y="42"/>
                </a:cxn>
                <a:cxn ang="0">
                  <a:pos x="42" y="5"/>
                </a:cxn>
              </a:cxnLst>
              <a:rect l="0" t="0" r="r" b="b"/>
              <a:pathLst>
                <a:path w="51" h="42">
                  <a:moveTo>
                    <a:pt x="42" y="5"/>
                  </a:moveTo>
                  <a:lnTo>
                    <a:pt x="47" y="5"/>
                  </a:lnTo>
                  <a:lnTo>
                    <a:pt x="0" y="0"/>
                  </a:lnTo>
                  <a:lnTo>
                    <a:pt x="0" y="37"/>
                  </a:lnTo>
                  <a:lnTo>
                    <a:pt x="42" y="42"/>
                  </a:lnTo>
                  <a:lnTo>
                    <a:pt x="51" y="42"/>
                  </a:lnTo>
                  <a:lnTo>
                    <a:pt x="42" y="5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5994" y="10289"/>
              <a:ext cx="74" cy="5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0" y="18"/>
                </a:cxn>
                <a:cxn ang="0">
                  <a:pos x="9" y="55"/>
                </a:cxn>
                <a:cxn ang="0">
                  <a:pos x="69" y="36"/>
                </a:cxn>
                <a:cxn ang="0">
                  <a:pos x="74" y="36"/>
                </a:cxn>
                <a:cxn ang="0">
                  <a:pos x="60" y="0"/>
                </a:cxn>
              </a:cxnLst>
              <a:rect l="0" t="0" r="r" b="b"/>
              <a:pathLst>
                <a:path w="74" h="55">
                  <a:moveTo>
                    <a:pt x="60" y="0"/>
                  </a:moveTo>
                  <a:lnTo>
                    <a:pt x="60" y="0"/>
                  </a:lnTo>
                  <a:lnTo>
                    <a:pt x="0" y="18"/>
                  </a:lnTo>
                  <a:lnTo>
                    <a:pt x="9" y="55"/>
                  </a:lnTo>
                  <a:lnTo>
                    <a:pt x="69" y="36"/>
                  </a:lnTo>
                  <a:lnTo>
                    <a:pt x="74" y="36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6054" y="10266"/>
              <a:ext cx="74" cy="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60" y="0"/>
                </a:cxn>
                <a:cxn ang="0">
                  <a:pos x="0" y="23"/>
                </a:cxn>
                <a:cxn ang="0">
                  <a:pos x="14" y="59"/>
                </a:cxn>
                <a:cxn ang="0">
                  <a:pos x="74" y="36"/>
                </a:cxn>
                <a:cxn ang="0">
                  <a:pos x="74" y="36"/>
                </a:cxn>
                <a:cxn ang="0">
                  <a:pos x="56" y="0"/>
                </a:cxn>
              </a:cxnLst>
              <a:rect l="0" t="0" r="r" b="b"/>
              <a:pathLst>
                <a:path w="74" h="59">
                  <a:moveTo>
                    <a:pt x="56" y="0"/>
                  </a:moveTo>
                  <a:lnTo>
                    <a:pt x="60" y="0"/>
                  </a:lnTo>
                  <a:lnTo>
                    <a:pt x="0" y="23"/>
                  </a:lnTo>
                  <a:lnTo>
                    <a:pt x="14" y="59"/>
                  </a:lnTo>
                  <a:lnTo>
                    <a:pt x="74" y="36"/>
                  </a:lnTo>
                  <a:lnTo>
                    <a:pt x="74" y="3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6110" y="9866"/>
              <a:ext cx="713" cy="436"/>
            </a:xfrm>
            <a:custGeom>
              <a:avLst/>
              <a:gdLst/>
              <a:ahLst/>
              <a:cxnLst>
                <a:cxn ang="0">
                  <a:pos x="703" y="18"/>
                </a:cxn>
                <a:cxn ang="0">
                  <a:pos x="694" y="0"/>
                </a:cxn>
                <a:cxn ang="0">
                  <a:pos x="0" y="400"/>
                </a:cxn>
                <a:cxn ang="0">
                  <a:pos x="18" y="436"/>
                </a:cxn>
                <a:cxn ang="0">
                  <a:pos x="713" y="32"/>
                </a:cxn>
                <a:cxn ang="0">
                  <a:pos x="703" y="18"/>
                </a:cxn>
              </a:cxnLst>
              <a:rect l="0" t="0" r="r" b="b"/>
              <a:pathLst>
                <a:path w="713" h="436">
                  <a:moveTo>
                    <a:pt x="703" y="18"/>
                  </a:moveTo>
                  <a:lnTo>
                    <a:pt x="694" y="0"/>
                  </a:lnTo>
                  <a:lnTo>
                    <a:pt x="0" y="400"/>
                  </a:lnTo>
                  <a:lnTo>
                    <a:pt x="18" y="436"/>
                  </a:lnTo>
                  <a:lnTo>
                    <a:pt x="713" y="32"/>
                  </a:lnTo>
                  <a:lnTo>
                    <a:pt x="703" y="18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5397" y="9526"/>
              <a:ext cx="347" cy="211"/>
            </a:xfrm>
            <a:custGeom>
              <a:avLst/>
              <a:gdLst/>
              <a:ahLst/>
              <a:cxnLst>
                <a:cxn ang="0">
                  <a:pos x="329" y="0"/>
                </a:cxn>
                <a:cxn ang="0">
                  <a:pos x="329" y="0"/>
                </a:cxn>
                <a:cxn ang="0">
                  <a:pos x="0" y="179"/>
                </a:cxn>
                <a:cxn ang="0">
                  <a:pos x="18" y="211"/>
                </a:cxn>
                <a:cxn ang="0">
                  <a:pos x="347" y="32"/>
                </a:cxn>
                <a:cxn ang="0">
                  <a:pos x="347" y="32"/>
                </a:cxn>
                <a:cxn ang="0">
                  <a:pos x="329" y="0"/>
                </a:cxn>
              </a:cxnLst>
              <a:rect l="0" t="0" r="r" b="b"/>
              <a:pathLst>
                <a:path w="347" h="211">
                  <a:moveTo>
                    <a:pt x="329" y="0"/>
                  </a:moveTo>
                  <a:lnTo>
                    <a:pt x="329" y="0"/>
                  </a:lnTo>
                  <a:lnTo>
                    <a:pt x="0" y="179"/>
                  </a:lnTo>
                  <a:lnTo>
                    <a:pt x="18" y="211"/>
                  </a:lnTo>
                  <a:lnTo>
                    <a:pt x="347" y="32"/>
                  </a:lnTo>
                  <a:lnTo>
                    <a:pt x="347" y="32"/>
                  </a:lnTo>
                  <a:lnTo>
                    <a:pt x="329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5726" y="9342"/>
              <a:ext cx="347" cy="216"/>
            </a:xfrm>
            <a:custGeom>
              <a:avLst/>
              <a:gdLst/>
              <a:ahLst/>
              <a:cxnLst>
                <a:cxn ang="0">
                  <a:pos x="328" y="0"/>
                </a:cxn>
                <a:cxn ang="0">
                  <a:pos x="328" y="4"/>
                </a:cxn>
                <a:cxn ang="0">
                  <a:pos x="0" y="184"/>
                </a:cxn>
                <a:cxn ang="0">
                  <a:pos x="18" y="216"/>
                </a:cxn>
                <a:cxn ang="0">
                  <a:pos x="347" y="37"/>
                </a:cxn>
                <a:cxn ang="0">
                  <a:pos x="347" y="37"/>
                </a:cxn>
                <a:cxn ang="0">
                  <a:pos x="328" y="0"/>
                </a:cxn>
              </a:cxnLst>
              <a:rect l="0" t="0" r="r" b="b"/>
              <a:pathLst>
                <a:path w="347" h="216">
                  <a:moveTo>
                    <a:pt x="328" y="0"/>
                  </a:moveTo>
                  <a:lnTo>
                    <a:pt x="328" y="4"/>
                  </a:lnTo>
                  <a:lnTo>
                    <a:pt x="0" y="184"/>
                  </a:lnTo>
                  <a:lnTo>
                    <a:pt x="18" y="216"/>
                  </a:lnTo>
                  <a:lnTo>
                    <a:pt x="347" y="37"/>
                  </a:lnTo>
                  <a:lnTo>
                    <a:pt x="347" y="37"/>
                  </a:lnTo>
                  <a:lnTo>
                    <a:pt x="328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6054" y="9319"/>
              <a:ext cx="74" cy="60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60" y="0"/>
                </a:cxn>
                <a:cxn ang="0">
                  <a:pos x="0" y="23"/>
                </a:cxn>
                <a:cxn ang="0">
                  <a:pos x="19" y="60"/>
                </a:cxn>
                <a:cxn ang="0">
                  <a:pos x="74" y="37"/>
                </a:cxn>
                <a:cxn ang="0">
                  <a:pos x="70" y="37"/>
                </a:cxn>
                <a:cxn ang="0">
                  <a:pos x="65" y="0"/>
                </a:cxn>
              </a:cxnLst>
              <a:rect l="0" t="0" r="r" b="b"/>
              <a:pathLst>
                <a:path w="74" h="60">
                  <a:moveTo>
                    <a:pt x="65" y="0"/>
                  </a:moveTo>
                  <a:lnTo>
                    <a:pt x="60" y="0"/>
                  </a:lnTo>
                  <a:lnTo>
                    <a:pt x="0" y="23"/>
                  </a:lnTo>
                  <a:lnTo>
                    <a:pt x="19" y="60"/>
                  </a:lnTo>
                  <a:lnTo>
                    <a:pt x="74" y="37"/>
                  </a:lnTo>
                  <a:lnTo>
                    <a:pt x="70" y="37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6119" y="9310"/>
              <a:ext cx="60" cy="46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6" y="0"/>
                </a:cxn>
                <a:cxn ang="0">
                  <a:pos x="0" y="9"/>
                </a:cxn>
                <a:cxn ang="0">
                  <a:pos x="5" y="46"/>
                </a:cxn>
                <a:cxn ang="0">
                  <a:pos x="60" y="36"/>
                </a:cxn>
                <a:cxn ang="0">
                  <a:pos x="56" y="36"/>
                </a:cxn>
                <a:cxn ang="0">
                  <a:pos x="60" y="0"/>
                </a:cxn>
              </a:cxnLst>
              <a:rect l="0" t="0" r="r" b="b"/>
              <a:pathLst>
                <a:path w="60" h="46">
                  <a:moveTo>
                    <a:pt x="60" y="0"/>
                  </a:moveTo>
                  <a:lnTo>
                    <a:pt x="56" y="0"/>
                  </a:lnTo>
                  <a:lnTo>
                    <a:pt x="0" y="9"/>
                  </a:lnTo>
                  <a:lnTo>
                    <a:pt x="5" y="46"/>
                  </a:lnTo>
                  <a:lnTo>
                    <a:pt x="60" y="36"/>
                  </a:lnTo>
                  <a:lnTo>
                    <a:pt x="56" y="36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6175" y="9310"/>
              <a:ext cx="55" cy="36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50" y="0"/>
                </a:cxn>
                <a:cxn ang="0">
                  <a:pos x="4" y="0"/>
                </a:cxn>
                <a:cxn ang="0">
                  <a:pos x="0" y="36"/>
                </a:cxn>
                <a:cxn ang="0">
                  <a:pos x="46" y="36"/>
                </a:cxn>
                <a:cxn ang="0">
                  <a:pos x="41" y="36"/>
                </a:cxn>
                <a:cxn ang="0">
                  <a:pos x="55" y="0"/>
                </a:cxn>
              </a:cxnLst>
              <a:rect l="0" t="0" r="r" b="b"/>
              <a:pathLst>
                <a:path w="55" h="36">
                  <a:moveTo>
                    <a:pt x="55" y="0"/>
                  </a:moveTo>
                  <a:lnTo>
                    <a:pt x="50" y="0"/>
                  </a:lnTo>
                  <a:lnTo>
                    <a:pt x="4" y="0"/>
                  </a:lnTo>
                  <a:lnTo>
                    <a:pt x="0" y="36"/>
                  </a:lnTo>
                  <a:lnTo>
                    <a:pt x="46" y="36"/>
                  </a:lnTo>
                  <a:lnTo>
                    <a:pt x="41" y="36"/>
                  </a:lnTo>
                  <a:lnTo>
                    <a:pt x="55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6216" y="9310"/>
              <a:ext cx="28" cy="41"/>
            </a:xfrm>
            <a:custGeom>
              <a:avLst/>
              <a:gdLst/>
              <a:ahLst/>
              <a:cxnLst>
                <a:cxn ang="0">
                  <a:pos x="28" y="4"/>
                </a:cxn>
                <a:cxn ang="0">
                  <a:pos x="28" y="4"/>
                </a:cxn>
                <a:cxn ang="0">
                  <a:pos x="14" y="0"/>
                </a:cxn>
                <a:cxn ang="0">
                  <a:pos x="0" y="36"/>
                </a:cxn>
                <a:cxn ang="0">
                  <a:pos x="14" y="41"/>
                </a:cxn>
                <a:cxn ang="0">
                  <a:pos x="14" y="41"/>
                </a:cxn>
                <a:cxn ang="0">
                  <a:pos x="28" y="4"/>
                </a:cxn>
              </a:cxnLst>
              <a:rect l="0" t="0" r="r" b="b"/>
              <a:pathLst>
                <a:path w="28" h="41">
                  <a:moveTo>
                    <a:pt x="28" y="4"/>
                  </a:moveTo>
                  <a:lnTo>
                    <a:pt x="28" y="4"/>
                  </a:lnTo>
                  <a:lnTo>
                    <a:pt x="14" y="0"/>
                  </a:lnTo>
                  <a:lnTo>
                    <a:pt x="0" y="36"/>
                  </a:lnTo>
                  <a:lnTo>
                    <a:pt x="14" y="41"/>
                  </a:lnTo>
                  <a:lnTo>
                    <a:pt x="14" y="41"/>
                  </a:lnTo>
                  <a:lnTo>
                    <a:pt x="28" y="4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6230" y="9314"/>
              <a:ext cx="33" cy="42"/>
            </a:xfrm>
            <a:custGeom>
              <a:avLst/>
              <a:gdLst/>
              <a:ahLst/>
              <a:cxnLst>
                <a:cxn ang="0">
                  <a:pos x="33" y="9"/>
                </a:cxn>
                <a:cxn ang="0">
                  <a:pos x="28" y="5"/>
                </a:cxn>
                <a:cxn ang="0">
                  <a:pos x="14" y="0"/>
                </a:cxn>
                <a:cxn ang="0">
                  <a:pos x="0" y="37"/>
                </a:cxn>
                <a:cxn ang="0">
                  <a:pos x="14" y="42"/>
                </a:cxn>
                <a:cxn ang="0">
                  <a:pos x="9" y="42"/>
                </a:cxn>
                <a:cxn ang="0">
                  <a:pos x="33" y="9"/>
                </a:cxn>
              </a:cxnLst>
              <a:rect l="0" t="0" r="r" b="b"/>
              <a:pathLst>
                <a:path w="33" h="42">
                  <a:moveTo>
                    <a:pt x="33" y="9"/>
                  </a:moveTo>
                  <a:lnTo>
                    <a:pt x="28" y="5"/>
                  </a:lnTo>
                  <a:lnTo>
                    <a:pt x="14" y="0"/>
                  </a:lnTo>
                  <a:lnTo>
                    <a:pt x="0" y="37"/>
                  </a:lnTo>
                  <a:lnTo>
                    <a:pt x="14" y="42"/>
                  </a:lnTo>
                  <a:lnTo>
                    <a:pt x="9" y="42"/>
                  </a:lnTo>
                  <a:lnTo>
                    <a:pt x="33" y="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6239" y="9323"/>
              <a:ext cx="37" cy="42"/>
            </a:xfrm>
            <a:custGeom>
              <a:avLst/>
              <a:gdLst/>
              <a:ahLst/>
              <a:cxnLst>
                <a:cxn ang="0">
                  <a:pos x="37" y="10"/>
                </a:cxn>
                <a:cxn ang="0">
                  <a:pos x="37" y="10"/>
                </a:cxn>
                <a:cxn ang="0">
                  <a:pos x="24" y="0"/>
                </a:cxn>
                <a:cxn ang="0">
                  <a:pos x="0" y="33"/>
                </a:cxn>
                <a:cxn ang="0">
                  <a:pos x="14" y="42"/>
                </a:cxn>
                <a:cxn ang="0">
                  <a:pos x="14" y="42"/>
                </a:cxn>
                <a:cxn ang="0">
                  <a:pos x="37" y="10"/>
                </a:cxn>
              </a:cxnLst>
              <a:rect l="0" t="0" r="r" b="b"/>
              <a:pathLst>
                <a:path w="37" h="42">
                  <a:moveTo>
                    <a:pt x="37" y="10"/>
                  </a:moveTo>
                  <a:lnTo>
                    <a:pt x="37" y="10"/>
                  </a:lnTo>
                  <a:lnTo>
                    <a:pt x="24" y="0"/>
                  </a:lnTo>
                  <a:lnTo>
                    <a:pt x="0" y="33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37" y="1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6253" y="9333"/>
              <a:ext cx="42" cy="41"/>
            </a:xfrm>
            <a:custGeom>
              <a:avLst/>
              <a:gdLst/>
              <a:ahLst/>
              <a:cxnLst>
                <a:cxn ang="0">
                  <a:pos x="42" y="18"/>
                </a:cxn>
                <a:cxn ang="0">
                  <a:pos x="33" y="9"/>
                </a:cxn>
                <a:cxn ang="0">
                  <a:pos x="23" y="0"/>
                </a:cxn>
                <a:cxn ang="0">
                  <a:pos x="0" y="32"/>
                </a:cxn>
                <a:cxn ang="0">
                  <a:pos x="10" y="41"/>
                </a:cxn>
                <a:cxn ang="0">
                  <a:pos x="5" y="32"/>
                </a:cxn>
                <a:cxn ang="0">
                  <a:pos x="42" y="18"/>
                </a:cxn>
              </a:cxnLst>
              <a:rect l="0" t="0" r="r" b="b"/>
              <a:pathLst>
                <a:path w="42" h="41">
                  <a:moveTo>
                    <a:pt x="42" y="18"/>
                  </a:moveTo>
                  <a:lnTo>
                    <a:pt x="33" y="9"/>
                  </a:lnTo>
                  <a:lnTo>
                    <a:pt x="23" y="0"/>
                  </a:lnTo>
                  <a:lnTo>
                    <a:pt x="0" y="32"/>
                  </a:lnTo>
                  <a:lnTo>
                    <a:pt x="10" y="41"/>
                  </a:lnTo>
                  <a:lnTo>
                    <a:pt x="5" y="32"/>
                  </a:lnTo>
                  <a:lnTo>
                    <a:pt x="42" y="18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6258" y="9351"/>
              <a:ext cx="51" cy="41"/>
            </a:xfrm>
            <a:custGeom>
              <a:avLst/>
              <a:gdLst/>
              <a:ahLst/>
              <a:cxnLst>
                <a:cxn ang="0">
                  <a:pos x="51" y="37"/>
                </a:cxn>
                <a:cxn ang="0">
                  <a:pos x="46" y="28"/>
                </a:cxn>
                <a:cxn ang="0">
                  <a:pos x="37" y="0"/>
                </a:cxn>
                <a:cxn ang="0">
                  <a:pos x="0" y="14"/>
                </a:cxn>
                <a:cxn ang="0">
                  <a:pos x="14" y="41"/>
                </a:cxn>
                <a:cxn ang="0">
                  <a:pos x="9" y="37"/>
                </a:cxn>
                <a:cxn ang="0">
                  <a:pos x="51" y="37"/>
                </a:cxn>
              </a:cxnLst>
              <a:rect l="0" t="0" r="r" b="b"/>
              <a:pathLst>
                <a:path w="51" h="41">
                  <a:moveTo>
                    <a:pt x="51" y="37"/>
                  </a:moveTo>
                  <a:lnTo>
                    <a:pt x="46" y="28"/>
                  </a:lnTo>
                  <a:lnTo>
                    <a:pt x="37" y="0"/>
                  </a:lnTo>
                  <a:lnTo>
                    <a:pt x="0" y="14"/>
                  </a:lnTo>
                  <a:lnTo>
                    <a:pt x="14" y="41"/>
                  </a:lnTo>
                  <a:lnTo>
                    <a:pt x="9" y="37"/>
                  </a:lnTo>
                  <a:lnTo>
                    <a:pt x="51" y="37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6267" y="9388"/>
              <a:ext cx="42" cy="41"/>
            </a:xfrm>
            <a:custGeom>
              <a:avLst/>
              <a:gdLst/>
              <a:ahLst/>
              <a:cxnLst>
                <a:cxn ang="0">
                  <a:pos x="37" y="41"/>
                </a:cxn>
                <a:cxn ang="0">
                  <a:pos x="42" y="37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5" y="32"/>
                </a:cxn>
                <a:cxn ang="0">
                  <a:pos x="37" y="41"/>
                </a:cxn>
              </a:cxnLst>
              <a:rect l="0" t="0" r="r" b="b"/>
              <a:pathLst>
                <a:path w="42" h="41">
                  <a:moveTo>
                    <a:pt x="37" y="41"/>
                  </a:moveTo>
                  <a:lnTo>
                    <a:pt x="42" y="37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5" y="32"/>
                  </a:lnTo>
                  <a:lnTo>
                    <a:pt x="37" y="41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6147" y="9420"/>
              <a:ext cx="157" cy="363"/>
            </a:xfrm>
            <a:custGeom>
              <a:avLst/>
              <a:gdLst/>
              <a:ahLst/>
              <a:cxnLst>
                <a:cxn ang="0">
                  <a:pos x="37" y="363"/>
                </a:cxn>
                <a:cxn ang="0">
                  <a:pos x="37" y="363"/>
                </a:cxn>
                <a:cxn ang="0">
                  <a:pos x="157" y="9"/>
                </a:cxn>
                <a:cxn ang="0">
                  <a:pos x="125" y="0"/>
                </a:cxn>
                <a:cxn ang="0">
                  <a:pos x="0" y="354"/>
                </a:cxn>
                <a:cxn ang="0">
                  <a:pos x="0" y="354"/>
                </a:cxn>
                <a:cxn ang="0">
                  <a:pos x="37" y="363"/>
                </a:cxn>
              </a:cxnLst>
              <a:rect l="0" t="0" r="r" b="b"/>
              <a:pathLst>
                <a:path w="157" h="363">
                  <a:moveTo>
                    <a:pt x="37" y="363"/>
                  </a:moveTo>
                  <a:lnTo>
                    <a:pt x="37" y="363"/>
                  </a:lnTo>
                  <a:lnTo>
                    <a:pt x="157" y="9"/>
                  </a:lnTo>
                  <a:lnTo>
                    <a:pt x="125" y="0"/>
                  </a:lnTo>
                  <a:lnTo>
                    <a:pt x="0" y="354"/>
                  </a:lnTo>
                  <a:lnTo>
                    <a:pt x="0" y="354"/>
                  </a:lnTo>
                  <a:lnTo>
                    <a:pt x="37" y="36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6133" y="9774"/>
              <a:ext cx="51" cy="46"/>
            </a:xfrm>
            <a:custGeom>
              <a:avLst/>
              <a:gdLst/>
              <a:ahLst/>
              <a:cxnLst>
                <a:cxn ang="0">
                  <a:pos x="42" y="41"/>
                </a:cxn>
                <a:cxn ang="0">
                  <a:pos x="42" y="46"/>
                </a:cxn>
                <a:cxn ang="0">
                  <a:pos x="51" y="9"/>
                </a:cxn>
                <a:cxn ang="0">
                  <a:pos x="14" y="0"/>
                </a:cxn>
                <a:cxn ang="0">
                  <a:pos x="5" y="37"/>
                </a:cxn>
                <a:cxn ang="0">
                  <a:pos x="0" y="41"/>
                </a:cxn>
                <a:cxn ang="0">
                  <a:pos x="42" y="41"/>
                </a:cxn>
              </a:cxnLst>
              <a:rect l="0" t="0" r="r" b="b"/>
              <a:pathLst>
                <a:path w="51" h="46">
                  <a:moveTo>
                    <a:pt x="42" y="41"/>
                  </a:moveTo>
                  <a:lnTo>
                    <a:pt x="42" y="46"/>
                  </a:lnTo>
                  <a:lnTo>
                    <a:pt x="51" y="9"/>
                  </a:lnTo>
                  <a:lnTo>
                    <a:pt x="14" y="0"/>
                  </a:lnTo>
                  <a:lnTo>
                    <a:pt x="5" y="37"/>
                  </a:lnTo>
                  <a:lnTo>
                    <a:pt x="0" y="41"/>
                  </a:lnTo>
                  <a:lnTo>
                    <a:pt x="42" y="41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6133" y="9815"/>
              <a:ext cx="42" cy="42"/>
            </a:xfrm>
            <a:custGeom>
              <a:avLst/>
              <a:gdLst/>
              <a:ahLst/>
              <a:cxnLst>
                <a:cxn ang="0">
                  <a:pos x="42" y="32"/>
                </a:cxn>
                <a:cxn ang="0">
                  <a:pos x="42" y="37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5" y="37"/>
                </a:cxn>
                <a:cxn ang="0">
                  <a:pos x="5" y="42"/>
                </a:cxn>
                <a:cxn ang="0">
                  <a:pos x="42" y="32"/>
                </a:cxn>
              </a:cxnLst>
              <a:rect l="0" t="0" r="r" b="b"/>
              <a:pathLst>
                <a:path w="42" h="42">
                  <a:moveTo>
                    <a:pt x="42" y="32"/>
                  </a:moveTo>
                  <a:lnTo>
                    <a:pt x="42" y="37"/>
                  </a:lnTo>
                  <a:lnTo>
                    <a:pt x="42" y="0"/>
                  </a:lnTo>
                  <a:lnTo>
                    <a:pt x="0" y="0"/>
                  </a:lnTo>
                  <a:lnTo>
                    <a:pt x="5" y="37"/>
                  </a:lnTo>
                  <a:lnTo>
                    <a:pt x="5" y="42"/>
                  </a:lnTo>
                  <a:lnTo>
                    <a:pt x="42" y="32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6138" y="9847"/>
              <a:ext cx="50" cy="56"/>
            </a:xfrm>
            <a:custGeom>
              <a:avLst/>
              <a:gdLst/>
              <a:ahLst/>
              <a:cxnLst>
                <a:cxn ang="0">
                  <a:pos x="46" y="37"/>
                </a:cxn>
                <a:cxn ang="0">
                  <a:pos x="50" y="42"/>
                </a:cxn>
                <a:cxn ang="0">
                  <a:pos x="37" y="0"/>
                </a:cxn>
                <a:cxn ang="0">
                  <a:pos x="0" y="10"/>
                </a:cxn>
                <a:cxn ang="0">
                  <a:pos x="13" y="51"/>
                </a:cxn>
                <a:cxn ang="0">
                  <a:pos x="13" y="56"/>
                </a:cxn>
                <a:cxn ang="0">
                  <a:pos x="46" y="37"/>
                </a:cxn>
              </a:cxnLst>
              <a:rect l="0" t="0" r="r" b="b"/>
              <a:pathLst>
                <a:path w="50" h="56">
                  <a:moveTo>
                    <a:pt x="46" y="37"/>
                  </a:moveTo>
                  <a:lnTo>
                    <a:pt x="50" y="42"/>
                  </a:lnTo>
                  <a:lnTo>
                    <a:pt x="37" y="0"/>
                  </a:lnTo>
                  <a:lnTo>
                    <a:pt x="0" y="10"/>
                  </a:lnTo>
                  <a:lnTo>
                    <a:pt x="13" y="51"/>
                  </a:lnTo>
                  <a:lnTo>
                    <a:pt x="13" y="56"/>
                  </a:lnTo>
                  <a:lnTo>
                    <a:pt x="46" y="37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6151" y="9884"/>
              <a:ext cx="56" cy="60"/>
            </a:xfrm>
            <a:custGeom>
              <a:avLst/>
              <a:gdLst/>
              <a:ahLst/>
              <a:cxnLst>
                <a:cxn ang="0">
                  <a:pos x="56" y="32"/>
                </a:cxn>
                <a:cxn ang="0">
                  <a:pos x="56" y="37"/>
                </a:cxn>
                <a:cxn ang="0">
                  <a:pos x="33" y="0"/>
                </a:cxn>
                <a:cxn ang="0">
                  <a:pos x="0" y="19"/>
                </a:cxn>
                <a:cxn ang="0">
                  <a:pos x="24" y="55"/>
                </a:cxn>
                <a:cxn ang="0">
                  <a:pos x="28" y="60"/>
                </a:cxn>
                <a:cxn ang="0">
                  <a:pos x="56" y="32"/>
                </a:cxn>
              </a:cxnLst>
              <a:rect l="0" t="0" r="r" b="b"/>
              <a:pathLst>
                <a:path w="56" h="60">
                  <a:moveTo>
                    <a:pt x="56" y="32"/>
                  </a:moveTo>
                  <a:lnTo>
                    <a:pt x="56" y="37"/>
                  </a:lnTo>
                  <a:lnTo>
                    <a:pt x="33" y="0"/>
                  </a:lnTo>
                  <a:lnTo>
                    <a:pt x="0" y="19"/>
                  </a:lnTo>
                  <a:lnTo>
                    <a:pt x="24" y="55"/>
                  </a:lnTo>
                  <a:lnTo>
                    <a:pt x="28" y="60"/>
                  </a:lnTo>
                  <a:lnTo>
                    <a:pt x="56" y="32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6179" y="9916"/>
              <a:ext cx="51" cy="51"/>
            </a:xfrm>
            <a:custGeom>
              <a:avLst/>
              <a:gdLst/>
              <a:ahLst/>
              <a:cxnLst>
                <a:cxn ang="0">
                  <a:pos x="51" y="23"/>
                </a:cxn>
                <a:cxn ang="0">
                  <a:pos x="51" y="23"/>
                </a:cxn>
                <a:cxn ang="0">
                  <a:pos x="28" y="0"/>
                </a:cxn>
                <a:cxn ang="0">
                  <a:pos x="0" y="28"/>
                </a:cxn>
                <a:cxn ang="0">
                  <a:pos x="23" y="51"/>
                </a:cxn>
                <a:cxn ang="0">
                  <a:pos x="23" y="51"/>
                </a:cxn>
                <a:cxn ang="0">
                  <a:pos x="51" y="23"/>
                </a:cxn>
              </a:cxnLst>
              <a:rect l="0" t="0" r="r" b="b"/>
              <a:pathLst>
                <a:path w="51" h="51">
                  <a:moveTo>
                    <a:pt x="51" y="23"/>
                  </a:moveTo>
                  <a:lnTo>
                    <a:pt x="51" y="23"/>
                  </a:lnTo>
                  <a:lnTo>
                    <a:pt x="28" y="0"/>
                  </a:lnTo>
                  <a:lnTo>
                    <a:pt x="0" y="28"/>
                  </a:lnTo>
                  <a:lnTo>
                    <a:pt x="23" y="51"/>
                  </a:lnTo>
                  <a:lnTo>
                    <a:pt x="23" y="51"/>
                  </a:lnTo>
                  <a:lnTo>
                    <a:pt x="51" y="2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6202" y="9939"/>
              <a:ext cx="51" cy="55"/>
            </a:xfrm>
            <a:custGeom>
              <a:avLst/>
              <a:gdLst/>
              <a:ahLst/>
              <a:cxnLst>
                <a:cxn ang="0">
                  <a:pos x="42" y="19"/>
                </a:cxn>
                <a:cxn ang="0">
                  <a:pos x="51" y="23"/>
                </a:cxn>
                <a:cxn ang="0">
                  <a:pos x="28" y="0"/>
                </a:cxn>
                <a:cxn ang="0">
                  <a:pos x="0" y="28"/>
                </a:cxn>
                <a:cxn ang="0">
                  <a:pos x="23" y="51"/>
                </a:cxn>
                <a:cxn ang="0">
                  <a:pos x="33" y="55"/>
                </a:cxn>
                <a:cxn ang="0">
                  <a:pos x="42" y="19"/>
                </a:cxn>
              </a:cxnLst>
              <a:rect l="0" t="0" r="r" b="b"/>
              <a:pathLst>
                <a:path w="51" h="55">
                  <a:moveTo>
                    <a:pt x="42" y="19"/>
                  </a:moveTo>
                  <a:lnTo>
                    <a:pt x="51" y="23"/>
                  </a:lnTo>
                  <a:lnTo>
                    <a:pt x="28" y="0"/>
                  </a:lnTo>
                  <a:lnTo>
                    <a:pt x="0" y="28"/>
                  </a:lnTo>
                  <a:lnTo>
                    <a:pt x="23" y="51"/>
                  </a:lnTo>
                  <a:lnTo>
                    <a:pt x="33" y="55"/>
                  </a:lnTo>
                  <a:lnTo>
                    <a:pt x="42" y="1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6235" y="9958"/>
              <a:ext cx="41" cy="46"/>
            </a:xfrm>
            <a:custGeom>
              <a:avLst/>
              <a:gdLst/>
              <a:ahLst/>
              <a:cxnLst>
                <a:cxn ang="0">
                  <a:pos x="37" y="9"/>
                </a:cxn>
                <a:cxn ang="0">
                  <a:pos x="41" y="9"/>
                </a:cxn>
                <a:cxn ang="0">
                  <a:pos x="9" y="0"/>
                </a:cxn>
                <a:cxn ang="0">
                  <a:pos x="0" y="36"/>
                </a:cxn>
                <a:cxn ang="0">
                  <a:pos x="32" y="46"/>
                </a:cxn>
                <a:cxn ang="0">
                  <a:pos x="37" y="46"/>
                </a:cxn>
                <a:cxn ang="0">
                  <a:pos x="37" y="9"/>
                </a:cxn>
              </a:cxnLst>
              <a:rect l="0" t="0" r="r" b="b"/>
              <a:pathLst>
                <a:path w="41" h="46">
                  <a:moveTo>
                    <a:pt x="37" y="9"/>
                  </a:moveTo>
                  <a:lnTo>
                    <a:pt x="41" y="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32" y="46"/>
                  </a:lnTo>
                  <a:lnTo>
                    <a:pt x="37" y="46"/>
                  </a:lnTo>
                  <a:lnTo>
                    <a:pt x="37" y="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6272" y="9967"/>
              <a:ext cx="37" cy="3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37"/>
                </a:cxn>
                <a:cxn ang="0">
                  <a:pos x="32" y="37"/>
                </a:cxn>
                <a:cxn ang="0">
                  <a:pos x="37" y="37"/>
                </a:cxn>
                <a:cxn ang="0">
                  <a:pos x="28" y="0"/>
                </a:cxn>
              </a:cxnLst>
              <a:rect l="0" t="0" r="r" b="b"/>
              <a:pathLst>
                <a:path w="37" h="37">
                  <a:moveTo>
                    <a:pt x="28" y="0"/>
                  </a:moveTo>
                  <a:lnTo>
                    <a:pt x="32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32" y="37"/>
                  </a:lnTo>
                  <a:lnTo>
                    <a:pt x="37" y="37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6300" y="9903"/>
              <a:ext cx="189" cy="101"/>
            </a:xfrm>
            <a:custGeom>
              <a:avLst/>
              <a:gdLst/>
              <a:ahLst/>
              <a:cxnLst>
                <a:cxn ang="0">
                  <a:pos x="171" y="4"/>
                </a:cxn>
                <a:cxn ang="0">
                  <a:pos x="175" y="0"/>
                </a:cxn>
                <a:cxn ang="0">
                  <a:pos x="0" y="64"/>
                </a:cxn>
                <a:cxn ang="0">
                  <a:pos x="9" y="101"/>
                </a:cxn>
                <a:cxn ang="0">
                  <a:pos x="189" y="36"/>
                </a:cxn>
                <a:cxn ang="0">
                  <a:pos x="189" y="36"/>
                </a:cxn>
                <a:cxn ang="0">
                  <a:pos x="171" y="4"/>
                </a:cxn>
              </a:cxnLst>
              <a:rect l="0" t="0" r="r" b="b"/>
              <a:pathLst>
                <a:path w="189" h="101">
                  <a:moveTo>
                    <a:pt x="171" y="4"/>
                  </a:moveTo>
                  <a:lnTo>
                    <a:pt x="175" y="0"/>
                  </a:lnTo>
                  <a:lnTo>
                    <a:pt x="0" y="64"/>
                  </a:lnTo>
                  <a:lnTo>
                    <a:pt x="9" y="101"/>
                  </a:lnTo>
                  <a:lnTo>
                    <a:pt x="189" y="36"/>
                  </a:lnTo>
                  <a:lnTo>
                    <a:pt x="189" y="36"/>
                  </a:lnTo>
                  <a:lnTo>
                    <a:pt x="171" y="4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6471" y="9599"/>
              <a:ext cx="602" cy="340"/>
            </a:xfrm>
            <a:custGeom>
              <a:avLst/>
              <a:gdLst/>
              <a:ahLst/>
              <a:cxnLst>
                <a:cxn ang="0">
                  <a:pos x="597" y="19"/>
                </a:cxn>
                <a:cxn ang="0">
                  <a:pos x="588" y="0"/>
                </a:cxn>
                <a:cxn ang="0">
                  <a:pos x="0" y="308"/>
                </a:cxn>
                <a:cxn ang="0">
                  <a:pos x="18" y="340"/>
                </a:cxn>
                <a:cxn ang="0">
                  <a:pos x="602" y="37"/>
                </a:cxn>
                <a:cxn ang="0">
                  <a:pos x="597" y="19"/>
                </a:cxn>
              </a:cxnLst>
              <a:rect l="0" t="0" r="r" b="b"/>
              <a:pathLst>
                <a:path w="602" h="340">
                  <a:moveTo>
                    <a:pt x="597" y="19"/>
                  </a:moveTo>
                  <a:lnTo>
                    <a:pt x="588" y="0"/>
                  </a:lnTo>
                  <a:lnTo>
                    <a:pt x="0" y="308"/>
                  </a:lnTo>
                  <a:lnTo>
                    <a:pt x="18" y="340"/>
                  </a:lnTo>
                  <a:lnTo>
                    <a:pt x="602" y="37"/>
                  </a:lnTo>
                  <a:lnTo>
                    <a:pt x="597" y="1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6948" y="9296"/>
              <a:ext cx="476" cy="230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4" y="220"/>
                </a:cxn>
                <a:cxn ang="0">
                  <a:pos x="18" y="230"/>
                </a:cxn>
                <a:cxn ang="0">
                  <a:pos x="41" y="230"/>
                </a:cxn>
                <a:cxn ang="0">
                  <a:pos x="74" y="225"/>
                </a:cxn>
                <a:cxn ang="0">
                  <a:pos x="106" y="216"/>
                </a:cxn>
                <a:cxn ang="0">
                  <a:pos x="148" y="202"/>
                </a:cxn>
                <a:cxn ang="0">
                  <a:pos x="194" y="188"/>
                </a:cxn>
                <a:cxn ang="0">
                  <a:pos x="240" y="170"/>
                </a:cxn>
                <a:cxn ang="0">
                  <a:pos x="291" y="147"/>
                </a:cxn>
                <a:cxn ang="0">
                  <a:pos x="333" y="124"/>
                </a:cxn>
                <a:cxn ang="0">
                  <a:pos x="375" y="106"/>
                </a:cxn>
                <a:cxn ang="0">
                  <a:pos x="412" y="83"/>
                </a:cxn>
                <a:cxn ang="0">
                  <a:pos x="439" y="60"/>
                </a:cxn>
                <a:cxn ang="0">
                  <a:pos x="458" y="41"/>
                </a:cxn>
                <a:cxn ang="0">
                  <a:pos x="472" y="27"/>
                </a:cxn>
                <a:cxn ang="0">
                  <a:pos x="476" y="14"/>
                </a:cxn>
                <a:cxn ang="0">
                  <a:pos x="472" y="4"/>
                </a:cxn>
                <a:cxn ang="0">
                  <a:pos x="458" y="0"/>
                </a:cxn>
                <a:cxn ang="0">
                  <a:pos x="435" y="0"/>
                </a:cxn>
                <a:cxn ang="0">
                  <a:pos x="402" y="4"/>
                </a:cxn>
                <a:cxn ang="0">
                  <a:pos x="365" y="9"/>
                </a:cxn>
                <a:cxn ang="0">
                  <a:pos x="328" y="23"/>
                </a:cxn>
                <a:cxn ang="0">
                  <a:pos x="282" y="37"/>
                </a:cxn>
                <a:cxn ang="0">
                  <a:pos x="236" y="55"/>
                </a:cxn>
                <a:cxn ang="0">
                  <a:pos x="185" y="78"/>
                </a:cxn>
                <a:cxn ang="0">
                  <a:pos x="143" y="101"/>
                </a:cxn>
                <a:cxn ang="0">
                  <a:pos x="101" y="124"/>
                </a:cxn>
                <a:cxn ang="0">
                  <a:pos x="64" y="142"/>
                </a:cxn>
                <a:cxn ang="0">
                  <a:pos x="37" y="165"/>
                </a:cxn>
                <a:cxn ang="0">
                  <a:pos x="18" y="184"/>
                </a:cxn>
                <a:cxn ang="0">
                  <a:pos x="4" y="202"/>
                </a:cxn>
                <a:cxn ang="0">
                  <a:pos x="0" y="211"/>
                </a:cxn>
              </a:cxnLst>
              <a:rect l="0" t="0" r="r" b="b"/>
              <a:pathLst>
                <a:path w="476" h="230">
                  <a:moveTo>
                    <a:pt x="0" y="211"/>
                  </a:moveTo>
                  <a:lnTo>
                    <a:pt x="4" y="220"/>
                  </a:lnTo>
                  <a:lnTo>
                    <a:pt x="18" y="230"/>
                  </a:lnTo>
                  <a:lnTo>
                    <a:pt x="41" y="230"/>
                  </a:lnTo>
                  <a:lnTo>
                    <a:pt x="74" y="225"/>
                  </a:lnTo>
                  <a:lnTo>
                    <a:pt x="106" y="216"/>
                  </a:lnTo>
                  <a:lnTo>
                    <a:pt x="148" y="202"/>
                  </a:lnTo>
                  <a:lnTo>
                    <a:pt x="194" y="188"/>
                  </a:lnTo>
                  <a:lnTo>
                    <a:pt x="240" y="170"/>
                  </a:lnTo>
                  <a:lnTo>
                    <a:pt x="291" y="147"/>
                  </a:lnTo>
                  <a:lnTo>
                    <a:pt x="333" y="124"/>
                  </a:lnTo>
                  <a:lnTo>
                    <a:pt x="375" y="106"/>
                  </a:lnTo>
                  <a:lnTo>
                    <a:pt x="412" y="83"/>
                  </a:lnTo>
                  <a:lnTo>
                    <a:pt x="439" y="60"/>
                  </a:lnTo>
                  <a:lnTo>
                    <a:pt x="458" y="41"/>
                  </a:lnTo>
                  <a:lnTo>
                    <a:pt x="472" y="27"/>
                  </a:lnTo>
                  <a:lnTo>
                    <a:pt x="476" y="14"/>
                  </a:lnTo>
                  <a:lnTo>
                    <a:pt x="472" y="4"/>
                  </a:lnTo>
                  <a:lnTo>
                    <a:pt x="458" y="0"/>
                  </a:lnTo>
                  <a:lnTo>
                    <a:pt x="435" y="0"/>
                  </a:lnTo>
                  <a:lnTo>
                    <a:pt x="402" y="4"/>
                  </a:lnTo>
                  <a:lnTo>
                    <a:pt x="365" y="9"/>
                  </a:lnTo>
                  <a:lnTo>
                    <a:pt x="328" y="23"/>
                  </a:lnTo>
                  <a:lnTo>
                    <a:pt x="282" y="37"/>
                  </a:lnTo>
                  <a:lnTo>
                    <a:pt x="236" y="55"/>
                  </a:lnTo>
                  <a:lnTo>
                    <a:pt x="185" y="78"/>
                  </a:lnTo>
                  <a:lnTo>
                    <a:pt x="143" y="101"/>
                  </a:lnTo>
                  <a:lnTo>
                    <a:pt x="101" y="124"/>
                  </a:lnTo>
                  <a:lnTo>
                    <a:pt x="64" y="142"/>
                  </a:lnTo>
                  <a:lnTo>
                    <a:pt x="37" y="165"/>
                  </a:lnTo>
                  <a:lnTo>
                    <a:pt x="18" y="184"/>
                  </a:lnTo>
                  <a:lnTo>
                    <a:pt x="4" y="202"/>
                  </a:lnTo>
                  <a:lnTo>
                    <a:pt x="0" y="211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6929" y="9443"/>
              <a:ext cx="264" cy="106"/>
            </a:xfrm>
            <a:custGeom>
              <a:avLst/>
              <a:gdLst/>
              <a:ahLst/>
              <a:cxnLst>
                <a:cxn ang="0">
                  <a:pos x="259" y="0"/>
                </a:cxn>
                <a:cxn ang="0">
                  <a:pos x="259" y="0"/>
                </a:cxn>
                <a:cxn ang="0">
                  <a:pos x="213" y="18"/>
                </a:cxn>
                <a:cxn ang="0">
                  <a:pos x="167" y="32"/>
                </a:cxn>
                <a:cxn ang="0">
                  <a:pos x="130" y="46"/>
                </a:cxn>
                <a:cxn ang="0">
                  <a:pos x="93" y="55"/>
                </a:cxn>
                <a:cxn ang="0">
                  <a:pos x="65" y="55"/>
                </a:cxn>
                <a:cxn ang="0">
                  <a:pos x="46" y="55"/>
                </a:cxn>
                <a:cxn ang="0">
                  <a:pos x="37" y="55"/>
                </a:cxn>
                <a:cxn ang="0">
                  <a:pos x="37" y="60"/>
                </a:cxn>
                <a:cxn ang="0">
                  <a:pos x="0" y="73"/>
                </a:cxn>
                <a:cxn ang="0">
                  <a:pos x="14" y="96"/>
                </a:cxn>
                <a:cxn ang="0">
                  <a:pos x="33" y="106"/>
                </a:cxn>
                <a:cxn ang="0">
                  <a:pos x="56" y="106"/>
                </a:cxn>
                <a:cxn ang="0">
                  <a:pos x="88" y="101"/>
                </a:cxn>
                <a:cxn ang="0">
                  <a:pos x="125" y="92"/>
                </a:cxn>
                <a:cxn ang="0">
                  <a:pos x="167" y="78"/>
                </a:cxn>
                <a:cxn ang="0">
                  <a:pos x="213" y="64"/>
                </a:cxn>
                <a:cxn ang="0">
                  <a:pos x="264" y="46"/>
                </a:cxn>
                <a:cxn ang="0">
                  <a:pos x="264" y="46"/>
                </a:cxn>
                <a:cxn ang="0">
                  <a:pos x="259" y="0"/>
                </a:cxn>
              </a:cxnLst>
              <a:rect l="0" t="0" r="r" b="b"/>
              <a:pathLst>
                <a:path w="264" h="106">
                  <a:moveTo>
                    <a:pt x="259" y="0"/>
                  </a:moveTo>
                  <a:lnTo>
                    <a:pt x="259" y="0"/>
                  </a:lnTo>
                  <a:lnTo>
                    <a:pt x="213" y="18"/>
                  </a:lnTo>
                  <a:lnTo>
                    <a:pt x="167" y="32"/>
                  </a:lnTo>
                  <a:lnTo>
                    <a:pt x="130" y="46"/>
                  </a:lnTo>
                  <a:lnTo>
                    <a:pt x="93" y="55"/>
                  </a:lnTo>
                  <a:lnTo>
                    <a:pt x="65" y="55"/>
                  </a:lnTo>
                  <a:lnTo>
                    <a:pt x="46" y="55"/>
                  </a:lnTo>
                  <a:lnTo>
                    <a:pt x="37" y="55"/>
                  </a:lnTo>
                  <a:lnTo>
                    <a:pt x="37" y="60"/>
                  </a:lnTo>
                  <a:lnTo>
                    <a:pt x="0" y="73"/>
                  </a:lnTo>
                  <a:lnTo>
                    <a:pt x="14" y="96"/>
                  </a:lnTo>
                  <a:lnTo>
                    <a:pt x="33" y="106"/>
                  </a:lnTo>
                  <a:lnTo>
                    <a:pt x="56" y="106"/>
                  </a:lnTo>
                  <a:lnTo>
                    <a:pt x="88" y="101"/>
                  </a:lnTo>
                  <a:lnTo>
                    <a:pt x="125" y="92"/>
                  </a:lnTo>
                  <a:lnTo>
                    <a:pt x="167" y="78"/>
                  </a:lnTo>
                  <a:lnTo>
                    <a:pt x="213" y="64"/>
                  </a:lnTo>
                  <a:lnTo>
                    <a:pt x="264" y="46"/>
                  </a:lnTo>
                  <a:lnTo>
                    <a:pt x="264" y="46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7188" y="9300"/>
              <a:ext cx="255" cy="189"/>
            </a:xfrm>
            <a:custGeom>
              <a:avLst/>
              <a:gdLst/>
              <a:ahLst/>
              <a:cxnLst>
                <a:cxn ang="0">
                  <a:pos x="218" y="19"/>
                </a:cxn>
                <a:cxn ang="0">
                  <a:pos x="218" y="19"/>
                </a:cxn>
                <a:cxn ang="0">
                  <a:pos x="218" y="10"/>
                </a:cxn>
                <a:cxn ang="0">
                  <a:pos x="209" y="23"/>
                </a:cxn>
                <a:cxn ang="0">
                  <a:pos x="190" y="37"/>
                </a:cxn>
                <a:cxn ang="0">
                  <a:pos x="162" y="56"/>
                </a:cxn>
                <a:cxn ang="0">
                  <a:pos x="130" y="79"/>
                </a:cxn>
                <a:cxn ang="0">
                  <a:pos x="93" y="102"/>
                </a:cxn>
                <a:cxn ang="0">
                  <a:pos x="47" y="120"/>
                </a:cxn>
                <a:cxn ang="0">
                  <a:pos x="0" y="143"/>
                </a:cxn>
                <a:cxn ang="0">
                  <a:pos x="5" y="189"/>
                </a:cxn>
                <a:cxn ang="0">
                  <a:pos x="51" y="166"/>
                </a:cxn>
                <a:cxn ang="0">
                  <a:pos x="98" y="143"/>
                </a:cxn>
                <a:cxn ang="0">
                  <a:pos x="139" y="120"/>
                </a:cxn>
                <a:cxn ang="0">
                  <a:pos x="176" y="97"/>
                </a:cxn>
                <a:cxn ang="0">
                  <a:pos x="204" y="79"/>
                </a:cxn>
                <a:cxn ang="0">
                  <a:pos x="227" y="56"/>
                </a:cxn>
                <a:cxn ang="0">
                  <a:pos x="246" y="33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18" y="19"/>
                </a:cxn>
              </a:cxnLst>
              <a:rect l="0" t="0" r="r" b="b"/>
              <a:pathLst>
                <a:path w="255" h="189">
                  <a:moveTo>
                    <a:pt x="218" y="19"/>
                  </a:moveTo>
                  <a:lnTo>
                    <a:pt x="218" y="19"/>
                  </a:lnTo>
                  <a:lnTo>
                    <a:pt x="218" y="10"/>
                  </a:lnTo>
                  <a:lnTo>
                    <a:pt x="209" y="23"/>
                  </a:lnTo>
                  <a:lnTo>
                    <a:pt x="190" y="37"/>
                  </a:lnTo>
                  <a:lnTo>
                    <a:pt x="162" y="56"/>
                  </a:lnTo>
                  <a:lnTo>
                    <a:pt x="130" y="79"/>
                  </a:lnTo>
                  <a:lnTo>
                    <a:pt x="93" y="102"/>
                  </a:lnTo>
                  <a:lnTo>
                    <a:pt x="47" y="120"/>
                  </a:lnTo>
                  <a:lnTo>
                    <a:pt x="0" y="143"/>
                  </a:lnTo>
                  <a:lnTo>
                    <a:pt x="5" y="189"/>
                  </a:lnTo>
                  <a:lnTo>
                    <a:pt x="51" y="166"/>
                  </a:lnTo>
                  <a:lnTo>
                    <a:pt x="98" y="143"/>
                  </a:lnTo>
                  <a:lnTo>
                    <a:pt x="139" y="120"/>
                  </a:lnTo>
                  <a:lnTo>
                    <a:pt x="176" y="97"/>
                  </a:lnTo>
                  <a:lnTo>
                    <a:pt x="204" y="79"/>
                  </a:lnTo>
                  <a:lnTo>
                    <a:pt x="227" y="56"/>
                  </a:lnTo>
                  <a:lnTo>
                    <a:pt x="246" y="33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18" y="1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7179" y="9273"/>
              <a:ext cx="264" cy="101"/>
            </a:xfrm>
            <a:custGeom>
              <a:avLst/>
              <a:gdLst/>
              <a:ahLst/>
              <a:cxnLst>
                <a:cxn ang="0">
                  <a:pos x="5" y="101"/>
                </a:cxn>
                <a:cxn ang="0">
                  <a:pos x="5" y="101"/>
                </a:cxn>
                <a:cxn ang="0">
                  <a:pos x="51" y="83"/>
                </a:cxn>
                <a:cxn ang="0">
                  <a:pos x="97" y="69"/>
                </a:cxn>
                <a:cxn ang="0">
                  <a:pos x="134" y="60"/>
                </a:cxn>
                <a:cxn ang="0">
                  <a:pos x="171" y="50"/>
                </a:cxn>
                <a:cxn ang="0">
                  <a:pos x="199" y="46"/>
                </a:cxn>
                <a:cxn ang="0">
                  <a:pos x="218" y="46"/>
                </a:cxn>
                <a:cxn ang="0">
                  <a:pos x="227" y="50"/>
                </a:cxn>
                <a:cxn ang="0">
                  <a:pos x="227" y="46"/>
                </a:cxn>
                <a:cxn ang="0">
                  <a:pos x="264" y="27"/>
                </a:cxn>
                <a:cxn ang="0">
                  <a:pos x="250" y="4"/>
                </a:cxn>
                <a:cxn ang="0">
                  <a:pos x="232" y="0"/>
                </a:cxn>
                <a:cxn ang="0">
                  <a:pos x="204" y="0"/>
                </a:cxn>
                <a:cxn ang="0">
                  <a:pos x="176" y="0"/>
                </a:cxn>
                <a:cxn ang="0">
                  <a:pos x="139" y="9"/>
                </a:cxn>
                <a:cxn ang="0">
                  <a:pos x="97" y="23"/>
                </a:cxn>
                <a:cxn ang="0">
                  <a:pos x="51" y="37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" y="101"/>
                </a:cxn>
              </a:cxnLst>
              <a:rect l="0" t="0" r="r" b="b"/>
              <a:pathLst>
                <a:path w="264" h="101">
                  <a:moveTo>
                    <a:pt x="5" y="101"/>
                  </a:moveTo>
                  <a:lnTo>
                    <a:pt x="5" y="101"/>
                  </a:lnTo>
                  <a:lnTo>
                    <a:pt x="51" y="83"/>
                  </a:lnTo>
                  <a:lnTo>
                    <a:pt x="97" y="69"/>
                  </a:lnTo>
                  <a:lnTo>
                    <a:pt x="134" y="60"/>
                  </a:lnTo>
                  <a:lnTo>
                    <a:pt x="171" y="50"/>
                  </a:lnTo>
                  <a:lnTo>
                    <a:pt x="199" y="46"/>
                  </a:lnTo>
                  <a:lnTo>
                    <a:pt x="218" y="46"/>
                  </a:lnTo>
                  <a:lnTo>
                    <a:pt x="227" y="50"/>
                  </a:lnTo>
                  <a:lnTo>
                    <a:pt x="227" y="46"/>
                  </a:lnTo>
                  <a:lnTo>
                    <a:pt x="264" y="27"/>
                  </a:lnTo>
                  <a:lnTo>
                    <a:pt x="250" y="4"/>
                  </a:lnTo>
                  <a:lnTo>
                    <a:pt x="232" y="0"/>
                  </a:lnTo>
                  <a:lnTo>
                    <a:pt x="204" y="0"/>
                  </a:lnTo>
                  <a:lnTo>
                    <a:pt x="176" y="0"/>
                  </a:lnTo>
                  <a:lnTo>
                    <a:pt x="139" y="9"/>
                  </a:lnTo>
                  <a:lnTo>
                    <a:pt x="97" y="23"/>
                  </a:lnTo>
                  <a:lnTo>
                    <a:pt x="51" y="37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" y="101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6929" y="9333"/>
              <a:ext cx="255" cy="183"/>
            </a:xfrm>
            <a:custGeom>
              <a:avLst/>
              <a:gdLst/>
              <a:ahLst/>
              <a:cxnLst>
                <a:cxn ang="0">
                  <a:pos x="37" y="170"/>
                </a:cxn>
                <a:cxn ang="0">
                  <a:pos x="37" y="170"/>
                </a:cxn>
                <a:cxn ang="0">
                  <a:pos x="37" y="174"/>
                </a:cxn>
                <a:cxn ang="0">
                  <a:pos x="46" y="165"/>
                </a:cxn>
                <a:cxn ang="0">
                  <a:pos x="65" y="147"/>
                </a:cxn>
                <a:cxn ang="0">
                  <a:pos x="93" y="128"/>
                </a:cxn>
                <a:cxn ang="0">
                  <a:pos x="125" y="105"/>
                </a:cxn>
                <a:cxn ang="0">
                  <a:pos x="162" y="87"/>
                </a:cxn>
                <a:cxn ang="0">
                  <a:pos x="208" y="64"/>
                </a:cxn>
                <a:cxn ang="0">
                  <a:pos x="255" y="41"/>
                </a:cxn>
                <a:cxn ang="0">
                  <a:pos x="250" y="0"/>
                </a:cxn>
                <a:cxn ang="0">
                  <a:pos x="204" y="18"/>
                </a:cxn>
                <a:cxn ang="0">
                  <a:pos x="157" y="41"/>
                </a:cxn>
                <a:cxn ang="0">
                  <a:pos x="116" y="64"/>
                </a:cxn>
                <a:cxn ang="0">
                  <a:pos x="79" y="87"/>
                </a:cxn>
                <a:cxn ang="0">
                  <a:pos x="51" y="110"/>
                </a:cxn>
                <a:cxn ang="0">
                  <a:pos x="23" y="128"/>
                </a:cxn>
                <a:cxn ang="0">
                  <a:pos x="9" y="151"/>
                </a:cxn>
                <a:cxn ang="0">
                  <a:pos x="0" y="183"/>
                </a:cxn>
                <a:cxn ang="0">
                  <a:pos x="0" y="183"/>
                </a:cxn>
                <a:cxn ang="0">
                  <a:pos x="37" y="170"/>
                </a:cxn>
              </a:cxnLst>
              <a:rect l="0" t="0" r="r" b="b"/>
              <a:pathLst>
                <a:path w="255" h="183">
                  <a:moveTo>
                    <a:pt x="37" y="170"/>
                  </a:moveTo>
                  <a:lnTo>
                    <a:pt x="37" y="170"/>
                  </a:lnTo>
                  <a:lnTo>
                    <a:pt x="37" y="174"/>
                  </a:lnTo>
                  <a:lnTo>
                    <a:pt x="46" y="165"/>
                  </a:lnTo>
                  <a:lnTo>
                    <a:pt x="65" y="147"/>
                  </a:lnTo>
                  <a:lnTo>
                    <a:pt x="93" y="128"/>
                  </a:lnTo>
                  <a:lnTo>
                    <a:pt x="125" y="105"/>
                  </a:lnTo>
                  <a:lnTo>
                    <a:pt x="162" y="87"/>
                  </a:lnTo>
                  <a:lnTo>
                    <a:pt x="208" y="64"/>
                  </a:lnTo>
                  <a:lnTo>
                    <a:pt x="255" y="41"/>
                  </a:lnTo>
                  <a:lnTo>
                    <a:pt x="250" y="0"/>
                  </a:lnTo>
                  <a:lnTo>
                    <a:pt x="204" y="18"/>
                  </a:lnTo>
                  <a:lnTo>
                    <a:pt x="157" y="41"/>
                  </a:lnTo>
                  <a:lnTo>
                    <a:pt x="116" y="64"/>
                  </a:lnTo>
                  <a:lnTo>
                    <a:pt x="79" y="87"/>
                  </a:lnTo>
                  <a:lnTo>
                    <a:pt x="51" y="110"/>
                  </a:lnTo>
                  <a:lnTo>
                    <a:pt x="23" y="128"/>
                  </a:lnTo>
                  <a:lnTo>
                    <a:pt x="9" y="151"/>
                  </a:lnTo>
                  <a:lnTo>
                    <a:pt x="0" y="183"/>
                  </a:lnTo>
                  <a:lnTo>
                    <a:pt x="0" y="183"/>
                  </a:lnTo>
                  <a:lnTo>
                    <a:pt x="37" y="17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7323" y="9149"/>
              <a:ext cx="263" cy="161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254" y="0"/>
                </a:cxn>
                <a:cxn ang="0">
                  <a:pos x="208" y="32"/>
                </a:cxn>
                <a:cxn ang="0">
                  <a:pos x="166" y="55"/>
                </a:cxn>
                <a:cxn ang="0">
                  <a:pos x="125" y="78"/>
                </a:cxn>
                <a:cxn ang="0">
                  <a:pos x="92" y="96"/>
                </a:cxn>
                <a:cxn ang="0">
                  <a:pos x="64" y="105"/>
                </a:cxn>
                <a:cxn ang="0">
                  <a:pos x="41" y="110"/>
                </a:cxn>
                <a:cxn ang="0">
                  <a:pos x="37" y="110"/>
                </a:cxn>
                <a:cxn ang="0">
                  <a:pos x="32" y="110"/>
                </a:cxn>
                <a:cxn ang="0">
                  <a:pos x="32" y="110"/>
                </a:cxn>
                <a:cxn ang="0">
                  <a:pos x="32" y="115"/>
                </a:cxn>
                <a:cxn ang="0">
                  <a:pos x="0" y="138"/>
                </a:cxn>
                <a:cxn ang="0">
                  <a:pos x="4" y="151"/>
                </a:cxn>
                <a:cxn ang="0">
                  <a:pos x="13" y="161"/>
                </a:cxn>
                <a:cxn ang="0">
                  <a:pos x="23" y="161"/>
                </a:cxn>
                <a:cxn ang="0">
                  <a:pos x="37" y="161"/>
                </a:cxn>
                <a:cxn ang="0">
                  <a:pos x="60" y="156"/>
                </a:cxn>
                <a:cxn ang="0">
                  <a:pos x="92" y="142"/>
                </a:cxn>
                <a:cxn ang="0">
                  <a:pos x="129" y="124"/>
                </a:cxn>
                <a:cxn ang="0">
                  <a:pos x="171" y="105"/>
                </a:cxn>
                <a:cxn ang="0">
                  <a:pos x="217" y="78"/>
                </a:cxn>
                <a:cxn ang="0">
                  <a:pos x="263" y="46"/>
                </a:cxn>
                <a:cxn ang="0">
                  <a:pos x="263" y="46"/>
                </a:cxn>
                <a:cxn ang="0">
                  <a:pos x="254" y="0"/>
                </a:cxn>
              </a:cxnLst>
              <a:rect l="0" t="0" r="r" b="b"/>
              <a:pathLst>
                <a:path w="263" h="161">
                  <a:moveTo>
                    <a:pt x="254" y="0"/>
                  </a:moveTo>
                  <a:lnTo>
                    <a:pt x="254" y="0"/>
                  </a:lnTo>
                  <a:lnTo>
                    <a:pt x="208" y="32"/>
                  </a:lnTo>
                  <a:lnTo>
                    <a:pt x="166" y="55"/>
                  </a:lnTo>
                  <a:lnTo>
                    <a:pt x="125" y="78"/>
                  </a:lnTo>
                  <a:lnTo>
                    <a:pt x="92" y="96"/>
                  </a:lnTo>
                  <a:lnTo>
                    <a:pt x="64" y="105"/>
                  </a:lnTo>
                  <a:lnTo>
                    <a:pt x="41" y="110"/>
                  </a:lnTo>
                  <a:lnTo>
                    <a:pt x="37" y="110"/>
                  </a:lnTo>
                  <a:lnTo>
                    <a:pt x="32" y="110"/>
                  </a:lnTo>
                  <a:lnTo>
                    <a:pt x="32" y="110"/>
                  </a:lnTo>
                  <a:lnTo>
                    <a:pt x="32" y="115"/>
                  </a:lnTo>
                  <a:lnTo>
                    <a:pt x="0" y="138"/>
                  </a:lnTo>
                  <a:lnTo>
                    <a:pt x="4" y="151"/>
                  </a:lnTo>
                  <a:lnTo>
                    <a:pt x="13" y="161"/>
                  </a:lnTo>
                  <a:lnTo>
                    <a:pt x="23" y="161"/>
                  </a:lnTo>
                  <a:lnTo>
                    <a:pt x="37" y="161"/>
                  </a:lnTo>
                  <a:lnTo>
                    <a:pt x="60" y="156"/>
                  </a:lnTo>
                  <a:lnTo>
                    <a:pt x="92" y="142"/>
                  </a:lnTo>
                  <a:lnTo>
                    <a:pt x="129" y="124"/>
                  </a:lnTo>
                  <a:lnTo>
                    <a:pt x="171" y="105"/>
                  </a:lnTo>
                  <a:lnTo>
                    <a:pt x="217" y="78"/>
                  </a:lnTo>
                  <a:lnTo>
                    <a:pt x="263" y="46"/>
                  </a:lnTo>
                  <a:lnTo>
                    <a:pt x="263" y="46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7577" y="8937"/>
              <a:ext cx="241" cy="258"/>
            </a:xfrm>
            <a:custGeom>
              <a:avLst/>
              <a:gdLst/>
              <a:ahLst/>
              <a:cxnLst>
                <a:cxn ang="0">
                  <a:pos x="208" y="28"/>
                </a:cxn>
                <a:cxn ang="0">
                  <a:pos x="208" y="28"/>
                </a:cxn>
                <a:cxn ang="0">
                  <a:pos x="208" y="23"/>
                </a:cxn>
                <a:cxn ang="0">
                  <a:pos x="199" y="32"/>
                </a:cxn>
                <a:cxn ang="0">
                  <a:pos x="181" y="55"/>
                </a:cxn>
                <a:cxn ang="0">
                  <a:pos x="158" y="83"/>
                </a:cxn>
                <a:cxn ang="0">
                  <a:pos x="125" y="111"/>
                </a:cxn>
                <a:cxn ang="0">
                  <a:pos x="88" y="143"/>
                </a:cxn>
                <a:cxn ang="0">
                  <a:pos x="46" y="180"/>
                </a:cxn>
                <a:cxn ang="0">
                  <a:pos x="0" y="212"/>
                </a:cxn>
                <a:cxn ang="0">
                  <a:pos x="9" y="258"/>
                </a:cxn>
                <a:cxn ang="0">
                  <a:pos x="56" y="221"/>
                </a:cxn>
                <a:cxn ang="0">
                  <a:pos x="97" y="189"/>
                </a:cxn>
                <a:cxn ang="0">
                  <a:pos x="139" y="152"/>
                </a:cxn>
                <a:cxn ang="0">
                  <a:pos x="171" y="124"/>
                </a:cxn>
                <a:cxn ang="0">
                  <a:pos x="199" y="92"/>
                </a:cxn>
                <a:cxn ang="0">
                  <a:pos x="222" y="65"/>
                </a:cxn>
                <a:cxn ang="0">
                  <a:pos x="236" y="37"/>
                </a:cxn>
                <a:cxn ang="0">
                  <a:pos x="241" y="0"/>
                </a:cxn>
                <a:cxn ang="0">
                  <a:pos x="241" y="0"/>
                </a:cxn>
                <a:cxn ang="0">
                  <a:pos x="208" y="28"/>
                </a:cxn>
              </a:cxnLst>
              <a:rect l="0" t="0" r="r" b="b"/>
              <a:pathLst>
                <a:path w="241" h="258">
                  <a:moveTo>
                    <a:pt x="208" y="28"/>
                  </a:moveTo>
                  <a:lnTo>
                    <a:pt x="208" y="28"/>
                  </a:lnTo>
                  <a:lnTo>
                    <a:pt x="208" y="23"/>
                  </a:lnTo>
                  <a:lnTo>
                    <a:pt x="199" y="32"/>
                  </a:lnTo>
                  <a:lnTo>
                    <a:pt x="181" y="55"/>
                  </a:lnTo>
                  <a:lnTo>
                    <a:pt x="158" y="83"/>
                  </a:lnTo>
                  <a:lnTo>
                    <a:pt x="125" y="111"/>
                  </a:lnTo>
                  <a:lnTo>
                    <a:pt x="88" y="143"/>
                  </a:lnTo>
                  <a:lnTo>
                    <a:pt x="46" y="180"/>
                  </a:lnTo>
                  <a:lnTo>
                    <a:pt x="0" y="212"/>
                  </a:lnTo>
                  <a:lnTo>
                    <a:pt x="9" y="258"/>
                  </a:lnTo>
                  <a:lnTo>
                    <a:pt x="56" y="221"/>
                  </a:lnTo>
                  <a:lnTo>
                    <a:pt x="97" y="189"/>
                  </a:lnTo>
                  <a:lnTo>
                    <a:pt x="139" y="152"/>
                  </a:lnTo>
                  <a:lnTo>
                    <a:pt x="171" y="124"/>
                  </a:lnTo>
                  <a:lnTo>
                    <a:pt x="199" y="92"/>
                  </a:lnTo>
                  <a:lnTo>
                    <a:pt x="222" y="65"/>
                  </a:lnTo>
                  <a:lnTo>
                    <a:pt x="236" y="37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8" y="28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7554" y="8914"/>
              <a:ext cx="264" cy="166"/>
            </a:xfrm>
            <a:custGeom>
              <a:avLst/>
              <a:gdLst/>
              <a:ahLst/>
              <a:cxnLst>
                <a:cxn ang="0">
                  <a:pos x="9" y="166"/>
                </a:cxn>
                <a:cxn ang="0">
                  <a:pos x="9" y="166"/>
                </a:cxn>
                <a:cxn ang="0">
                  <a:pos x="56" y="134"/>
                </a:cxn>
                <a:cxn ang="0">
                  <a:pos x="97" y="106"/>
                </a:cxn>
                <a:cxn ang="0">
                  <a:pos x="139" y="88"/>
                </a:cxn>
                <a:cxn ang="0">
                  <a:pos x="171" y="69"/>
                </a:cxn>
                <a:cxn ang="0">
                  <a:pos x="199" y="60"/>
                </a:cxn>
                <a:cxn ang="0">
                  <a:pos x="222" y="55"/>
                </a:cxn>
                <a:cxn ang="0">
                  <a:pos x="227" y="55"/>
                </a:cxn>
                <a:cxn ang="0">
                  <a:pos x="231" y="55"/>
                </a:cxn>
                <a:cxn ang="0">
                  <a:pos x="231" y="55"/>
                </a:cxn>
                <a:cxn ang="0">
                  <a:pos x="231" y="51"/>
                </a:cxn>
                <a:cxn ang="0">
                  <a:pos x="264" y="23"/>
                </a:cxn>
                <a:cxn ang="0">
                  <a:pos x="259" y="9"/>
                </a:cxn>
                <a:cxn ang="0">
                  <a:pos x="250" y="5"/>
                </a:cxn>
                <a:cxn ang="0">
                  <a:pos x="241" y="0"/>
                </a:cxn>
                <a:cxn ang="0">
                  <a:pos x="227" y="5"/>
                </a:cxn>
                <a:cxn ang="0">
                  <a:pos x="204" y="9"/>
                </a:cxn>
                <a:cxn ang="0">
                  <a:pos x="171" y="19"/>
                </a:cxn>
                <a:cxn ang="0">
                  <a:pos x="134" y="37"/>
                </a:cxn>
                <a:cxn ang="0">
                  <a:pos x="93" y="60"/>
                </a:cxn>
                <a:cxn ang="0">
                  <a:pos x="46" y="88"/>
                </a:cxn>
                <a:cxn ang="0">
                  <a:pos x="0" y="120"/>
                </a:cxn>
                <a:cxn ang="0">
                  <a:pos x="0" y="120"/>
                </a:cxn>
                <a:cxn ang="0">
                  <a:pos x="9" y="166"/>
                </a:cxn>
              </a:cxnLst>
              <a:rect l="0" t="0" r="r" b="b"/>
              <a:pathLst>
                <a:path w="264" h="166">
                  <a:moveTo>
                    <a:pt x="9" y="166"/>
                  </a:moveTo>
                  <a:lnTo>
                    <a:pt x="9" y="166"/>
                  </a:lnTo>
                  <a:lnTo>
                    <a:pt x="56" y="134"/>
                  </a:lnTo>
                  <a:lnTo>
                    <a:pt x="97" y="106"/>
                  </a:lnTo>
                  <a:lnTo>
                    <a:pt x="139" y="88"/>
                  </a:lnTo>
                  <a:lnTo>
                    <a:pt x="171" y="69"/>
                  </a:lnTo>
                  <a:lnTo>
                    <a:pt x="199" y="60"/>
                  </a:lnTo>
                  <a:lnTo>
                    <a:pt x="222" y="55"/>
                  </a:lnTo>
                  <a:lnTo>
                    <a:pt x="227" y="55"/>
                  </a:lnTo>
                  <a:lnTo>
                    <a:pt x="231" y="55"/>
                  </a:lnTo>
                  <a:lnTo>
                    <a:pt x="231" y="55"/>
                  </a:lnTo>
                  <a:lnTo>
                    <a:pt x="231" y="51"/>
                  </a:lnTo>
                  <a:lnTo>
                    <a:pt x="264" y="23"/>
                  </a:lnTo>
                  <a:lnTo>
                    <a:pt x="259" y="9"/>
                  </a:lnTo>
                  <a:lnTo>
                    <a:pt x="250" y="5"/>
                  </a:lnTo>
                  <a:lnTo>
                    <a:pt x="241" y="0"/>
                  </a:lnTo>
                  <a:lnTo>
                    <a:pt x="227" y="5"/>
                  </a:lnTo>
                  <a:lnTo>
                    <a:pt x="204" y="9"/>
                  </a:lnTo>
                  <a:lnTo>
                    <a:pt x="171" y="19"/>
                  </a:lnTo>
                  <a:lnTo>
                    <a:pt x="134" y="37"/>
                  </a:lnTo>
                  <a:lnTo>
                    <a:pt x="93" y="60"/>
                  </a:lnTo>
                  <a:lnTo>
                    <a:pt x="46" y="88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9" y="166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7323" y="9034"/>
              <a:ext cx="240" cy="253"/>
            </a:xfrm>
            <a:custGeom>
              <a:avLst/>
              <a:gdLst/>
              <a:ahLst/>
              <a:cxnLst>
                <a:cxn ang="0">
                  <a:pos x="32" y="230"/>
                </a:cxn>
                <a:cxn ang="0">
                  <a:pos x="32" y="230"/>
                </a:cxn>
                <a:cxn ang="0">
                  <a:pos x="32" y="234"/>
                </a:cxn>
                <a:cxn ang="0">
                  <a:pos x="41" y="220"/>
                </a:cxn>
                <a:cxn ang="0">
                  <a:pos x="60" y="202"/>
                </a:cxn>
                <a:cxn ang="0">
                  <a:pos x="83" y="174"/>
                </a:cxn>
                <a:cxn ang="0">
                  <a:pos x="115" y="142"/>
                </a:cxn>
                <a:cxn ang="0">
                  <a:pos x="152" y="110"/>
                </a:cxn>
                <a:cxn ang="0">
                  <a:pos x="194" y="78"/>
                </a:cxn>
                <a:cxn ang="0">
                  <a:pos x="240" y="46"/>
                </a:cxn>
                <a:cxn ang="0">
                  <a:pos x="231" y="0"/>
                </a:cxn>
                <a:cxn ang="0">
                  <a:pos x="185" y="37"/>
                </a:cxn>
                <a:cxn ang="0">
                  <a:pos x="138" y="69"/>
                </a:cxn>
                <a:cxn ang="0">
                  <a:pos x="101" y="101"/>
                </a:cxn>
                <a:cxn ang="0">
                  <a:pos x="69" y="133"/>
                </a:cxn>
                <a:cxn ang="0">
                  <a:pos x="41" y="165"/>
                </a:cxn>
                <a:cxn ang="0">
                  <a:pos x="18" y="193"/>
                </a:cxn>
                <a:cxn ang="0">
                  <a:pos x="4" y="220"/>
                </a:cxn>
                <a:cxn ang="0">
                  <a:pos x="0" y="253"/>
                </a:cxn>
                <a:cxn ang="0">
                  <a:pos x="0" y="253"/>
                </a:cxn>
                <a:cxn ang="0">
                  <a:pos x="32" y="230"/>
                </a:cxn>
              </a:cxnLst>
              <a:rect l="0" t="0" r="r" b="b"/>
              <a:pathLst>
                <a:path w="240" h="253">
                  <a:moveTo>
                    <a:pt x="32" y="230"/>
                  </a:moveTo>
                  <a:lnTo>
                    <a:pt x="32" y="230"/>
                  </a:lnTo>
                  <a:lnTo>
                    <a:pt x="32" y="234"/>
                  </a:lnTo>
                  <a:lnTo>
                    <a:pt x="41" y="220"/>
                  </a:lnTo>
                  <a:lnTo>
                    <a:pt x="60" y="202"/>
                  </a:lnTo>
                  <a:lnTo>
                    <a:pt x="83" y="174"/>
                  </a:lnTo>
                  <a:lnTo>
                    <a:pt x="115" y="142"/>
                  </a:lnTo>
                  <a:lnTo>
                    <a:pt x="152" y="110"/>
                  </a:lnTo>
                  <a:lnTo>
                    <a:pt x="194" y="78"/>
                  </a:lnTo>
                  <a:lnTo>
                    <a:pt x="240" y="46"/>
                  </a:lnTo>
                  <a:lnTo>
                    <a:pt x="231" y="0"/>
                  </a:lnTo>
                  <a:lnTo>
                    <a:pt x="185" y="37"/>
                  </a:lnTo>
                  <a:lnTo>
                    <a:pt x="138" y="69"/>
                  </a:lnTo>
                  <a:lnTo>
                    <a:pt x="101" y="101"/>
                  </a:lnTo>
                  <a:lnTo>
                    <a:pt x="69" y="133"/>
                  </a:lnTo>
                  <a:lnTo>
                    <a:pt x="41" y="165"/>
                  </a:lnTo>
                  <a:lnTo>
                    <a:pt x="18" y="193"/>
                  </a:lnTo>
                  <a:lnTo>
                    <a:pt x="4" y="220"/>
                  </a:lnTo>
                  <a:lnTo>
                    <a:pt x="0" y="253"/>
                  </a:lnTo>
                  <a:lnTo>
                    <a:pt x="0" y="253"/>
                  </a:lnTo>
                  <a:lnTo>
                    <a:pt x="32" y="23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7170" y="8956"/>
              <a:ext cx="421" cy="418"/>
            </a:xfrm>
            <a:custGeom>
              <a:avLst/>
              <a:gdLst/>
              <a:ahLst/>
              <a:cxnLst>
                <a:cxn ang="0">
                  <a:pos x="0" y="413"/>
                </a:cxn>
                <a:cxn ang="0">
                  <a:pos x="9" y="418"/>
                </a:cxn>
                <a:cxn ang="0">
                  <a:pos x="23" y="413"/>
                </a:cxn>
                <a:cxn ang="0">
                  <a:pos x="46" y="404"/>
                </a:cxn>
                <a:cxn ang="0">
                  <a:pos x="79" y="386"/>
                </a:cxn>
                <a:cxn ang="0">
                  <a:pos x="111" y="358"/>
                </a:cxn>
                <a:cxn ang="0">
                  <a:pos x="148" y="331"/>
                </a:cxn>
                <a:cxn ang="0">
                  <a:pos x="190" y="294"/>
                </a:cxn>
                <a:cxn ang="0">
                  <a:pos x="231" y="252"/>
                </a:cxn>
                <a:cxn ang="0">
                  <a:pos x="278" y="211"/>
                </a:cxn>
                <a:cxn ang="0">
                  <a:pos x="315" y="170"/>
                </a:cxn>
                <a:cxn ang="0">
                  <a:pos x="347" y="133"/>
                </a:cxn>
                <a:cxn ang="0">
                  <a:pos x="375" y="96"/>
                </a:cxn>
                <a:cxn ang="0">
                  <a:pos x="398" y="64"/>
                </a:cxn>
                <a:cxn ang="0">
                  <a:pos x="416" y="41"/>
                </a:cxn>
                <a:cxn ang="0">
                  <a:pos x="421" y="18"/>
                </a:cxn>
                <a:cxn ang="0">
                  <a:pos x="421" y="4"/>
                </a:cxn>
                <a:cxn ang="0">
                  <a:pos x="416" y="0"/>
                </a:cxn>
                <a:cxn ang="0">
                  <a:pos x="398" y="4"/>
                </a:cxn>
                <a:cxn ang="0">
                  <a:pos x="375" y="18"/>
                </a:cxn>
                <a:cxn ang="0">
                  <a:pos x="347" y="36"/>
                </a:cxn>
                <a:cxn ang="0">
                  <a:pos x="310" y="59"/>
                </a:cxn>
                <a:cxn ang="0">
                  <a:pos x="273" y="92"/>
                </a:cxn>
                <a:cxn ang="0">
                  <a:pos x="231" y="124"/>
                </a:cxn>
                <a:cxn ang="0">
                  <a:pos x="190" y="165"/>
                </a:cxn>
                <a:cxn ang="0">
                  <a:pos x="148" y="207"/>
                </a:cxn>
                <a:cxn ang="0">
                  <a:pos x="111" y="248"/>
                </a:cxn>
                <a:cxn ang="0">
                  <a:pos x="74" y="285"/>
                </a:cxn>
                <a:cxn ang="0">
                  <a:pos x="46" y="321"/>
                </a:cxn>
                <a:cxn ang="0">
                  <a:pos x="23" y="354"/>
                </a:cxn>
                <a:cxn ang="0">
                  <a:pos x="9" y="381"/>
                </a:cxn>
                <a:cxn ang="0">
                  <a:pos x="0" y="400"/>
                </a:cxn>
                <a:cxn ang="0">
                  <a:pos x="0" y="413"/>
                </a:cxn>
              </a:cxnLst>
              <a:rect l="0" t="0" r="r" b="b"/>
              <a:pathLst>
                <a:path w="421" h="418">
                  <a:moveTo>
                    <a:pt x="0" y="413"/>
                  </a:moveTo>
                  <a:lnTo>
                    <a:pt x="9" y="418"/>
                  </a:lnTo>
                  <a:lnTo>
                    <a:pt x="23" y="413"/>
                  </a:lnTo>
                  <a:lnTo>
                    <a:pt x="46" y="404"/>
                  </a:lnTo>
                  <a:lnTo>
                    <a:pt x="79" y="386"/>
                  </a:lnTo>
                  <a:lnTo>
                    <a:pt x="111" y="358"/>
                  </a:lnTo>
                  <a:lnTo>
                    <a:pt x="148" y="331"/>
                  </a:lnTo>
                  <a:lnTo>
                    <a:pt x="190" y="294"/>
                  </a:lnTo>
                  <a:lnTo>
                    <a:pt x="231" y="252"/>
                  </a:lnTo>
                  <a:lnTo>
                    <a:pt x="278" y="211"/>
                  </a:lnTo>
                  <a:lnTo>
                    <a:pt x="315" y="170"/>
                  </a:lnTo>
                  <a:lnTo>
                    <a:pt x="347" y="133"/>
                  </a:lnTo>
                  <a:lnTo>
                    <a:pt x="375" y="96"/>
                  </a:lnTo>
                  <a:lnTo>
                    <a:pt x="398" y="64"/>
                  </a:lnTo>
                  <a:lnTo>
                    <a:pt x="416" y="41"/>
                  </a:lnTo>
                  <a:lnTo>
                    <a:pt x="421" y="18"/>
                  </a:lnTo>
                  <a:lnTo>
                    <a:pt x="421" y="4"/>
                  </a:lnTo>
                  <a:lnTo>
                    <a:pt x="416" y="0"/>
                  </a:lnTo>
                  <a:lnTo>
                    <a:pt x="398" y="4"/>
                  </a:lnTo>
                  <a:lnTo>
                    <a:pt x="375" y="18"/>
                  </a:lnTo>
                  <a:lnTo>
                    <a:pt x="347" y="36"/>
                  </a:lnTo>
                  <a:lnTo>
                    <a:pt x="310" y="59"/>
                  </a:lnTo>
                  <a:lnTo>
                    <a:pt x="273" y="92"/>
                  </a:lnTo>
                  <a:lnTo>
                    <a:pt x="231" y="124"/>
                  </a:lnTo>
                  <a:lnTo>
                    <a:pt x="190" y="165"/>
                  </a:lnTo>
                  <a:lnTo>
                    <a:pt x="148" y="207"/>
                  </a:lnTo>
                  <a:lnTo>
                    <a:pt x="111" y="248"/>
                  </a:lnTo>
                  <a:lnTo>
                    <a:pt x="74" y="285"/>
                  </a:lnTo>
                  <a:lnTo>
                    <a:pt x="46" y="321"/>
                  </a:lnTo>
                  <a:lnTo>
                    <a:pt x="23" y="354"/>
                  </a:lnTo>
                  <a:lnTo>
                    <a:pt x="9" y="381"/>
                  </a:lnTo>
                  <a:lnTo>
                    <a:pt x="0" y="400"/>
                  </a:lnTo>
                  <a:lnTo>
                    <a:pt x="0" y="41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7151" y="9190"/>
              <a:ext cx="260" cy="207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246" y="0"/>
                </a:cxn>
                <a:cxn ang="0">
                  <a:pos x="199" y="41"/>
                </a:cxn>
                <a:cxn ang="0">
                  <a:pos x="162" y="78"/>
                </a:cxn>
                <a:cxn ang="0">
                  <a:pos x="125" y="106"/>
                </a:cxn>
                <a:cxn ang="0">
                  <a:pos x="93" y="129"/>
                </a:cxn>
                <a:cxn ang="0">
                  <a:pos x="65" y="147"/>
                </a:cxn>
                <a:cxn ang="0">
                  <a:pos x="42" y="156"/>
                </a:cxn>
                <a:cxn ang="0">
                  <a:pos x="33" y="161"/>
                </a:cxn>
                <a:cxn ang="0">
                  <a:pos x="37" y="166"/>
                </a:cxn>
                <a:cxn ang="0">
                  <a:pos x="0" y="193"/>
                </a:cxn>
                <a:cxn ang="0">
                  <a:pos x="23" y="207"/>
                </a:cxn>
                <a:cxn ang="0">
                  <a:pos x="47" y="202"/>
                </a:cxn>
                <a:cxn ang="0">
                  <a:pos x="70" y="193"/>
                </a:cxn>
                <a:cxn ang="0">
                  <a:pos x="102" y="170"/>
                </a:cxn>
                <a:cxn ang="0">
                  <a:pos x="139" y="147"/>
                </a:cxn>
                <a:cxn ang="0">
                  <a:pos x="176" y="115"/>
                </a:cxn>
                <a:cxn ang="0">
                  <a:pos x="218" y="78"/>
                </a:cxn>
                <a:cxn ang="0">
                  <a:pos x="260" y="37"/>
                </a:cxn>
                <a:cxn ang="0">
                  <a:pos x="260" y="37"/>
                </a:cxn>
                <a:cxn ang="0">
                  <a:pos x="246" y="0"/>
                </a:cxn>
              </a:cxnLst>
              <a:rect l="0" t="0" r="r" b="b"/>
              <a:pathLst>
                <a:path w="260" h="207">
                  <a:moveTo>
                    <a:pt x="246" y="0"/>
                  </a:moveTo>
                  <a:lnTo>
                    <a:pt x="246" y="0"/>
                  </a:lnTo>
                  <a:lnTo>
                    <a:pt x="199" y="41"/>
                  </a:lnTo>
                  <a:lnTo>
                    <a:pt x="162" y="78"/>
                  </a:lnTo>
                  <a:lnTo>
                    <a:pt x="125" y="106"/>
                  </a:lnTo>
                  <a:lnTo>
                    <a:pt x="93" y="129"/>
                  </a:lnTo>
                  <a:lnTo>
                    <a:pt x="65" y="147"/>
                  </a:lnTo>
                  <a:lnTo>
                    <a:pt x="42" y="156"/>
                  </a:lnTo>
                  <a:lnTo>
                    <a:pt x="33" y="161"/>
                  </a:lnTo>
                  <a:lnTo>
                    <a:pt x="37" y="166"/>
                  </a:lnTo>
                  <a:lnTo>
                    <a:pt x="0" y="193"/>
                  </a:lnTo>
                  <a:lnTo>
                    <a:pt x="23" y="207"/>
                  </a:lnTo>
                  <a:lnTo>
                    <a:pt x="47" y="202"/>
                  </a:lnTo>
                  <a:lnTo>
                    <a:pt x="70" y="193"/>
                  </a:lnTo>
                  <a:lnTo>
                    <a:pt x="102" y="170"/>
                  </a:lnTo>
                  <a:lnTo>
                    <a:pt x="139" y="147"/>
                  </a:lnTo>
                  <a:lnTo>
                    <a:pt x="176" y="115"/>
                  </a:lnTo>
                  <a:lnTo>
                    <a:pt x="218" y="78"/>
                  </a:lnTo>
                  <a:lnTo>
                    <a:pt x="260" y="37"/>
                  </a:lnTo>
                  <a:lnTo>
                    <a:pt x="260" y="37"/>
                  </a:lnTo>
                  <a:lnTo>
                    <a:pt x="246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7397" y="8946"/>
              <a:ext cx="213" cy="281"/>
            </a:xfrm>
            <a:custGeom>
              <a:avLst/>
              <a:gdLst/>
              <a:ahLst/>
              <a:cxnLst>
                <a:cxn ang="0">
                  <a:pos x="180" y="33"/>
                </a:cxn>
                <a:cxn ang="0">
                  <a:pos x="180" y="33"/>
                </a:cxn>
                <a:cxn ang="0">
                  <a:pos x="180" y="28"/>
                </a:cxn>
                <a:cxn ang="0">
                  <a:pos x="171" y="42"/>
                </a:cxn>
                <a:cxn ang="0">
                  <a:pos x="157" y="65"/>
                </a:cxn>
                <a:cxn ang="0">
                  <a:pos x="139" y="92"/>
                </a:cxn>
                <a:cxn ang="0">
                  <a:pos x="111" y="129"/>
                </a:cxn>
                <a:cxn ang="0">
                  <a:pos x="78" y="166"/>
                </a:cxn>
                <a:cxn ang="0">
                  <a:pos x="37" y="207"/>
                </a:cxn>
                <a:cxn ang="0">
                  <a:pos x="0" y="244"/>
                </a:cxn>
                <a:cxn ang="0">
                  <a:pos x="14" y="281"/>
                </a:cxn>
                <a:cxn ang="0">
                  <a:pos x="60" y="239"/>
                </a:cxn>
                <a:cxn ang="0">
                  <a:pos x="97" y="198"/>
                </a:cxn>
                <a:cxn ang="0">
                  <a:pos x="134" y="157"/>
                </a:cxn>
                <a:cxn ang="0">
                  <a:pos x="162" y="120"/>
                </a:cxn>
                <a:cxn ang="0">
                  <a:pos x="185" y="88"/>
                </a:cxn>
                <a:cxn ang="0">
                  <a:pos x="203" y="60"/>
                </a:cxn>
                <a:cxn ang="0">
                  <a:pos x="213" y="33"/>
                </a:cxn>
                <a:cxn ang="0">
                  <a:pos x="213" y="0"/>
                </a:cxn>
                <a:cxn ang="0">
                  <a:pos x="213" y="0"/>
                </a:cxn>
                <a:cxn ang="0">
                  <a:pos x="180" y="33"/>
                </a:cxn>
              </a:cxnLst>
              <a:rect l="0" t="0" r="r" b="b"/>
              <a:pathLst>
                <a:path w="213" h="281">
                  <a:moveTo>
                    <a:pt x="180" y="33"/>
                  </a:moveTo>
                  <a:lnTo>
                    <a:pt x="180" y="33"/>
                  </a:lnTo>
                  <a:lnTo>
                    <a:pt x="180" y="28"/>
                  </a:lnTo>
                  <a:lnTo>
                    <a:pt x="171" y="42"/>
                  </a:lnTo>
                  <a:lnTo>
                    <a:pt x="157" y="65"/>
                  </a:lnTo>
                  <a:lnTo>
                    <a:pt x="139" y="92"/>
                  </a:lnTo>
                  <a:lnTo>
                    <a:pt x="111" y="129"/>
                  </a:lnTo>
                  <a:lnTo>
                    <a:pt x="78" y="166"/>
                  </a:lnTo>
                  <a:lnTo>
                    <a:pt x="37" y="207"/>
                  </a:lnTo>
                  <a:lnTo>
                    <a:pt x="0" y="244"/>
                  </a:lnTo>
                  <a:lnTo>
                    <a:pt x="14" y="281"/>
                  </a:lnTo>
                  <a:lnTo>
                    <a:pt x="60" y="239"/>
                  </a:lnTo>
                  <a:lnTo>
                    <a:pt x="97" y="198"/>
                  </a:lnTo>
                  <a:lnTo>
                    <a:pt x="134" y="157"/>
                  </a:lnTo>
                  <a:lnTo>
                    <a:pt x="162" y="120"/>
                  </a:lnTo>
                  <a:lnTo>
                    <a:pt x="185" y="88"/>
                  </a:lnTo>
                  <a:lnTo>
                    <a:pt x="203" y="60"/>
                  </a:lnTo>
                  <a:lnTo>
                    <a:pt x="213" y="33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180" y="3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7350" y="8933"/>
              <a:ext cx="260" cy="207"/>
            </a:xfrm>
            <a:custGeom>
              <a:avLst/>
              <a:gdLst/>
              <a:ahLst/>
              <a:cxnLst>
                <a:cxn ang="0">
                  <a:pos x="19" y="207"/>
                </a:cxn>
                <a:cxn ang="0">
                  <a:pos x="19" y="207"/>
                </a:cxn>
                <a:cxn ang="0">
                  <a:pos x="61" y="165"/>
                </a:cxn>
                <a:cxn ang="0">
                  <a:pos x="102" y="133"/>
                </a:cxn>
                <a:cxn ang="0">
                  <a:pos x="139" y="101"/>
                </a:cxn>
                <a:cxn ang="0">
                  <a:pos x="172" y="78"/>
                </a:cxn>
                <a:cxn ang="0">
                  <a:pos x="199" y="59"/>
                </a:cxn>
                <a:cxn ang="0">
                  <a:pos x="218" y="50"/>
                </a:cxn>
                <a:cxn ang="0">
                  <a:pos x="227" y="50"/>
                </a:cxn>
                <a:cxn ang="0">
                  <a:pos x="227" y="46"/>
                </a:cxn>
                <a:cxn ang="0">
                  <a:pos x="260" y="13"/>
                </a:cxn>
                <a:cxn ang="0">
                  <a:pos x="241" y="0"/>
                </a:cxn>
                <a:cxn ang="0">
                  <a:pos x="218" y="4"/>
                </a:cxn>
                <a:cxn ang="0">
                  <a:pos x="190" y="18"/>
                </a:cxn>
                <a:cxn ang="0">
                  <a:pos x="158" y="36"/>
                </a:cxn>
                <a:cxn ang="0">
                  <a:pos x="125" y="64"/>
                </a:cxn>
                <a:cxn ang="0">
                  <a:pos x="88" y="92"/>
                </a:cxn>
                <a:cxn ang="0">
                  <a:pos x="47" y="128"/>
                </a:cxn>
                <a:cxn ang="0">
                  <a:pos x="0" y="170"/>
                </a:cxn>
                <a:cxn ang="0">
                  <a:pos x="0" y="170"/>
                </a:cxn>
                <a:cxn ang="0">
                  <a:pos x="19" y="207"/>
                </a:cxn>
              </a:cxnLst>
              <a:rect l="0" t="0" r="r" b="b"/>
              <a:pathLst>
                <a:path w="260" h="207">
                  <a:moveTo>
                    <a:pt x="19" y="207"/>
                  </a:moveTo>
                  <a:lnTo>
                    <a:pt x="19" y="207"/>
                  </a:lnTo>
                  <a:lnTo>
                    <a:pt x="61" y="165"/>
                  </a:lnTo>
                  <a:lnTo>
                    <a:pt x="102" y="133"/>
                  </a:lnTo>
                  <a:lnTo>
                    <a:pt x="139" y="101"/>
                  </a:lnTo>
                  <a:lnTo>
                    <a:pt x="172" y="78"/>
                  </a:lnTo>
                  <a:lnTo>
                    <a:pt x="199" y="59"/>
                  </a:lnTo>
                  <a:lnTo>
                    <a:pt x="218" y="50"/>
                  </a:lnTo>
                  <a:lnTo>
                    <a:pt x="227" y="50"/>
                  </a:lnTo>
                  <a:lnTo>
                    <a:pt x="227" y="46"/>
                  </a:lnTo>
                  <a:lnTo>
                    <a:pt x="260" y="13"/>
                  </a:lnTo>
                  <a:lnTo>
                    <a:pt x="241" y="0"/>
                  </a:lnTo>
                  <a:lnTo>
                    <a:pt x="218" y="4"/>
                  </a:lnTo>
                  <a:lnTo>
                    <a:pt x="190" y="18"/>
                  </a:lnTo>
                  <a:lnTo>
                    <a:pt x="158" y="36"/>
                  </a:lnTo>
                  <a:lnTo>
                    <a:pt x="125" y="64"/>
                  </a:lnTo>
                  <a:lnTo>
                    <a:pt x="88" y="92"/>
                  </a:lnTo>
                  <a:lnTo>
                    <a:pt x="47" y="128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19" y="207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7151" y="9103"/>
              <a:ext cx="218" cy="280"/>
            </a:xfrm>
            <a:custGeom>
              <a:avLst/>
              <a:gdLst/>
              <a:ahLst/>
              <a:cxnLst>
                <a:cxn ang="0">
                  <a:pos x="37" y="253"/>
                </a:cxn>
                <a:cxn ang="0">
                  <a:pos x="37" y="253"/>
                </a:cxn>
                <a:cxn ang="0">
                  <a:pos x="37" y="257"/>
                </a:cxn>
                <a:cxn ang="0">
                  <a:pos x="42" y="243"/>
                </a:cxn>
                <a:cxn ang="0">
                  <a:pos x="56" y="220"/>
                </a:cxn>
                <a:cxn ang="0">
                  <a:pos x="79" y="188"/>
                </a:cxn>
                <a:cxn ang="0">
                  <a:pos x="107" y="156"/>
                </a:cxn>
                <a:cxn ang="0">
                  <a:pos x="139" y="119"/>
                </a:cxn>
                <a:cxn ang="0">
                  <a:pos x="176" y="78"/>
                </a:cxn>
                <a:cxn ang="0">
                  <a:pos x="218" y="37"/>
                </a:cxn>
                <a:cxn ang="0">
                  <a:pos x="199" y="0"/>
                </a:cxn>
                <a:cxn ang="0">
                  <a:pos x="158" y="41"/>
                </a:cxn>
                <a:cxn ang="0">
                  <a:pos x="116" y="82"/>
                </a:cxn>
                <a:cxn ang="0">
                  <a:pos x="84" y="124"/>
                </a:cxn>
                <a:cxn ang="0">
                  <a:pos x="51" y="161"/>
                </a:cxn>
                <a:cxn ang="0">
                  <a:pos x="28" y="193"/>
                </a:cxn>
                <a:cxn ang="0">
                  <a:pos x="14" y="225"/>
                </a:cxn>
                <a:cxn ang="0">
                  <a:pos x="0" y="253"/>
                </a:cxn>
                <a:cxn ang="0">
                  <a:pos x="0" y="280"/>
                </a:cxn>
                <a:cxn ang="0">
                  <a:pos x="0" y="280"/>
                </a:cxn>
                <a:cxn ang="0">
                  <a:pos x="37" y="253"/>
                </a:cxn>
              </a:cxnLst>
              <a:rect l="0" t="0" r="r" b="b"/>
              <a:pathLst>
                <a:path w="218" h="280">
                  <a:moveTo>
                    <a:pt x="37" y="253"/>
                  </a:moveTo>
                  <a:lnTo>
                    <a:pt x="37" y="253"/>
                  </a:lnTo>
                  <a:lnTo>
                    <a:pt x="37" y="257"/>
                  </a:lnTo>
                  <a:lnTo>
                    <a:pt x="42" y="243"/>
                  </a:lnTo>
                  <a:lnTo>
                    <a:pt x="56" y="220"/>
                  </a:lnTo>
                  <a:lnTo>
                    <a:pt x="79" y="188"/>
                  </a:lnTo>
                  <a:lnTo>
                    <a:pt x="107" y="156"/>
                  </a:lnTo>
                  <a:lnTo>
                    <a:pt x="139" y="119"/>
                  </a:lnTo>
                  <a:lnTo>
                    <a:pt x="176" y="78"/>
                  </a:lnTo>
                  <a:lnTo>
                    <a:pt x="218" y="37"/>
                  </a:lnTo>
                  <a:lnTo>
                    <a:pt x="199" y="0"/>
                  </a:lnTo>
                  <a:lnTo>
                    <a:pt x="158" y="41"/>
                  </a:lnTo>
                  <a:lnTo>
                    <a:pt x="116" y="82"/>
                  </a:lnTo>
                  <a:lnTo>
                    <a:pt x="84" y="124"/>
                  </a:lnTo>
                  <a:lnTo>
                    <a:pt x="51" y="161"/>
                  </a:lnTo>
                  <a:lnTo>
                    <a:pt x="28" y="193"/>
                  </a:lnTo>
                  <a:lnTo>
                    <a:pt x="14" y="225"/>
                  </a:lnTo>
                  <a:lnTo>
                    <a:pt x="0" y="253"/>
                  </a:lnTo>
                  <a:lnTo>
                    <a:pt x="0" y="280"/>
                  </a:lnTo>
                  <a:lnTo>
                    <a:pt x="0" y="280"/>
                  </a:lnTo>
                  <a:lnTo>
                    <a:pt x="37" y="25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6994" y="9071"/>
              <a:ext cx="403" cy="386"/>
            </a:xfrm>
            <a:custGeom>
              <a:avLst/>
              <a:gdLst/>
              <a:ahLst/>
              <a:cxnLst>
                <a:cxn ang="0">
                  <a:pos x="0" y="381"/>
                </a:cxn>
                <a:cxn ang="0">
                  <a:pos x="5" y="386"/>
                </a:cxn>
                <a:cxn ang="0">
                  <a:pos x="23" y="386"/>
                </a:cxn>
                <a:cxn ang="0">
                  <a:pos x="46" y="372"/>
                </a:cxn>
                <a:cxn ang="0">
                  <a:pos x="69" y="358"/>
                </a:cxn>
                <a:cxn ang="0">
                  <a:pos x="102" y="335"/>
                </a:cxn>
                <a:cxn ang="0">
                  <a:pos x="139" y="308"/>
                </a:cxn>
                <a:cxn ang="0">
                  <a:pos x="180" y="275"/>
                </a:cxn>
                <a:cxn ang="0">
                  <a:pos x="217" y="234"/>
                </a:cxn>
                <a:cxn ang="0">
                  <a:pos x="259" y="197"/>
                </a:cxn>
                <a:cxn ang="0">
                  <a:pos x="296" y="160"/>
                </a:cxn>
                <a:cxn ang="0">
                  <a:pos x="329" y="124"/>
                </a:cxn>
                <a:cxn ang="0">
                  <a:pos x="356" y="92"/>
                </a:cxn>
                <a:cxn ang="0">
                  <a:pos x="379" y="59"/>
                </a:cxn>
                <a:cxn ang="0">
                  <a:pos x="393" y="36"/>
                </a:cxn>
                <a:cxn ang="0">
                  <a:pos x="403" y="18"/>
                </a:cxn>
                <a:cxn ang="0">
                  <a:pos x="403" y="4"/>
                </a:cxn>
                <a:cxn ang="0">
                  <a:pos x="393" y="0"/>
                </a:cxn>
                <a:cxn ang="0">
                  <a:pos x="375" y="4"/>
                </a:cxn>
                <a:cxn ang="0">
                  <a:pos x="356" y="13"/>
                </a:cxn>
                <a:cxn ang="0">
                  <a:pos x="329" y="32"/>
                </a:cxn>
                <a:cxn ang="0">
                  <a:pos x="296" y="55"/>
                </a:cxn>
                <a:cxn ang="0">
                  <a:pos x="259" y="82"/>
                </a:cxn>
                <a:cxn ang="0">
                  <a:pos x="222" y="114"/>
                </a:cxn>
                <a:cxn ang="0">
                  <a:pos x="180" y="151"/>
                </a:cxn>
                <a:cxn ang="0">
                  <a:pos x="139" y="188"/>
                </a:cxn>
                <a:cxn ang="0">
                  <a:pos x="102" y="229"/>
                </a:cxn>
                <a:cxn ang="0">
                  <a:pos x="69" y="262"/>
                </a:cxn>
                <a:cxn ang="0">
                  <a:pos x="42" y="298"/>
                </a:cxn>
                <a:cxn ang="0">
                  <a:pos x="23" y="326"/>
                </a:cxn>
                <a:cxn ang="0">
                  <a:pos x="5" y="349"/>
                </a:cxn>
                <a:cxn ang="0">
                  <a:pos x="0" y="372"/>
                </a:cxn>
                <a:cxn ang="0">
                  <a:pos x="0" y="381"/>
                </a:cxn>
              </a:cxnLst>
              <a:rect l="0" t="0" r="r" b="b"/>
              <a:pathLst>
                <a:path w="403" h="386">
                  <a:moveTo>
                    <a:pt x="0" y="381"/>
                  </a:moveTo>
                  <a:lnTo>
                    <a:pt x="5" y="386"/>
                  </a:lnTo>
                  <a:lnTo>
                    <a:pt x="23" y="386"/>
                  </a:lnTo>
                  <a:lnTo>
                    <a:pt x="46" y="372"/>
                  </a:lnTo>
                  <a:lnTo>
                    <a:pt x="69" y="358"/>
                  </a:lnTo>
                  <a:lnTo>
                    <a:pt x="102" y="335"/>
                  </a:lnTo>
                  <a:lnTo>
                    <a:pt x="139" y="308"/>
                  </a:lnTo>
                  <a:lnTo>
                    <a:pt x="180" y="275"/>
                  </a:lnTo>
                  <a:lnTo>
                    <a:pt x="217" y="234"/>
                  </a:lnTo>
                  <a:lnTo>
                    <a:pt x="259" y="197"/>
                  </a:lnTo>
                  <a:lnTo>
                    <a:pt x="296" y="160"/>
                  </a:lnTo>
                  <a:lnTo>
                    <a:pt x="329" y="124"/>
                  </a:lnTo>
                  <a:lnTo>
                    <a:pt x="356" y="92"/>
                  </a:lnTo>
                  <a:lnTo>
                    <a:pt x="379" y="59"/>
                  </a:lnTo>
                  <a:lnTo>
                    <a:pt x="393" y="36"/>
                  </a:lnTo>
                  <a:lnTo>
                    <a:pt x="403" y="18"/>
                  </a:lnTo>
                  <a:lnTo>
                    <a:pt x="403" y="4"/>
                  </a:lnTo>
                  <a:lnTo>
                    <a:pt x="393" y="0"/>
                  </a:lnTo>
                  <a:lnTo>
                    <a:pt x="375" y="4"/>
                  </a:lnTo>
                  <a:lnTo>
                    <a:pt x="356" y="13"/>
                  </a:lnTo>
                  <a:lnTo>
                    <a:pt x="329" y="32"/>
                  </a:lnTo>
                  <a:lnTo>
                    <a:pt x="296" y="55"/>
                  </a:lnTo>
                  <a:lnTo>
                    <a:pt x="259" y="82"/>
                  </a:lnTo>
                  <a:lnTo>
                    <a:pt x="222" y="114"/>
                  </a:lnTo>
                  <a:lnTo>
                    <a:pt x="180" y="151"/>
                  </a:lnTo>
                  <a:lnTo>
                    <a:pt x="139" y="188"/>
                  </a:lnTo>
                  <a:lnTo>
                    <a:pt x="102" y="229"/>
                  </a:lnTo>
                  <a:lnTo>
                    <a:pt x="69" y="262"/>
                  </a:lnTo>
                  <a:lnTo>
                    <a:pt x="42" y="298"/>
                  </a:lnTo>
                  <a:lnTo>
                    <a:pt x="23" y="326"/>
                  </a:lnTo>
                  <a:lnTo>
                    <a:pt x="5" y="349"/>
                  </a:lnTo>
                  <a:lnTo>
                    <a:pt x="0" y="372"/>
                  </a:lnTo>
                  <a:lnTo>
                    <a:pt x="0" y="381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6975" y="9291"/>
              <a:ext cx="246" cy="189"/>
            </a:xfrm>
            <a:custGeom>
              <a:avLst/>
              <a:gdLst/>
              <a:ahLst/>
              <a:cxnLst>
                <a:cxn ang="0">
                  <a:pos x="232" y="0"/>
                </a:cxn>
                <a:cxn ang="0">
                  <a:pos x="232" y="0"/>
                </a:cxn>
                <a:cxn ang="0">
                  <a:pos x="190" y="32"/>
                </a:cxn>
                <a:cxn ang="0">
                  <a:pos x="153" y="65"/>
                </a:cxn>
                <a:cxn ang="0">
                  <a:pos x="116" y="92"/>
                </a:cxn>
                <a:cxn ang="0">
                  <a:pos x="84" y="115"/>
                </a:cxn>
                <a:cxn ang="0">
                  <a:pos x="61" y="134"/>
                </a:cxn>
                <a:cxn ang="0">
                  <a:pos x="42" y="143"/>
                </a:cxn>
                <a:cxn ang="0">
                  <a:pos x="33" y="143"/>
                </a:cxn>
                <a:cxn ang="0">
                  <a:pos x="33" y="147"/>
                </a:cxn>
                <a:cxn ang="0">
                  <a:pos x="0" y="179"/>
                </a:cxn>
                <a:cxn ang="0">
                  <a:pos x="19" y="189"/>
                </a:cxn>
                <a:cxn ang="0">
                  <a:pos x="42" y="189"/>
                </a:cxn>
                <a:cxn ang="0">
                  <a:pos x="65" y="175"/>
                </a:cxn>
                <a:cxn ang="0">
                  <a:pos x="98" y="156"/>
                </a:cxn>
                <a:cxn ang="0">
                  <a:pos x="130" y="134"/>
                </a:cxn>
                <a:cxn ang="0">
                  <a:pos x="167" y="106"/>
                </a:cxn>
                <a:cxn ang="0">
                  <a:pos x="204" y="74"/>
                </a:cxn>
                <a:cxn ang="0">
                  <a:pos x="246" y="32"/>
                </a:cxn>
                <a:cxn ang="0">
                  <a:pos x="246" y="32"/>
                </a:cxn>
                <a:cxn ang="0">
                  <a:pos x="232" y="0"/>
                </a:cxn>
              </a:cxnLst>
              <a:rect l="0" t="0" r="r" b="b"/>
              <a:pathLst>
                <a:path w="246" h="189">
                  <a:moveTo>
                    <a:pt x="232" y="0"/>
                  </a:moveTo>
                  <a:lnTo>
                    <a:pt x="232" y="0"/>
                  </a:lnTo>
                  <a:lnTo>
                    <a:pt x="190" y="32"/>
                  </a:lnTo>
                  <a:lnTo>
                    <a:pt x="153" y="65"/>
                  </a:lnTo>
                  <a:lnTo>
                    <a:pt x="116" y="92"/>
                  </a:lnTo>
                  <a:lnTo>
                    <a:pt x="84" y="115"/>
                  </a:lnTo>
                  <a:lnTo>
                    <a:pt x="61" y="134"/>
                  </a:lnTo>
                  <a:lnTo>
                    <a:pt x="42" y="143"/>
                  </a:lnTo>
                  <a:lnTo>
                    <a:pt x="33" y="143"/>
                  </a:lnTo>
                  <a:lnTo>
                    <a:pt x="33" y="147"/>
                  </a:lnTo>
                  <a:lnTo>
                    <a:pt x="0" y="179"/>
                  </a:lnTo>
                  <a:lnTo>
                    <a:pt x="19" y="189"/>
                  </a:lnTo>
                  <a:lnTo>
                    <a:pt x="42" y="189"/>
                  </a:lnTo>
                  <a:lnTo>
                    <a:pt x="65" y="175"/>
                  </a:lnTo>
                  <a:lnTo>
                    <a:pt x="98" y="156"/>
                  </a:lnTo>
                  <a:lnTo>
                    <a:pt x="130" y="134"/>
                  </a:lnTo>
                  <a:lnTo>
                    <a:pt x="167" y="106"/>
                  </a:lnTo>
                  <a:lnTo>
                    <a:pt x="204" y="74"/>
                  </a:lnTo>
                  <a:lnTo>
                    <a:pt x="246" y="32"/>
                  </a:lnTo>
                  <a:lnTo>
                    <a:pt x="246" y="32"/>
                  </a:lnTo>
                  <a:lnTo>
                    <a:pt x="232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7207" y="9061"/>
              <a:ext cx="204" cy="262"/>
            </a:xfrm>
            <a:custGeom>
              <a:avLst/>
              <a:gdLst/>
              <a:ahLst/>
              <a:cxnLst>
                <a:cxn ang="0">
                  <a:pos x="171" y="33"/>
                </a:cxn>
                <a:cxn ang="0">
                  <a:pos x="171" y="33"/>
                </a:cxn>
                <a:cxn ang="0">
                  <a:pos x="171" y="28"/>
                </a:cxn>
                <a:cxn ang="0">
                  <a:pos x="166" y="37"/>
                </a:cxn>
                <a:cxn ang="0">
                  <a:pos x="153" y="60"/>
                </a:cxn>
                <a:cxn ang="0">
                  <a:pos x="129" y="88"/>
                </a:cxn>
                <a:cxn ang="0">
                  <a:pos x="106" y="120"/>
                </a:cxn>
                <a:cxn ang="0">
                  <a:pos x="74" y="152"/>
                </a:cxn>
                <a:cxn ang="0">
                  <a:pos x="37" y="189"/>
                </a:cxn>
                <a:cxn ang="0">
                  <a:pos x="0" y="230"/>
                </a:cxn>
                <a:cxn ang="0">
                  <a:pos x="14" y="262"/>
                </a:cxn>
                <a:cxn ang="0">
                  <a:pos x="55" y="226"/>
                </a:cxn>
                <a:cxn ang="0">
                  <a:pos x="92" y="189"/>
                </a:cxn>
                <a:cxn ang="0">
                  <a:pos x="125" y="152"/>
                </a:cxn>
                <a:cxn ang="0">
                  <a:pos x="153" y="115"/>
                </a:cxn>
                <a:cxn ang="0">
                  <a:pos x="176" y="83"/>
                </a:cxn>
                <a:cxn ang="0">
                  <a:pos x="194" y="56"/>
                </a:cxn>
                <a:cxn ang="0">
                  <a:pos x="204" y="33"/>
                </a:cxn>
                <a:cxn ang="0">
                  <a:pos x="204" y="0"/>
                </a:cxn>
                <a:cxn ang="0">
                  <a:pos x="204" y="0"/>
                </a:cxn>
                <a:cxn ang="0">
                  <a:pos x="171" y="33"/>
                </a:cxn>
              </a:cxnLst>
              <a:rect l="0" t="0" r="r" b="b"/>
              <a:pathLst>
                <a:path w="204" h="262">
                  <a:moveTo>
                    <a:pt x="171" y="33"/>
                  </a:moveTo>
                  <a:lnTo>
                    <a:pt x="171" y="33"/>
                  </a:lnTo>
                  <a:lnTo>
                    <a:pt x="171" y="28"/>
                  </a:lnTo>
                  <a:lnTo>
                    <a:pt x="166" y="37"/>
                  </a:lnTo>
                  <a:lnTo>
                    <a:pt x="153" y="60"/>
                  </a:lnTo>
                  <a:lnTo>
                    <a:pt x="129" y="88"/>
                  </a:lnTo>
                  <a:lnTo>
                    <a:pt x="106" y="120"/>
                  </a:lnTo>
                  <a:lnTo>
                    <a:pt x="74" y="152"/>
                  </a:lnTo>
                  <a:lnTo>
                    <a:pt x="37" y="189"/>
                  </a:lnTo>
                  <a:lnTo>
                    <a:pt x="0" y="230"/>
                  </a:lnTo>
                  <a:lnTo>
                    <a:pt x="14" y="262"/>
                  </a:lnTo>
                  <a:lnTo>
                    <a:pt x="55" y="226"/>
                  </a:lnTo>
                  <a:lnTo>
                    <a:pt x="92" y="189"/>
                  </a:lnTo>
                  <a:lnTo>
                    <a:pt x="125" y="152"/>
                  </a:lnTo>
                  <a:lnTo>
                    <a:pt x="153" y="115"/>
                  </a:lnTo>
                  <a:lnTo>
                    <a:pt x="176" y="83"/>
                  </a:lnTo>
                  <a:lnTo>
                    <a:pt x="194" y="56"/>
                  </a:lnTo>
                  <a:lnTo>
                    <a:pt x="204" y="33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171" y="3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7165" y="9048"/>
              <a:ext cx="246" cy="193"/>
            </a:xfrm>
            <a:custGeom>
              <a:avLst/>
              <a:gdLst/>
              <a:ahLst/>
              <a:cxnLst>
                <a:cxn ang="0">
                  <a:pos x="19" y="193"/>
                </a:cxn>
                <a:cxn ang="0">
                  <a:pos x="19" y="193"/>
                </a:cxn>
                <a:cxn ang="0">
                  <a:pos x="56" y="156"/>
                </a:cxn>
                <a:cxn ang="0">
                  <a:pos x="97" y="124"/>
                </a:cxn>
                <a:cxn ang="0">
                  <a:pos x="130" y="96"/>
                </a:cxn>
                <a:cxn ang="0">
                  <a:pos x="162" y="73"/>
                </a:cxn>
                <a:cxn ang="0">
                  <a:pos x="190" y="59"/>
                </a:cxn>
                <a:cxn ang="0">
                  <a:pos x="208" y="50"/>
                </a:cxn>
                <a:cxn ang="0">
                  <a:pos x="218" y="50"/>
                </a:cxn>
                <a:cxn ang="0">
                  <a:pos x="213" y="46"/>
                </a:cxn>
                <a:cxn ang="0">
                  <a:pos x="246" y="13"/>
                </a:cxn>
                <a:cxn ang="0">
                  <a:pos x="227" y="0"/>
                </a:cxn>
                <a:cxn ang="0">
                  <a:pos x="204" y="4"/>
                </a:cxn>
                <a:cxn ang="0">
                  <a:pos x="181" y="13"/>
                </a:cxn>
                <a:cxn ang="0">
                  <a:pos x="153" y="32"/>
                </a:cxn>
                <a:cxn ang="0">
                  <a:pos x="116" y="55"/>
                </a:cxn>
                <a:cxn ang="0">
                  <a:pos x="79" y="87"/>
                </a:cxn>
                <a:cxn ang="0">
                  <a:pos x="42" y="119"/>
                </a:cxn>
                <a:cxn ang="0">
                  <a:pos x="0" y="156"/>
                </a:cxn>
                <a:cxn ang="0">
                  <a:pos x="0" y="156"/>
                </a:cxn>
                <a:cxn ang="0">
                  <a:pos x="19" y="193"/>
                </a:cxn>
              </a:cxnLst>
              <a:rect l="0" t="0" r="r" b="b"/>
              <a:pathLst>
                <a:path w="246" h="193">
                  <a:moveTo>
                    <a:pt x="19" y="193"/>
                  </a:moveTo>
                  <a:lnTo>
                    <a:pt x="19" y="193"/>
                  </a:lnTo>
                  <a:lnTo>
                    <a:pt x="56" y="156"/>
                  </a:lnTo>
                  <a:lnTo>
                    <a:pt x="97" y="124"/>
                  </a:lnTo>
                  <a:lnTo>
                    <a:pt x="130" y="96"/>
                  </a:lnTo>
                  <a:lnTo>
                    <a:pt x="162" y="73"/>
                  </a:lnTo>
                  <a:lnTo>
                    <a:pt x="190" y="59"/>
                  </a:lnTo>
                  <a:lnTo>
                    <a:pt x="208" y="50"/>
                  </a:lnTo>
                  <a:lnTo>
                    <a:pt x="218" y="50"/>
                  </a:lnTo>
                  <a:lnTo>
                    <a:pt x="213" y="46"/>
                  </a:lnTo>
                  <a:lnTo>
                    <a:pt x="246" y="13"/>
                  </a:lnTo>
                  <a:lnTo>
                    <a:pt x="227" y="0"/>
                  </a:lnTo>
                  <a:lnTo>
                    <a:pt x="204" y="4"/>
                  </a:lnTo>
                  <a:lnTo>
                    <a:pt x="181" y="13"/>
                  </a:lnTo>
                  <a:lnTo>
                    <a:pt x="153" y="32"/>
                  </a:lnTo>
                  <a:lnTo>
                    <a:pt x="116" y="55"/>
                  </a:lnTo>
                  <a:lnTo>
                    <a:pt x="79" y="87"/>
                  </a:lnTo>
                  <a:lnTo>
                    <a:pt x="42" y="119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19" y="19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6975" y="9204"/>
              <a:ext cx="209" cy="266"/>
            </a:xfrm>
            <a:custGeom>
              <a:avLst/>
              <a:gdLst/>
              <a:ahLst/>
              <a:cxnLst>
                <a:cxn ang="0">
                  <a:pos x="33" y="234"/>
                </a:cxn>
                <a:cxn ang="0">
                  <a:pos x="33" y="234"/>
                </a:cxn>
                <a:cxn ang="0">
                  <a:pos x="37" y="239"/>
                </a:cxn>
                <a:cxn ang="0">
                  <a:pos x="42" y="230"/>
                </a:cxn>
                <a:cxn ang="0">
                  <a:pos x="56" y="207"/>
                </a:cxn>
                <a:cxn ang="0">
                  <a:pos x="74" y="179"/>
                </a:cxn>
                <a:cxn ang="0">
                  <a:pos x="102" y="147"/>
                </a:cxn>
                <a:cxn ang="0">
                  <a:pos x="130" y="110"/>
                </a:cxn>
                <a:cxn ang="0">
                  <a:pos x="167" y="73"/>
                </a:cxn>
                <a:cxn ang="0">
                  <a:pos x="209" y="37"/>
                </a:cxn>
                <a:cxn ang="0">
                  <a:pos x="190" y="0"/>
                </a:cxn>
                <a:cxn ang="0">
                  <a:pos x="149" y="41"/>
                </a:cxn>
                <a:cxn ang="0">
                  <a:pos x="111" y="78"/>
                </a:cxn>
                <a:cxn ang="0">
                  <a:pos x="79" y="115"/>
                </a:cxn>
                <a:cxn ang="0">
                  <a:pos x="51" y="147"/>
                </a:cxn>
                <a:cxn ang="0">
                  <a:pos x="28" y="179"/>
                </a:cxn>
                <a:cxn ang="0">
                  <a:pos x="10" y="207"/>
                </a:cxn>
                <a:cxn ang="0">
                  <a:pos x="0" y="234"/>
                </a:cxn>
                <a:cxn ang="0">
                  <a:pos x="0" y="266"/>
                </a:cxn>
                <a:cxn ang="0">
                  <a:pos x="0" y="266"/>
                </a:cxn>
                <a:cxn ang="0">
                  <a:pos x="33" y="234"/>
                </a:cxn>
              </a:cxnLst>
              <a:rect l="0" t="0" r="r" b="b"/>
              <a:pathLst>
                <a:path w="209" h="266">
                  <a:moveTo>
                    <a:pt x="33" y="234"/>
                  </a:moveTo>
                  <a:lnTo>
                    <a:pt x="33" y="234"/>
                  </a:lnTo>
                  <a:lnTo>
                    <a:pt x="37" y="239"/>
                  </a:lnTo>
                  <a:lnTo>
                    <a:pt x="42" y="230"/>
                  </a:lnTo>
                  <a:lnTo>
                    <a:pt x="56" y="207"/>
                  </a:lnTo>
                  <a:lnTo>
                    <a:pt x="74" y="179"/>
                  </a:lnTo>
                  <a:lnTo>
                    <a:pt x="102" y="147"/>
                  </a:lnTo>
                  <a:lnTo>
                    <a:pt x="130" y="110"/>
                  </a:lnTo>
                  <a:lnTo>
                    <a:pt x="167" y="73"/>
                  </a:lnTo>
                  <a:lnTo>
                    <a:pt x="209" y="37"/>
                  </a:lnTo>
                  <a:lnTo>
                    <a:pt x="190" y="0"/>
                  </a:lnTo>
                  <a:lnTo>
                    <a:pt x="149" y="41"/>
                  </a:lnTo>
                  <a:lnTo>
                    <a:pt x="111" y="78"/>
                  </a:lnTo>
                  <a:lnTo>
                    <a:pt x="79" y="115"/>
                  </a:lnTo>
                  <a:lnTo>
                    <a:pt x="51" y="147"/>
                  </a:lnTo>
                  <a:lnTo>
                    <a:pt x="28" y="179"/>
                  </a:lnTo>
                  <a:lnTo>
                    <a:pt x="10" y="207"/>
                  </a:lnTo>
                  <a:lnTo>
                    <a:pt x="0" y="234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33" y="234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7174" y="9153"/>
              <a:ext cx="459" cy="230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5" y="226"/>
                </a:cxn>
                <a:cxn ang="0">
                  <a:pos x="19" y="230"/>
                </a:cxn>
                <a:cxn ang="0">
                  <a:pos x="37" y="230"/>
                </a:cxn>
                <a:cxn ang="0">
                  <a:pos x="70" y="226"/>
                </a:cxn>
                <a:cxn ang="0">
                  <a:pos x="102" y="221"/>
                </a:cxn>
                <a:cxn ang="0">
                  <a:pos x="144" y="207"/>
                </a:cxn>
                <a:cxn ang="0">
                  <a:pos x="186" y="193"/>
                </a:cxn>
                <a:cxn ang="0">
                  <a:pos x="232" y="170"/>
                </a:cxn>
                <a:cxn ang="0">
                  <a:pos x="278" y="152"/>
                </a:cxn>
                <a:cxn ang="0">
                  <a:pos x="320" y="129"/>
                </a:cxn>
                <a:cxn ang="0">
                  <a:pos x="357" y="106"/>
                </a:cxn>
                <a:cxn ang="0">
                  <a:pos x="394" y="83"/>
                </a:cxn>
                <a:cxn ang="0">
                  <a:pos x="422" y="65"/>
                </a:cxn>
                <a:cxn ang="0">
                  <a:pos x="440" y="46"/>
                </a:cxn>
                <a:cxn ang="0">
                  <a:pos x="454" y="28"/>
                </a:cxn>
                <a:cxn ang="0">
                  <a:pos x="459" y="14"/>
                </a:cxn>
                <a:cxn ang="0">
                  <a:pos x="449" y="5"/>
                </a:cxn>
                <a:cxn ang="0">
                  <a:pos x="436" y="0"/>
                </a:cxn>
                <a:cxn ang="0">
                  <a:pos x="417" y="0"/>
                </a:cxn>
                <a:cxn ang="0">
                  <a:pos x="385" y="5"/>
                </a:cxn>
                <a:cxn ang="0">
                  <a:pos x="352" y="14"/>
                </a:cxn>
                <a:cxn ang="0">
                  <a:pos x="311" y="23"/>
                </a:cxn>
                <a:cxn ang="0">
                  <a:pos x="269" y="42"/>
                </a:cxn>
                <a:cxn ang="0">
                  <a:pos x="223" y="60"/>
                </a:cxn>
                <a:cxn ang="0">
                  <a:pos x="176" y="83"/>
                </a:cxn>
                <a:cxn ang="0">
                  <a:pos x="135" y="101"/>
                </a:cxn>
                <a:cxn ang="0">
                  <a:pos x="98" y="124"/>
                </a:cxn>
                <a:cxn ang="0">
                  <a:pos x="61" y="147"/>
                </a:cxn>
                <a:cxn ang="0">
                  <a:pos x="37" y="170"/>
                </a:cxn>
                <a:cxn ang="0">
                  <a:pos x="14" y="189"/>
                </a:cxn>
                <a:cxn ang="0">
                  <a:pos x="0" y="203"/>
                </a:cxn>
                <a:cxn ang="0">
                  <a:pos x="0" y="216"/>
                </a:cxn>
              </a:cxnLst>
              <a:rect l="0" t="0" r="r" b="b"/>
              <a:pathLst>
                <a:path w="459" h="230">
                  <a:moveTo>
                    <a:pt x="0" y="216"/>
                  </a:moveTo>
                  <a:lnTo>
                    <a:pt x="5" y="226"/>
                  </a:lnTo>
                  <a:lnTo>
                    <a:pt x="19" y="230"/>
                  </a:lnTo>
                  <a:lnTo>
                    <a:pt x="37" y="230"/>
                  </a:lnTo>
                  <a:lnTo>
                    <a:pt x="70" y="226"/>
                  </a:lnTo>
                  <a:lnTo>
                    <a:pt x="102" y="221"/>
                  </a:lnTo>
                  <a:lnTo>
                    <a:pt x="144" y="207"/>
                  </a:lnTo>
                  <a:lnTo>
                    <a:pt x="186" y="193"/>
                  </a:lnTo>
                  <a:lnTo>
                    <a:pt x="232" y="170"/>
                  </a:lnTo>
                  <a:lnTo>
                    <a:pt x="278" y="152"/>
                  </a:lnTo>
                  <a:lnTo>
                    <a:pt x="320" y="129"/>
                  </a:lnTo>
                  <a:lnTo>
                    <a:pt x="357" y="106"/>
                  </a:lnTo>
                  <a:lnTo>
                    <a:pt x="394" y="83"/>
                  </a:lnTo>
                  <a:lnTo>
                    <a:pt x="422" y="65"/>
                  </a:lnTo>
                  <a:lnTo>
                    <a:pt x="440" y="46"/>
                  </a:lnTo>
                  <a:lnTo>
                    <a:pt x="454" y="28"/>
                  </a:lnTo>
                  <a:lnTo>
                    <a:pt x="459" y="14"/>
                  </a:lnTo>
                  <a:lnTo>
                    <a:pt x="449" y="5"/>
                  </a:lnTo>
                  <a:lnTo>
                    <a:pt x="436" y="0"/>
                  </a:lnTo>
                  <a:lnTo>
                    <a:pt x="417" y="0"/>
                  </a:lnTo>
                  <a:lnTo>
                    <a:pt x="385" y="5"/>
                  </a:lnTo>
                  <a:lnTo>
                    <a:pt x="352" y="14"/>
                  </a:lnTo>
                  <a:lnTo>
                    <a:pt x="311" y="23"/>
                  </a:lnTo>
                  <a:lnTo>
                    <a:pt x="269" y="42"/>
                  </a:lnTo>
                  <a:lnTo>
                    <a:pt x="223" y="60"/>
                  </a:lnTo>
                  <a:lnTo>
                    <a:pt x="176" y="83"/>
                  </a:lnTo>
                  <a:lnTo>
                    <a:pt x="135" y="101"/>
                  </a:lnTo>
                  <a:lnTo>
                    <a:pt x="98" y="124"/>
                  </a:lnTo>
                  <a:lnTo>
                    <a:pt x="61" y="147"/>
                  </a:lnTo>
                  <a:lnTo>
                    <a:pt x="37" y="170"/>
                  </a:lnTo>
                  <a:lnTo>
                    <a:pt x="14" y="189"/>
                  </a:lnTo>
                  <a:lnTo>
                    <a:pt x="0" y="203"/>
                  </a:lnTo>
                  <a:lnTo>
                    <a:pt x="0" y="216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7156" y="9300"/>
              <a:ext cx="250" cy="106"/>
            </a:xfrm>
            <a:custGeom>
              <a:avLst/>
              <a:gdLst/>
              <a:ahLst/>
              <a:cxnLst>
                <a:cxn ang="0">
                  <a:pos x="250" y="0"/>
                </a:cxn>
                <a:cxn ang="0">
                  <a:pos x="250" y="0"/>
                </a:cxn>
                <a:cxn ang="0">
                  <a:pos x="204" y="23"/>
                </a:cxn>
                <a:cxn ang="0">
                  <a:pos x="162" y="37"/>
                </a:cxn>
                <a:cxn ang="0">
                  <a:pos x="120" y="46"/>
                </a:cxn>
                <a:cxn ang="0">
                  <a:pos x="88" y="56"/>
                </a:cxn>
                <a:cxn ang="0">
                  <a:pos x="60" y="60"/>
                </a:cxn>
                <a:cxn ang="0">
                  <a:pos x="42" y="60"/>
                </a:cxn>
                <a:cxn ang="0">
                  <a:pos x="32" y="56"/>
                </a:cxn>
                <a:cxn ang="0">
                  <a:pos x="32" y="60"/>
                </a:cxn>
                <a:cxn ang="0">
                  <a:pos x="0" y="79"/>
                </a:cxn>
                <a:cxn ang="0">
                  <a:pos x="9" y="102"/>
                </a:cxn>
                <a:cxn ang="0">
                  <a:pos x="28" y="106"/>
                </a:cxn>
                <a:cxn ang="0">
                  <a:pos x="55" y="106"/>
                </a:cxn>
                <a:cxn ang="0">
                  <a:pos x="83" y="106"/>
                </a:cxn>
                <a:cxn ang="0">
                  <a:pos x="120" y="97"/>
                </a:cxn>
                <a:cxn ang="0">
                  <a:pos x="162" y="83"/>
                </a:cxn>
                <a:cxn ang="0">
                  <a:pos x="204" y="69"/>
                </a:cxn>
                <a:cxn ang="0">
                  <a:pos x="250" y="46"/>
                </a:cxn>
                <a:cxn ang="0">
                  <a:pos x="250" y="46"/>
                </a:cxn>
                <a:cxn ang="0">
                  <a:pos x="250" y="0"/>
                </a:cxn>
              </a:cxnLst>
              <a:rect l="0" t="0" r="r" b="b"/>
              <a:pathLst>
                <a:path w="250" h="106">
                  <a:moveTo>
                    <a:pt x="250" y="0"/>
                  </a:moveTo>
                  <a:lnTo>
                    <a:pt x="250" y="0"/>
                  </a:lnTo>
                  <a:lnTo>
                    <a:pt x="204" y="23"/>
                  </a:lnTo>
                  <a:lnTo>
                    <a:pt x="162" y="37"/>
                  </a:lnTo>
                  <a:lnTo>
                    <a:pt x="120" y="46"/>
                  </a:lnTo>
                  <a:lnTo>
                    <a:pt x="88" y="56"/>
                  </a:lnTo>
                  <a:lnTo>
                    <a:pt x="60" y="60"/>
                  </a:lnTo>
                  <a:lnTo>
                    <a:pt x="42" y="60"/>
                  </a:lnTo>
                  <a:lnTo>
                    <a:pt x="32" y="56"/>
                  </a:lnTo>
                  <a:lnTo>
                    <a:pt x="32" y="60"/>
                  </a:lnTo>
                  <a:lnTo>
                    <a:pt x="0" y="79"/>
                  </a:lnTo>
                  <a:lnTo>
                    <a:pt x="9" y="102"/>
                  </a:lnTo>
                  <a:lnTo>
                    <a:pt x="28" y="106"/>
                  </a:lnTo>
                  <a:lnTo>
                    <a:pt x="55" y="106"/>
                  </a:lnTo>
                  <a:lnTo>
                    <a:pt x="83" y="106"/>
                  </a:lnTo>
                  <a:lnTo>
                    <a:pt x="120" y="97"/>
                  </a:lnTo>
                  <a:lnTo>
                    <a:pt x="162" y="83"/>
                  </a:lnTo>
                  <a:lnTo>
                    <a:pt x="204" y="69"/>
                  </a:lnTo>
                  <a:lnTo>
                    <a:pt x="250" y="46"/>
                  </a:lnTo>
                  <a:lnTo>
                    <a:pt x="250" y="46"/>
                  </a:lnTo>
                  <a:lnTo>
                    <a:pt x="250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7406" y="9163"/>
              <a:ext cx="241" cy="183"/>
            </a:xfrm>
            <a:custGeom>
              <a:avLst/>
              <a:gdLst/>
              <a:ahLst/>
              <a:cxnLst>
                <a:cxn ang="0">
                  <a:pos x="208" y="13"/>
                </a:cxn>
                <a:cxn ang="0">
                  <a:pos x="208" y="13"/>
                </a:cxn>
                <a:cxn ang="0">
                  <a:pos x="208" y="9"/>
                </a:cxn>
                <a:cxn ang="0">
                  <a:pos x="199" y="18"/>
                </a:cxn>
                <a:cxn ang="0">
                  <a:pos x="180" y="36"/>
                </a:cxn>
                <a:cxn ang="0">
                  <a:pos x="153" y="55"/>
                </a:cxn>
                <a:cxn ang="0">
                  <a:pos x="120" y="73"/>
                </a:cxn>
                <a:cxn ang="0">
                  <a:pos x="83" y="96"/>
                </a:cxn>
                <a:cxn ang="0">
                  <a:pos x="42" y="119"/>
                </a:cxn>
                <a:cxn ang="0">
                  <a:pos x="0" y="137"/>
                </a:cxn>
                <a:cxn ang="0">
                  <a:pos x="0" y="183"/>
                </a:cxn>
                <a:cxn ang="0">
                  <a:pos x="46" y="165"/>
                </a:cxn>
                <a:cxn ang="0">
                  <a:pos x="92" y="142"/>
                </a:cxn>
                <a:cxn ang="0">
                  <a:pos x="130" y="119"/>
                </a:cxn>
                <a:cxn ang="0">
                  <a:pos x="167" y="96"/>
                </a:cxn>
                <a:cxn ang="0">
                  <a:pos x="194" y="73"/>
                </a:cxn>
                <a:cxn ang="0">
                  <a:pos x="217" y="50"/>
                </a:cxn>
                <a:cxn ang="0">
                  <a:pos x="236" y="32"/>
                </a:cxn>
                <a:cxn ang="0">
                  <a:pos x="241" y="0"/>
                </a:cxn>
                <a:cxn ang="0">
                  <a:pos x="241" y="0"/>
                </a:cxn>
                <a:cxn ang="0">
                  <a:pos x="208" y="13"/>
                </a:cxn>
              </a:cxnLst>
              <a:rect l="0" t="0" r="r" b="b"/>
              <a:pathLst>
                <a:path w="241" h="183">
                  <a:moveTo>
                    <a:pt x="208" y="13"/>
                  </a:moveTo>
                  <a:lnTo>
                    <a:pt x="208" y="13"/>
                  </a:lnTo>
                  <a:lnTo>
                    <a:pt x="208" y="9"/>
                  </a:lnTo>
                  <a:lnTo>
                    <a:pt x="199" y="18"/>
                  </a:lnTo>
                  <a:lnTo>
                    <a:pt x="180" y="36"/>
                  </a:lnTo>
                  <a:lnTo>
                    <a:pt x="153" y="55"/>
                  </a:lnTo>
                  <a:lnTo>
                    <a:pt x="120" y="73"/>
                  </a:lnTo>
                  <a:lnTo>
                    <a:pt x="83" y="96"/>
                  </a:lnTo>
                  <a:lnTo>
                    <a:pt x="42" y="119"/>
                  </a:lnTo>
                  <a:lnTo>
                    <a:pt x="0" y="137"/>
                  </a:lnTo>
                  <a:lnTo>
                    <a:pt x="0" y="183"/>
                  </a:lnTo>
                  <a:lnTo>
                    <a:pt x="46" y="165"/>
                  </a:lnTo>
                  <a:lnTo>
                    <a:pt x="92" y="142"/>
                  </a:lnTo>
                  <a:lnTo>
                    <a:pt x="130" y="119"/>
                  </a:lnTo>
                  <a:lnTo>
                    <a:pt x="167" y="96"/>
                  </a:lnTo>
                  <a:lnTo>
                    <a:pt x="194" y="73"/>
                  </a:lnTo>
                  <a:lnTo>
                    <a:pt x="217" y="50"/>
                  </a:lnTo>
                  <a:lnTo>
                    <a:pt x="236" y="32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08" y="13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7397" y="9130"/>
              <a:ext cx="250" cy="106"/>
            </a:xfrm>
            <a:custGeom>
              <a:avLst/>
              <a:gdLst/>
              <a:ahLst/>
              <a:cxnLst>
                <a:cxn ang="0">
                  <a:pos x="4" y="106"/>
                </a:cxn>
                <a:cxn ang="0">
                  <a:pos x="4" y="106"/>
                </a:cxn>
                <a:cxn ang="0">
                  <a:pos x="46" y="88"/>
                </a:cxn>
                <a:cxn ang="0">
                  <a:pos x="92" y="69"/>
                </a:cxn>
                <a:cxn ang="0">
                  <a:pos x="129" y="60"/>
                </a:cxn>
                <a:cxn ang="0">
                  <a:pos x="162" y="51"/>
                </a:cxn>
                <a:cxn ang="0">
                  <a:pos x="189" y="46"/>
                </a:cxn>
                <a:cxn ang="0">
                  <a:pos x="208" y="46"/>
                </a:cxn>
                <a:cxn ang="0">
                  <a:pos x="217" y="51"/>
                </a:cxn>
                <a:cxn ang="0">
                  <a:pos x="217" y="46"/>
                </a:cxn>
                <a:cxn ang="0">
                  <a:pos x="250" y="33"/>
                </a:cxn>
                <a:cxn ang="0">
                  <a:pos x="240" y="5"/>
                </a:cxn>
                <a:cxn ang="0">
                  <a:pos x="222" y="0"/>
                </a:cxn>
                <a:cxn ang="0">
                  <a:pos x="194" y="0"/>
                </a:cxn>
                <a:cxn ang="0">
                  <a:pos x="166" y="5"/>
                </a:cxn>
                <a:cxn ang="0">
                  <a:pos x="129" y="14"/>
                </a:cxn>
                <a:cxn ang="0">
                  <a:pos x="88" y="23"/>
                </a:cxn>
                <a:cxn ang="0">
                  <a:pos x="46" y="4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4" y="106"/>
                </a:cxn>
              </a:cxnLst>
              <a:rect l="0" t="0" r="r" b="b"/>
              <a:pathLst>
                <a:path w="250" h="106">
                  <a:moveTo>
                    <a:pt x="4" y="106"/>
                  </a:moveTo>
                  <a:lnTo>
                    <a:pt x="4" y="106"/>
                  </a:lnTo>
                  <a:lnTo>
                    <a:pt x="46" y="88"/>
                  </a:lnTo>
                  <a:lnTo>
                    <a:pt x="92" y="69"/>
                  </a:lnTo>
                  <a:lnTo>
                    <a:pt x="129" y="60"/>
                  </a:lnTo>
                  <a:lnTo>
                    <a:pt x="162" y="51"/>
                  </a:lnTo>
                  <a:lnTo>
                    <a:pt x="189" y="46"/>
                  </a:lnTo>
                  <a:lnTo>
                    <a:pt x="208" y="46"/>
                  </a:lnTo>
                  <a:lnTo>
                    <a:pt x="217" y="51"/>
                  </a:lnTo>
                  <a:lnTo>
                    <a:pt x="217" y="46"/>
                  </a:lnTo>
                  <a:lnTo>
                    <a:pt x="250" y="33"/>
                  </a:lnTo>
                  <a:lnTo>
                    <a:pt x="240" y="5"/>
                  </a:lnTo>
                  <a:lnTo>
                    <a:pt x="222" y="0"/>
                  </a:lnTo>
                  <a:lnTo>
                    <a:pt x="194" y="0"/>
                  </a:lnTo>
                  <a:lnTo>
                    <a:pt x="166" y="5"/>
                  </a:lnTo>
                  <a:lnTo>
                    <a:pt x="129" y="14"/>
                  </a:lnTo>
                  <a:lnTo>
                    <a:pt x="88" y="23"/>
                  </a:lnTo>
                  <a:lnTo>
                    <a:pt x="46" y="4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4" y="106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7156" y="9190"/>
              <a:ext cx="245" cy="189"/>
            </a:xfrm>
            <a:custGeom>
              <a:avLst/>
              <a:gdLst/>
              <a:ahLst/>
              <a:cxnLst>
                <a:cxn ang="0">
                  <a:pos x="32" y="170"/>
                </a:cxn>
                <a:cxn ang="0">
                  <a:pos x="32" y="170"/>
                </a:cxn>
                <a:cxn ang="0">
                  <a:pos x="32" y="179"/>
                </a:cxn>
                <a:cxn ang="0">
                  <a:pos x="42" y="166"/>
                </a:cxn>
                <a:cxn ang="0">
                  <a:pos x="60" y="152"/>
                </a:cxn>
                <a:cxn ang="0">
                  <a:pos x="88" y="133"/>
                </a:cxn>
                <a:cxn ang="0">
                  <a:pos x="120" y="110"/>
                </a:cxn>
                <a:cxn ang="0">
                  <a:pos x="157" y="87"/>
                </a:cxn>
                <a:cxn ang="0">
                  <a:pos x="199" y="69"/>
                </a:cxn>
                <a:cxn ang="0">
                  <a:pos x="245" y="46"/>
                </a:cxn>
                <a:cxn ang="0">
                  <a:pos x="241" y="0"/>
                </a:cxn>
                <a:cxn ang="0">
                  <a:pos x="194" y="23"/>
                </a:cxn>
                <a:cxn ang="0">
                  <a:pos x="148" y="46"/>
                </a:cxn>
                <a:cxn ang="0">
                  <a:pos x="111" y="69"/>
                </a:cxn>
                <a:cxn ang="0">
                  <a:pos x="74" y="92"/>
                </a:cxn>
                <a:cxn ang="0">
                  <a:pos x="46" y="110"/>
                </a:cxn>
                <a:cxn ang="0">
                  <a:pos x="23" y="133"/>
                </a:cxn>
                <a:cxn ang="0">
                  <a:pos x="5" y="156"/>
                </a:cxn>
                <a:cxn ang="0">
                  <a:pos x="0" y="189"/>
                </a:cxn>
                <a:cxn ang="0">
                  <a:pos x="0" y="189"/>
                </a:cxn>
                <a:cxn ang="0">
                  <a:pos x="32" y="170"/>
                </a:cxn>
              </a:cxnLst>
              <a:rect l="0" t="0" r="r" b="b"/>
              <a:pathLst>
                <a:path w="245" h="189">
                  <a:moveTo>
                    <a:pt x="32" y="170"/>
                  </a:moveTo>
                  <a:lnTo>
                    <a:pt x="32" y="170"/>
                  </a:lnTo>
                  <a:lnTo>
                    <a:pt x="32" y="179"/>
                  </a:lnTo>
                  <a:lnTo>
                    <a:pt x="42" y="166"/>
                  </a:lnTo>
                  <a:lnTo>
                    <a:pt x="60" y="152"/>
                  </a:lnTo>
                  <a:lnTo>
                    <a:pt x="88" y="133"/>
                  </a:lnTo>
                  <a:lnTo>
                    <a:pt x="120" y="110"/>
                  </a:lnTo>
                  <a:lnTo>
                    <a:pt x="157" y="87"/>
                  </a:lnTo>
                  <a:lnTo>
                    <a:pt x="199" y="69"/>
                  </a:lnTo>
                  <a:lnTo>
                    <a:pt x="245" y="46"/>
                  </a:lnTo>
                  <a:lnTo>
                    <a:pt x="241" y="0"/>
                  </a:lnTo>
                  <a:lnTo>
                    <a:pt x="194" y="23"/>
                  </a:lnTo>
                  <a:lnTo>
                    <a:pt x="148" y="46"/>
                  </a:lnTo>
                  <a:lnTo>
                    <a:pt x="111" y="69"/>
                  </a:lnTo>
                  <a:lnTo>
                    <a:pt x="74" y="92"/>
                  </a:lnTo>
                  <a:lnTo>
                    <a:pt x="46" y="110"/>
                  </a:lnTo>
                  <a:lnTo>
                    <a:pt x="23" y="133"/>
                  </a:lnTo>
                  <a:lnTo>
                    <a:pt x="5" y="156"/>
                  </a:lnTo>
                  <a:lnTo>
                    <a:pt x="0" y="189"/>
                  </a:lnTo>
                  <a:lnTo>
                    <a:pt x="0" y="189"/>
                  </a:lnTo>
                  <a:lnTo>
                    <a:pt x="32" y="17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7795" y="8822"/>
              <a:ext cx="185" cy="143"/>
            </a:xfrm>
            <a:custGeom>
              <a:avLst/>
              <a:gdLst/>
              <a:ahLst/>
              <a:cxnLst>
                <a:cxn ang="0">
                  <a:pos x="180" y="19"/>
                </a:cxn>
                <a:cxn ang="0">
                  <a:pos x="176" y="0"/>
                </a:cxn>
                <a:cxn ang="0">
                  <a:pos x="0" y="97"/>
                </a:cxn>
                <a:cxn ang="0">
                  <a:pos x="9" y="143"/>
                </a:cxn>
                <a:cxn ang="0">
                  <a:pos x="185" y="42"/>
                </a:cxn>
                <a:cxn ang="0">
                  <a:pos x="180" y="19"/>
                </a:cxn>
              </a:cxnLst>
              <a:rect l="0" t="0" r="r" b="b"/>
              <a:pathLst>
                <a:path w="185" h="143">
                  <a:moveTo>
                    <a:pt x="180" y="19"/>
                  </a:moveTo>
                  <a:lnTo>
                    <a:pt x="176" y="0"/>
                  </a:lnTo>
                  <a:lnTo>
                    <a:pt x="0" y="97"/>
                  </a:lnTo>
                  <a:lnTo>
                    <a:pt x="9" y="143"/>
                  </a:lnTo>
                  <a:lnTo>
                    <a:pt x="185" y="42"/>
                  </a:lnTo>
                  <a:lnTo>
                    <a:pt x="180" y="1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7406" y="9282"/>
              <a:ext cx="116" cy="69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11" y="0"/>
                </a:cxn>
                <a:cxn ang="0">
                  <a:pos x="0" y="23"/>
                </a:cxn>
                <a:cxn ang="0">
                  <a:pos x="5" y="69"/>
                </a:cxn>
                <a:cxn ang="0">
                  <a:pos x="116" y="51"/>
                </a:cxn>
                <a:cxn ang="0">
                  <a:pos x="111" y="51"/>
                </a:cxn>
                <a:cxn ang="0">
                  <a:pos x="116" y="0"/>
                </a:cxn>
              </a:cxnLst>
              <a:rect l="0" t="0" r="r" b="b"/>
              <a:pathLst>
                <a:path w="116" h="69">
                  <a:moveTo>
                    <a:pt x="116" y="0"/>
                  </a:moveTo>
                  <a:lnTo>
                    <a:pt x="111" y="0"/>
                  </a:lnTo>
                  <a:lnTo>
                    <a:pt x="0" y="23"/>
                  </a:lnTo>
                  <a:lnTo>
                    <a:pt x="5" y="69"/>
                  </a:lnTo>
                  <a:lnTo>
                    <a:pt x="116" y="51"/>
                  </a:lnTo>
                  <a:lnTo>
                    <a:pt x="111" y="51"/>
                  </a:lnTo>
                  <a:lnTo>
                    <a:pt x="116" y="0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auto">
            <a:xfrm>
              <a:off x="7517" y="9282"/>
              <a:ext cx="116" cy="55"/>
            </a:xfrm>
            <a:custGeom>
              <a:avLst/>
              <a:gdLst/>
              <a:ahLst/>
              <a:cxnLst>
                <a:cxn ang="0">
                  <a:pos x="111" y="32"/>
                </a:cxn>
                <a:cxn ang="0">
                  <a:pos x="116" y="5"/>
                </a:cxn>
                <a:cxn ang="0">
                  <a:pos x="5" y="0"/>
                </a:cxn>
                <a:cxn ang="0">
                  <a:pos x="0" y="51"/>
                </a:cxn>
                <a:cxn ang="0">
                  <a:pos x="111" y="55"/>
                </a:cxn>
                <a:cxn ang="0">
                  <a:pos x="111" y="32"/>
                </a:cxn>
              </a:cxnLst>
              <a:rect l="0" t="0" r="r" b="b"/>
              <a:pathLst>
                <a:path w="116" h="55">
                  <a:moveTo>
                    <a:pt x="111" y="32"/>
                  </a:moveTo>
                  <a:lnTo>
                    <a:pt x="116" y="5"/>
                  </a:lnTo>
                  <a:lnTo>
                    <a:pt x="5" y="0"/>
                  </a:lnTo>
                  <a:lnTo>
                    <a:pt x="0" y="51"/>
                  </a:lnTo>
                  <a:lnTo>
                    <a:pt x="111" y="55"/>
                  </a:lnTo>
                  <a:lnTo>
                    <a:pt x="111" y="32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7647" y="8804"/>
              <a:ext cx="97" cy="119"/>
            </a:xfrm>
            <a:custGeom>
              <a:avLst/>
              <a:gdLst/>
              <a:ahLst/>
              <a:cxnLst>
                <a:cxn ang="0">
                  <a:pos x="18" y="119"/>
                </a:cxn>
                <a:cxn ang="0">
                  <a:pos x="23" y="119"/>
                </a:cxn>
                <a:cxn ang="0">
                  <a:pos x="97" y="37"/>
                </a:cxn>
                <a:cxn ang="0">
                  <a:pos x="78" y="0"/>
                </a:cxn>
                <a:cxn ang="0">
                  <a:pos x="0" y="83"/>
                </a:cxn>
                <a:cxn ang="0">
                  <a:pos x="4" y="83"/>
                </a:cxn>
                <a:cxn ang="0">
                  <a:pos x="18" y="119"/>
                </a:cxn>
              </a:cxnLst>
              <a:rect l="0" t="0" r="r" b="b"/>
              <a:pathLst>
                <a:path w="97" h="119">
                  <a:moveTo>
                    <a:pt x="18" y="119"/>
                  </a:moveTo>
                  <a:lnTo>
                    <a:pt x="23" y="119"/>
                  </a:lnTo>
                  <a:lnTo>
                    <a:pt x="97" y="37"/>
                  </a:lnTo>
                  <a:lnTo>
                    <a:pt x="78" y="0"/>
                  </a:lnTo>
                  <a:lnTo>
                    <a:pt x="0" y="83"/>
                  </a:lnTo>
                  <a:lnTo>
                    <a:pt x="4" y="83"/>
                  </a:lnTo>
                  <a:lnTo>
                    <a:pt x="18" y="11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auto">
            <a:xfrm>
              <a:off x="7568" y="8887"/>
              <a:ext cx="97" cy="110"/>
            </a:xfrm>
            <a:custGeom>
              <a:avLst/>
              <a:gdLst/>
              <a:ahLst/>
              <a:cxnLst>
                <a:cxn ang="0">
                  <a:pos x="9" y="92"/>
                </a:cxn>
                <a:cxn ang="0">
                  <a:pos x="14" y="110"/>
                </a:cxn>
                <a:cxn ang="0">
                  <a:pos x="97" y="36"/>
                </a:cxn>
                <a:cxn ang="0">
                  <a:pos x="83" y="0"/>
                </a:cxn>
                <a:cxn ang="0">
                  <a:pos x="0" y="73"/>
                </a:cxn>
                <a:cxn ang="0">
                  <a:pos x="9" y="92"/>
                </a:cxn>
              </a:cxnLst>
              <a:rect l="0" t="0" r="r" b="b"/>
              <a:pathLst>
                <a:path w="97" h="110">
                  <a:moveTo>
                    <a:pt x="9" y="92"/>
                  </a:moveTo>
                  <a:lnTo>
                    <a:pt x="14" y="110"/>
                  </a:lnTo>
                  <a:lnTo>
                    <a:pt x="97" y="36"/>
                  </a:lnTo>
                  <a:lnTo>
                    <a:pt x="83" y="0"/>
                  </a:lnTo>
                  <a:lnTo>
                    <a:pt x="0" y="73"/>
                  </a:lnTo>
                  <a:lnTo>
                    <a:pt x="9" y="92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7429" y="8896"/>
              <a:ext cx="83" cy="124"/>
            </a:xfrm>
            <a:custGeom>
              <a:avLst/>
              <a:gdLst/>
              <a:ahLst/>
              <a:cxnLst>
                <a:cxn ang="0">
                  <a:pos x="28" y="124"/>
                </a:cxn>
                <a:cxn ang="0">
                  <a:pos x="32" y="119"/>
                </a:cxn>
                <a:cxn ang="0">
                  <a:pos x="83" y="23"/>
                </a:cxn>
                <a:cxn ang="0">
                  <a:pos x="56" y="0"/>
                </a:cxn>
                <a:cxn ang="0">
                  <a:pos x="0" y="96"/>
                </a:cxn>
                <a:cxn ang="0">
                  <a:pos x="5" y="96"/>
                </a:cxn>
                <a:cxn ang="0">
                  <a:pos x="28" y="124"/>
                </a:cxn>
              </a:cxnLst>
              <a:rect l="0" t="0" r="r" b="b"/>
              <a:pathLst>
                <a:path w="83" h="124">
                  <a:moveTo>
                    <a:pt x="28" y="124"/>
                  </a:moveTo>
                  <a:lnTo>
                    <a:pt x="32" y="119"/>
                  </a:lnTo>
                  <a:lnTo>
                    <a:pt x="83" y="23"/>
                  </a:lnTo>
                  <a:lnTo>
                    <a:pt x="56" y="0"/>
                  </a:lnTo>
                  <a:lnTo>
                    <a:pt x="0" y="96"/>
                  </a:lnTo>
                  <a:lnTo>
                    <a:pt x="5" y="96"/>
                  </a:lnTo>
                  <a:lnTo>
                    <a:pt x="28" y="124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94" name="Freeform 94"/>
            <p:cNvSpPr>
              <a:spLocks/>
            </p:cNvSpPr>
            <p:nvPr/>
          </p:nvSpPr>
          <p:spPr bwMode="auto">
            <a:xfrm>
              <a:off x="7378" y="8992"/>
              <a:ext cx="79" cy="106"/>
            </a:xfrm>
            <a:custGeom>
              <a:avLst/>
              <a:gdLst/>
              <a:ahLst/>
              <a:cxnLst>
                <a:cxn ang="0">
                  <a:pos x="14" y="92"/>
                </a:cxn>
                <a:cxn ang="0">
                  <a:pos x="28" y="106"/>
                </a:cxn>
                <a:cxn ang="0">
                  <a:pos x="79" y="28"/>
                </a:cxn>
                <a:cxn ang="0">
                  <a:pos x="56" y="0"/>
                </a:cxn>
                <a:cxn ang="0">
                  <a:pos x="0" y="79"/>
                </a:cxn>
                <a:cxn ang="0">
                  <a:pos x="14" y="92"/>
                </a:cxn>
              </a:cxnLst>
              <a:rect l="0" t="0" r="r" b="b"/>
              <a:pathLst>
                <a:path w="79" h="106">
                  <a:moveTo>
                    <a:pt x="14" y="92"/>
                  </a:moveTo>
                  <a:lnTo>
                    <a:pt x="28" y="106"/>
                  </a:lnTo>
                  <a:lnTo>
                    <a:pt x="79" y="28"/>
                  </a:lnTo>
                  <a:lnTo>
                    <a:pt x="56" y="0"/>
                  </a:lnTo>
                  <a:lnTo>
                    <a:pt x="0" y="79"/>
                  </a:lnTo>
                  <a:lnTo>
                    <a:pt x="14" y="92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7614" y="9135"/>
              <a:ext cx="195" cy="60"/>
            </a:xfrm>
            <a:custGeom>
              <a:avLst/>
              <a:gdLst/>
              <a:ahLst/>
              <a:cxnLst>
                <a:cxn ang="0">
                  <a:pos x="195" y="9"/>
                </a:cxn>
                <a:cxn ang="0">
                  <a:pos x="167" y="5"/>
                </a:cxn>
                <a:cxn ang="0">
                  <a:pos x="139" y="0"/>
                </a:cxn>
                <a:cxn ang="0">
                  <a:pos x="116" y="0"/>
                </a:cxn>
                <a:cxn ang="0">
                  <a:pos x="93" y="0"/>
                </a:cxn>
                <a:cxn ang="0">
                  <a:pos x="74" y="0"/>
                </a:cxn>
                <a:cxn ang="0">
                  <a:pos x="51" y="0"/>
                </a:cxn>
                <a:cxn ang="0">
                  <a:pos x="28" y="0"/>
                </a:cxn>
                <a:cxn ang="0">
                  <a:pos x="0" y="5"/>
                </a:cxn>
                <a:cxn ang="0">
                  <a:pos x="5" y="55"/>
                </a:cxn>
                <a:cxn ang="0">
                  <a:pos x="33" y="50"/>
                </a:cxn>
                <a:cxn ang="0">
                  <a:pos x="56" y="50"/>
                </a:cxn>
                <a:cxn ang="0">
                  <a:pos x="74" y="46"/>
                </a:cxn>
                <a:cxn ang="0">
                  <a:pos x="93" y="46"/>
                </a:cxn>
                <a:cxn ang="0">
                  <a:pos x="116" y="46"/>
                </a:cxn>
                <a:cxn ang="0">
                  <a:pos x="134" y="50"/>
                </a:cxn>
                <a:cxn ang="0">
                  <a:pos x="158" y="55"/>
                </a:cxn>
                <a:cxn ang="0">
                  <a:pos x="181" y="60"/>
                </a:cxn>
                <a:cxn ang="0">
                  <a:pos x="195" y="9"/>
                </a:cxn>
              </a:cxnLst>
              <a:rect l="0" t="0" r="r" b="b"/>
              <a:pathLst>
                <a:path w="195" h="60">
                  <a:moveTo>
                    <a:pt x="195" y="9"/>
                  </a:moveTo>
                  <a:lnTo>
                    <a:pt x="167" y="5"/>
                  </a:lnTo>
                  <a:lnTo>
                    <a:pt x="139" y="0"/>
                  </a:lnTo>
                  <a:lnTo>
                    <a:pt x="116" y="0"/>
                  </a:lnTo>
                  <a:lnTo>
                    <a:pt x="93" y="0"/>
                  </a:lnTo>
                  <a:lnTo>
                    <a:pt x="74" y="0"/>
                  </a:lnTo>
                  <a:lnTo>
                    <a:pt x="51" y="0"/>
                  </a:lnTo>
                  <a:lnTo>
                    <a:pt x="28" y="0"/>
                  </a:lnTo>
                  <a:lnTo>
                    <a:pt x="0" y="5"/>
                  </a:lnTo>
                  <a:lnTo>
                    <a:pt x="5" y="55"/>
                  </a:lnTo>
                  <a:lnTo>
                    <a:pt x="33" y="50"/>
                  </a:lnTo>
                  <a:lnTo>
                    <a:pt x="56" y="50"/>
                  </a:lnTo>
                  <a:lnTo>
                    <a:pt x="74" y="46"/>
                  </a:lnTo>
                  <a:lnTo>
                    <a:pt x="93" y="46"/>
                  </a:lnTo>
                  <a:lnTo>
                    <a:pt x="116" y="46"/>
                  </a:lnTo>
                  <a:lnTo>
                    <a:pt x="134" y="50"/>
                  </a:lnTo>
                  <a:lnTo>
                    <a:pt x="158" y="55"/>
                  </a:lnTo>
                  <a:lnTo>
                    <a:pt x="181" y="60"/>
                  </a:lnTo>
                  <a:lnTo>
                    <a:pt x="195" y="9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5119" y="10491"/>
              <a:ext cx="2282" cy="41"/>
            </a:xfrm>
            <a:custGeom>
              <a:avLst/>
              <a:gdLst/>
              <a:ahLst/>
              <a:cxnLst>
                <a:cxn ang="0">
                  <a:pos x="2282" y="18"/>
                </a:cxn>
                <a:cxn ang="0">
                  <a:pos x="2282" y="0"/>
                </a:cxn>
                <a:cxn ang="0">
                  <a:pos x="0" y="0"/>
                </a:cxn>
                <a:cxn ang="0">
                  <a:pos x="0" y="41"/>
                </a:cxn>
                <a:cxn ang="0">
                  <a:pos x="2282" y="41"/>
                </a:cxn>
                <a:cxn ang="0">
                  <a:pos x="2282" y="18"/>
                </a:cxn>
              </a:cxnLst>
              <a:rect l="0" t="0" r="r" b="b"/>
              <a:pathLst>
                <a:path w="2282" h="41">
                  <a:moveTo>
                    <a:pt x="2282" y="18"/>
                  </a:moveTo>
                  <a:lnTo>
                    <a:pt x="2282" y="0"/>
                  </a:lnTo>
                  <a:lnTo>
                    <a:pt x="0" y="0"/>
                  </a:lnTo>
                  <a:lnTo>
                    <a:pt x="0" y="41"/>
                  </a:lnTo>
                  <a:lnTo>
                    <a:pt x="2282" y="41"/>
                  </a:lnTo>
                  <a:lnTo>
                    <a:pt x="2282" y="18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97" name="Freeform 97"/>
            <p:cNvSpPr>
              <a:spLocks noEditPoints="1"/>
            </p:cNvSpPr>
            <p:nvPr/>
          </p:nvSpPr>
          <p:spPr bwMode="auto">
            <a:xfrm>
              <a:off x="5267" y="10702"/>
              <a:ext cx="1898" cy="258"/>
            </a:xfrm>
            <a:custGeom>
              <a:avLst/>
              <a:gdLst/>
              <a:ahLst/>
              <a:cxnLst>
                <a:cxn ang="0">
                  <a:pos x="23" y="19"/>
                </a:cxn>
                <a:cxn ang="0">
                  <a:pos x="135" y="5"/>
                </a:cxn>
                <a:cxn ang="0">
                  <a:pos x="195" y="46"/>
                </a:cxn>
                <a:cxn ang="0">
                  <a:pos x="185" y="101"/>
                </a:cxn>
                <a:cxn ang="0">
                  <a:pos x="167" y="129"/>
                </a:cxn>
                <a:cxn ang="0">
                  <a:pos x="209" y="175"/>
                </a:cxn>
                <a:cxn ang="0">
                  <a:pos x="176" y="239"/>
                </a:cxn>
                <a:cxn ang="0">
                  <a:pos x="10" y="249"/>
                </a:cxn>
                <a:cxn ang="0">
                  <a:pos x="28" y="226"/>
                </a:cxn>
                <a:cxn ang="0">
                  <a:pos x="116" y="115"/>
                </a:cxn>
                <a:cxn ang="0">
                  <a:pos x="144" y="69"/>
                </a:cxn>
                <a:cxn ang="0">
                  <a:pos x="116" y="23"/>
                </a:cxn>
                <a:cxn ang="0">
                  <a:pos x="84" y="226"/>
                </a:cxn>
                <a:cxn ang="0">
                  <a:pos x="102" y="239"/>
                </a:cxn>
                <a:cxn ang="0">
                  <a:pos x="139" y="221"/>
                </a:cxn>
                <a:cxn ang="0">
                  <a:pos x="148" y="161"/>
                </a:cxn>
                <a:cxn ang="0">
                  <a:pos x="97" y="134"/>
                </a:cxn>
                <a:cxn ang="0">
                  <a:pos x="477" y="239"/>
                </a:cxn>
                <a:cxn ang="0">
                  <a:pos x="384" y="258"/>
                </a:cxn>
                <a:cxn ang="0">
                  <a:pos x="417" y="235"/>
                </a:cxn>
                <a:cxn ang="0">
                  <a:pos x="417" y="32"/>
                </a:cxn>
                <a:cxn ang="0">
                  <a:pos x="394" y="14"/>
                </a:cxn>
                <a:cxn ang="0">
                  <a:pos x="477" y="19"/>
                </a:cxn>
                <a:cxn ang="0">
                  <a:pos x="560" y="32"/>
                </a:cxn>
                <a:cxn ang="0">
                  <a:pos x="546" y="14"/>
                </a:cxn>
                <a:cxn ang="0">
                  <a:pos x="630" y="14"/>
                </a:cxn>
                <a:cxn ang="0">
                  <a:pos x="616" y="42"/>
                </a:cxn>
                <a:cxn ang="0">
                  <a:pos x="616" y="239"/>
                </a:cxn>
                <a:cxn ang="0">
                  <a:pos x="528" y="249"/>
                </a:cxn>
                <a:cxn ang="0">
                  <a:pos x="560" y="235"/>
                </a:cxn>
                <a:cxn ang="0">
                  <a:pos x="1028" y="226"/>
                </a:cxn>
                <a:cxn ang="0">
                  <a:pos x="954" y="249"/>
                </a:cxn>
                <a:cxn ang="0">
                  <a:pos x="963" y="221"/>
                </a:cxn>
                <a:cxn ang="0">
                  <a:pos x="861" y="216"/>
                </a:cxn>
                <a:cxn ang="0">
                  <a:pos x="861" y="230"/>
                </a:cxn>
                <a:cxn ang="0">
                  <a:pos x="810" y="249"/>
                </a:cxn>
                <a:cxn ang="0">
                  <a:pos x="838" y="230"/>
                </a:cxn>
                <a:cxn ang="0">
                  <a:pos x="1218" y="5"/>
                </a:cxn>
                <a:cxn ang="0">
                  <a:pos x="1435" y="23"/>
                </a:cxn>
                <a:cxn ang="0">
                  <a:pos x="1435" y="226"/>
                </a:cxn>
                <a:cxn ang="0">
                  <a:pos x="1454" y="249"/>
                </a:cxn>
                <a:cxn ang="0">
                  <a:pos x="1375" y="244"/>
                </a:cxn>
                <a:cxn ang="0">
                  <a:pos x="1380" y="23"/>
                </a:cxn>
                <a:cxn ang="0">
                  <a:pos x="1310" y="244"/>
                </a:cxn>
                <a:cxn ang="0">
                  <a:pos x="1227" y="249"/>
                </a:cxn>
                <a:cxn ang="0">
                  <a:pos x="1250" y="230"/>
                </a:cxn>
                <a:cxn ang="0">
                  <a:pos x="1250" y="28"/>
                </a:cxn>
                <a:cxn ang="0">
                  <a:pos x="1218" y="5"/>
                </a:cxn>
                <a:cxn ang="0">
                  <a:pos x="1732" y="244"/>
                </a:cxn>
                <a:cxn ang="0">
                  <a:pos x="1644" y="249"/>
                </a:cxn>
                <a:cxn ang="0">
                  <a:pos x="1671" y="230"/>
                </a:cxn>
                <a:cxn ang="0">
                  <a:pos x="1667" y="28"/>
                </a:cxn>
                <a:cxn ang="0">
                  <a:pos x="1639" y="5"/>
                </a:cxn>
                <a:cxn ang="0">
                  <a:pos x="1727" y="23"/>
                </a:cxn>
                <a:cxn ang="0">
                  <a:pos x="1815" y="28"/>
                </a:cxn>
                <a:cxn ang="0">
                  <a:pos x="1796" y="14"/>
                </a:cxn>
                <a:cxn ang="0">
                  <a:pos x="1875" y="14"/>
                </a:cxn>
                <a:cxn ang="0">
                  <a:pos x="1866" y="51"/>
                </a:cxn>
                <a:cxn ang="0">
                  <a:pos x="1875" y="244"/>
                </a:cxn>
                <a:cxn ang="0">
                  <a:pos x="1792" y="249"/>
                </a:cxn>
                <a:cxn ang="0">
                  <a:pos x="1815" y="226"/>
                </a:cxn>
              </a:cxnLst>
              <a:rect l="0" t="0" r="r" b="b"/>
              <a:pathLst>
                <a:path w="1898" h="258">
                  <a:moveTo>
                    <a:pt x="33" y="212"/>
                  </a:moveTo>
                  <a:lnTo>
                    <a:pt x="33" y="51"/>
                  </a:lnTo>
                  <a:lnTo>
                    <a:pt x="33" y="46"/>
                  </a:lnTo>
                  <a:lnTo>
                    <a:pt x="33" y="42"/>
                  </a:lnTo>
                  <a:lnTo>
                    <a:pt x="28" y="37"/>
                  </a:lnTo>
                  <a:lnTo>
                    <a:pt x="28" y="32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4" y="14"/>
                  </a:lnTo>
                  <a:lnTo>
                    <a:pt x="10" y="14"/>
                  </a:lnTo>
                  <a:lnTo>
                    <a:pt x="5" y="14"/>
                  </a:lnTo>
                  <a:lnTo>
                    <a:pt x="0" y="14"/>
                  </a:lnTo>
                  <a:lnTo>
                    <a:pt x="0" y="5"/>
                  </a:lnTo>
                  <a:lnTo>
                    <a:pt x="116" y="5"/>
                  </a:lnTo>
                  <a:lnTo>
                    <a:pt x="125" y="5"/>
                  </a:lnTo>
                  <a:lnTo>
                    <a:pt x="135" y="5"/>
                  </a:lnTo>
                  <a:lnTo>
                    <a:pt x="144" y="10"/>
                  </a:lnTo>
                  <a:lnTo>
                    <a:pt x="148" y="10"/>
                  </a:lnTo>
                  <a:lnTo>
                    <a:pt x="158" y="10"/>
                  </a:lnTo>
                  <a:lnTo>
                    <a:pt x="162" y="14"/>
                  </a:lnTo>
                  <a:lnTo>
                    <a:pt x="167" y="19"/>
                  </a:lnTo>
                  <a:lnTo>
                    <a:pt x="176" y="19"/>
                  </a:lnTo>
                  <a:lnTo>
                    <a:pt x="181" y="23"/>
                  </a:lnTo>
                  <a:lnTo>
                    <a:pt x="185" y="28"/>
                  </a:lnTo>
                  <a:lnTo>
                    <a:pt x="190" y="32"/>
                  </a:lnTo>
                  <a:lnTo>
                    <a:pt x="195" y="42"/>
                  </a:lnTo>
                  <a:lnTo>
                    <a:pt x="195" y="46"/>
                  </a:lnTo>
                  <a:lnTo>
                    <a:pt x="199" y="51"/>
                  </a:lnTo>
                  <a:lnTo>
                    <a:pt x="199" y="60"/>
                  </a:lnTo>
                  <a:lnTo>
                    <a:pt x="199" y="69"/>
                  </a:lnTo>
                  <a:lnTo>
                    <a:pt x="199" y="74"/>
                  </a:lnTo>
                  <a:lnTo>
                    <a:pt x="199" y="78"/>
                  </a:lnTo>
                  <a:lnTo>
                    <a:pt x="199" y="83"/>
                  </a:lnTo>
                  <a:lnTo>
                    <a:pt x="195" y="88"/>
                  </a:lnTo>
                  <a:lnTo>
                    <a:pt x="195" y="92"/>
                  </a:lnTo>
                  <a:lnTo>
                    <a:pt x="190" y="97"/>
                  </a:lnTo>
                  <a:lnTo>
                    <a:pt x="185" y="97"/>
                  </a:lnTo>
                  <a:lnTo>
                    <a:pt x="185" y="101"/>
                  </a:lnTo>
                  <a:lnTo>
                    <a:pt x="181" y="106"/>
                  </a:lnTo>
                  <a:lnTo>
                    <a:pt x="176" y="111"/>
                  </a:lnTo>
                  <a:lnTo>
                    <a:pt x="172" y="115"/>
                  </a:lnTo>
                  <a:lnTo>
                    <a:pt x="167" y="115"/>
                  </a:lnTo>
                  <a:lnTo>
                    <a:pt x="162" y="120"/>
                  </a:lnTo>
                  <a:lnTo>
                    <a:pt x="158" y="120"/>
                  </a:lnTo>
                  <a:lnTo>
                    <a:pt x="153" y="120"/>
                  </a:lnTo>
                  <a:lnTo>
                    <a:pt x="148" y="124"/>
                  </a:lnTo>
                  <a:lnTo>
                    <a:pt x="153" y="124"/>
                  </a:lnTo>
                  <a:lnTo>
                    <a:pt x="158" y="124"/>
                  </a:lnTo>
                  <a:lnTo>
                    <a:pt x="167" y="129"/>
                  </a:lnTo>
                  <a:lnTo>
                    <a:pt x="172" y="129"/>
                  </a:lnTo>
                  <a:lnTo>
                    <a:pt x="176" y="134"/>
                  </a:lnTo>
                  <a:lnTo>
                    <a:pt x="181" y="134"/>
                  </a:lnTo>
                  <a:lnTo>
                    <a:pt x="185" y="138"/>
                  </a:lnTo>
                  <a:lnTo>
                    <a:pt x="190" y="143"/>
                  </a:lnTo>
                  <a:lnTo>
                    <a:pt x="195" y="147"/>
                  </a:lnTo>
                  <a:lnTo>
                    <a:pt x="199" y="152"/>
                  </a:lnTo>
                  <a:lnTo>
                    <a:pt x="204" y="157"/>
                  </a:lnTo>
                  <a:lnTo>
                    <a:pt x="204" y="161"/>
                  </a:lnTo>
                  <a:lnTo>
                    <a:pt x="209" y="166"/>
                  </a:lnTo>
                  <a:lnTo>
                    <a:pt x="209" y="175"/>
                  </a:lnTo>
                  <a:lnTo>
                    <a:pt x="209" y="180"/>
                  </a:lnTo>
                  <a:lnTo>
                    <a:pt x="209" y="189"/>
                  </a:lnTo>
                  <a:lnTo>
                    <a:pt x="209" y="193"/>
                  </a:lnTo>
                  <a:lnTo>
                    <a:pt x="209" y="203"/>
                  </a:lnTo>
                  <a:lnTo>
                    <a:pt x="209" y="207"/>
                  </a:lnTo>
                  <a:lnTo>
                    <a:pt x="204" y="216"/>
                  </a:lnTo>
                  <a:lnTo>
                    <a:pt x="199" y="221"/>
                  </a:lnTo>
                  <a:lnTo>
                    <a:pt x="195" y="226"/>
                  </a:lnTo>
                  <a:lnTo>
                    <a:pt x="190" y="230"/>
                  </a:lnTo>
                  <a:lnTo>
                    <a:pt x="185" y="235"/>
                  </a:lnTo>
                  <a:lnTo>
                    <a:pt x="176" y="239"/>
                  </a:lnTo>
                  <a:lnTo>
                    <a:pt x="172" y="244"/>
                  </a:lnTo>
                  <a:lnTo>
                    <a:pt x="162" y="249"/>
                  </a:lnTo>
                  <a:lnTo>
                    <a:pt x="153" y="253"/>
                  </a:lnTo>
                  <a:lnTo>
                    <a:pt x="144" y="253"/>
                  </a:lnTo>
                  <a:lnTo>
                    <a:pt x="135" y="253"/>
                  </a:lnTo>
                  <a:lnTo>
                    <a:pt x="121" y="253"/>
                  </a:lnTo>
                  <a:lnTo>
                    <a:pt x="111" y="258"/>
                  </a:lnTo>
                  <a:lnTo>
                    <a:pt x="0" y="258"/>
                  </a:lnTo>
                  <a:lnTo>
                    <a:pt x="0" y="249"/>
                  </a:lnTo>
                  <a:lnTo>
                    <a:pt x="5" y="249"/>
                  </a:lnTo>
                  <a:lnTo>
                    <a:pt x="10" y="249"/>
                  </a:lnTo>
                  <a:lnTo>
                    <a:pt x="14" y="249"/>
                  </a:lnTo>
                  <a:lnTo>
                    <a:pt x="19" y="249"/>
                  </a:lnTo>
                  <a:lnTo>
                    <a:pt x="19" y="244"/>
                  </a:lnTo>
                  <a:lnTo>
                    <a:pt x="23" y="244"/>
                  </a:lnTo>
                  <a:lnTo>
                    <a:pt x="23" y="244"/>
                  </a:lnTo>
                  <a:lnTo>
                    <a:pt x="28" y="239"/>
                  </a:lnTo>
                  <a:lnTo>
                    <a:pt x="28" y="239"/>
                  </a:lnTo>
                  <a:lnTo>
                    <a:pt x="28" y="235"/>
                  </a:lnTo>
                  <a:lnTo>
                    <a:pt x="28" y="235"/>
                  </a:lnTo>
                  <a:lnTo>
                    <a:pt x="28" y="230"/>
                  </a:lnTo>
                  <a:lnTo>
                    <a:pt x="28" y="226"/>
                  </a:lnTo>
                  <a:lnTo>
                    <a:pt x="33" y="221"/>
                  </a:lnTo>
                  <a:lnTo>
                    <a:pt x="33" y="216"/>
                  </a:lnTo>
                  <a:lnTo>
                    <a:pt x="33" y="212"/>
                  </a:lnTo>
                  <a:close/>
                  <a:moveTo>
                    <a:pt x="84" y="19"/>
                  </a:moveTo>
                  <a:lnTo>
                    <a:pt x="84" y="120"/>
                  </a:lnTo>
                  <a:lnTo>
                    <a:pt x="93" y="120"/>
                  </a:lnTo>
                  <a:lnTo>
                    <a:pt x="97" y="120"/>
                  </a:lnTo>
                  <a:lnTo>
                    <a:pt x="102" y="120"/>
                  </a:lnTo>
                  <a:lnTo>
                    <a:pt x="107" y="115"/>
                  </a:lnTo>
                  <a:lnTo>
                    <a:pt x="111" y="115"/>
                  </a:lnTo>
                  <a:lnTo>
                    <a:pt x="116" y="115"/>
                  </a:lnTo>
                  <a:lnTo>
                    <a:pt x="121" y="111"/>
                  </a:lnTo>
                  <a:lnTo>
                    <a:pt x="125" y="111"/>
                  </a:lnTo>
                  <a:lnTo>
                    <a:pt x="130" y="106"/>
                  </a:lnTo>
                  <a:lnTo>
                    <a:pt x="130" y="101"/>
                  </a:lnTo>
                  <a:lnTo>
                    <a:pt x="135" y="97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39" y="83"/>
                  </a:lnTo>
                  <a:lnTo>
                    <a:pt x="144" y="78"/>
                  </a:lnTo>
                  <a:lnTo>
                    <a:pt x="144" y="74"/>
                  </a:lnTo>
                  <a:lnTo>
                    <a:pt x="144" y="69"/>
                  </a:lnTo>
                  <a:lnTo>
                    <a:pt x="144" y="65"/>
                  </a:lnTo>
                  <a:lnTo>
                    <a:pt x="144" y="60"/>
                  </a:lnTo>
                  <a:lnTo>
                    <a:pt x="139" y="55"/>
                  </a:lnTo>
                  <a:lnTo>
                    <a:pt x="139" y="51"/>
                  </a:lnTo>
                  <a:lnTo>
                    <a:pt x="139" y="46"/>
                  </a:lnTo>
                  <a:lnTo>
                    <a:pt x="135" y="42"/>
                  </a:lnTo>
                  <a:lnTo>
                    <a:pt x="130" y="37"/>
                  </a:lnTo>
                  <a:lnTo>
                    <a:pt x="130" y="32"/>
                  </a:lnTo>
                  <a:lnTo>
                    <a:pt x="125" y="32"/>
                  </a:lnTo>
                  <a:lnTo>
                    <a:pt x="121" y="28"/>
                  </a:lnTo>
                  <a:lnTo>
                    <a:pt x="116" y="23"/>
                  </a:lnTo>
                  <a:lnTo>
                    <a:pt x="111" y="23"/>
                  </a:lnTo>
                  <a:lnTo>
                    <a:pt x="107" y="23"/>
                  </a:lnTo>
                  <a:lnTo>
                    <a:pt x="102" y="23"/>
                  </a:lnTo>
                  <a:lnTo>
                    <a:pt x="97" y="19"/>
                  </a:lnTo>
                  <a:lnTo>
                    <a:pt x="93" y="19"/>
                  </a:lnTo>
                  <a:lnTo>
                    <a:pt x="84" y="19"/>
                  </a:lnTo>
                  <a:close/>
                  <a:moveTo>
                    <a:pt x="84" y="134"/>
                  </a:moveTo>
                  <a:lnTo>
                    <a:pt x="84" y="216"/>
                  </a:lnTo>
                  <a:lnTo>
                    <a:pt x="84" y="221"/>
                  </a:lnTo>
                  <a:lnTo>
                    <a:pt x="84" y="226"/>
                  </a:lnTo>
                  <a:lnTo>
                    <a:pt x="84" y="226"/>
                  </a:lnTo>
                  <a:lnTo>
                    <a:pt x="84" y="230"/>
                  </a:lnTo>
                  <a:lnTo>
                    <a:pt x="84" y="230"/>
                  </a:lnTo>
                  <a:lnTo>
                    <a:pt x="88" y="235"/>
                  </a:lnTo>
                  <a:lnTo>
                    <a:pt x="88" y="235"/>
                  </a:lnTo>
                  <a:lnTo>
                    <a:pt x="88" y="239"/>
                  </a:lnTo>
                  <a:lnTo>
                    <a:pt x="88" y="239"/>
                  </a:lnTo>
                  <a:lnTo>
                    <a:pt x="93" y="239"/>
                  </a:lnTo>
                  <a:lnTo>
                    <a:pt x="93" y="239"/>
                  </a:lnTo>
                  <a:lnTo>
                    <a:pt x="97" y="239"/>
                  </a:lnTo>
                  <a:lnTo>
                    <a:pt x="97" y="239"/>
                  </a:lnTo>
                  <a:lnTo>
                    <a:pt x="102" y="239"/>
                  </a:lnTo>
                  <a:lnTo>
                    <a:pt x="102" y="239"/>
                  </a:lnTo>
                  <a:lnTo>
                    <a:pt x="107" y="239"/>
                  </a:lnTo>
                  <a:lnTo>
                    <a:pt x="111" y="239"/>
                  </a:lnTo>
                  <a:lnTo>
                    <a:pt x="116" y="239"/>
                  </a:lnTo>
                  <a:lnTo>
                    <a:pt x="121" y="239"/>
                  </a:lnTo>
                  <a:lnTo>
                    <a:pt x="121" y="239"/>
                  </a:lnTo>
                  <a:lnTo>
                    <a:pt x="125" y="235"/>
                  </a:lnTo>
                  <a:lnTo>
                    <a:pt x="130" y="235"/>
                  </a:lnTo>
                  <a:lnTo>
                    <a:pt x="135" y="230"/>
                  </a:lnTo>
                  <a:lnTo>
                    <a:pt x="139" y="226"/>
                  </a:lnTo>
                  <a:lnTo>
                    <a:pt x="139" y="221"/>
                  </a:lnTo>
                  <a:lnTo>
                    <a:pt x="144" y="216"/>
                  </a:lnTo>
                  <a:lnTo>
                    <a:pt x="144" y="212"/>
                  </a:lnTo>
                  <a:lnTo>
                    <a:pt x="148" y="207"/>
                  </a:lnTo>
                  <a:lnTo>
                    <a:pt x="148" y="203"/>
                  </a:lnTo>
                  <a:lnTo>
                    <a:pt x="148" y="198"/>
                  </a:lnTo>
                  <a:lnTo>
                    <a:pt x="148" y="193"/>
                  </a:lnTo>
                  <a:lnTo>
                    <a:pt x="148" y="184"/>
                  </a:lnTo>
                  <a:lnTo>
                    <a:pt x="148" y="180"/>
                  </a:lnTo>
                  <a:lnTo>
                    <a:pt x="148" y="175"/>
                  </a:lnTo>
                  <a:lnTo>
                    <a:pt x="148" y="170"/>
                  </a:lnTo>
                  <a:lnTo>
                    <a:pt x="148" y="161"/>
                  </a:lnTo>
                  <a:lnTo>
                    <a:pt x="144" y="157"/>
                  </a:lnTo>
                  <a:lnTo>
                    <a:pt x="139" y="152"/>
                  </a:lnTo>
                  <a:lnTo>
                    <a:pt x="139" y="147"/>
                  </a:lnTo>
                  <a:lnTo>
                    <a:pt x="135" y="147"/>
                  </a:lnTo>
                  <a:lnTo>
                    <a:pt x="130" y="143"/>
                  </a:lnTo>
                  <a:lnTo>
                    <a:pt x="125" y="138"/>
                  </a:lnTo>
                  <a:lnTo>
                    <a:pt x="121" y="138"/>
                  </a:lnTo>
                  <a:lnTo>
                    <a:pt x="116" y="138"/>
                  </a:lnTo>
                  <a:lnTo>
                    <a:pt x="111" y="134"/>
                  </a:lnTo>
                  <a:lnTo>
                    <a:pt x="107" y="134"/>
                  </a:lnTo>
                  <a:lnTo>
                    <a:pt x="97" y="134"/>
                  </a:lnTo>
                  <a:lnTo>
                    <a:pt x="93" y="134"/>
                  </a:lnTo>
                  <a:lnTo>
                    <a:pt x="84" y="134"/>
                  </a:lnTo>
                  <a:close/>
                  <a:moveTo>
                    <a:pt x="560" y="65"/>
                  </a:moveTo>
                  <a:lnTo>
                    <a:pt x="472" y="226"/>
                  </a:lnTo>
                  <a:lnTo>
                    <a:pt x="472" y="230"/>
                  </a:lnTo>
                  <a:lnTo>
                    <a:pt x="472" y="230"/>
                  </a:lnTo>
                  <a:lnTo>
                    <a:pt x="472" y="235"/>
                  </a:lnTo>
                  <a:lnTo>
                    <a:pt x="472" y="235"/>
                  </a:lnTo>
                  <a:lnTo>
                    <a:pt x="472" y="239"/>
                  </a:lnTo>
                  <a:lnTo>
                    <a:pt x="472" y="239"/>
                  </a:lnTo>
                  <a:lnTo>
                    <a:pt x="477" y="239"/>
                  </a:lnTo>
                  <a:lnTo>
                    <a:pt x="477" y="244"/>
                  </a:lnTo>
                  <a:lnTo>
                    <a:pt x="482" y="244"/>
                  </a:lnTo>
                  <a:lnTo>
                    <a:pt x="482" y="244"/>
                  </a:lnTo>
                  <a:lnTo>
                    <a:pt x="486" y="249"/>
                  </a:lnTo>
                  <a:lnTo>
                    <a:pt x="486" y="249"/>
                  </a:lnTo>
                  <a:lnTo>
                    <a:pt x="491" y="249"/>
                  </a:lnTo>
                  <a:lnTo>
                    <a:pt x="491" y="249"/>
                  </a:lnTo>
                  <a:lnTo>
                    <a:pt x="496" y="249"/>
                  </a:lnTo>
                  <a:lnTo>
                    <a:pt x="500" y="249"/>
                  </a:lnTo>
                  <a:lnTo>
                    <a:pt x="500" y="258"/>
                  </a:lnTo>
                  <a:lnTo>
                    <a:pt x="384" y="258"/>
                  </a:lnTo>
                  <a:lnTo>
                    <a:pt x="384" y="249"/>
                  </a:lnTo>
                  <a:lnTo>
                    <a:pt x="394" y="249"/>
                  </a:lnTo>
                  <a:lnTo>
                    <a:pt x="398" y="249"/>
                  </a:lnTo>
                  <a:lnTo>
                    <a:pt x="403" y="249"/>
                  </a:lnTo>
                  <a:lnTo>
                    <a:pt x="403" y="249"/>
                  </a:lnTo>
                  <a:lnTo>
                    <a:pt x="408" y="244"/>
                  </a:lnTo>
                  <a:lnTo>
                    <a:pt x="412" y="244"/>
                  </a:lnTo>
                  <a:lnTo>
                    <a:pt x="412" y="244"/>
                  </a:lnTo>
                  <a:lnTo>
                    <a:pt x="412" y="239"/>
                  </a:lnTo>
                  <a:lnTo>
                    <a:pt x="417" y="239"/>
                  </a:lnTo>
                  <a:lnTo>
                    <a:pt x="417" y="235"/>
                  </a:lnTo>
                  <a:lnTo>
                    <a:pt x="417" y="235"/>
                  </a:lnTo>
                  <a:lnTo>
                    <a:pt x="417" y="230"/>
                  </a:lnTo>
                  <a:lnTo>
                    <a:pt x="417" y="226"/>
                  </a:lnTo>
                  <a:lnTo>
                    <a:pt x="417" y="221"/>
                  </a:lnTo>
                  <a:lnTo>
                    <a:pt x="417" y="216"/>
                  </a:lnTo>
                  <a:lnTo>
                    <a:pt x="417" y="212"/>
                  </a:lnTo>
                  <a:lnTo>
                    <a:pt x="417" y="51"/>
                  </a:lnTo>
                  <a:lnTo>
                    <a:pt x="417" y="46"/>
                  </a:lnTo>
                  <a:lnTo>
                    <a:pt x="417" y="42"/>
                  </a:lnTo>
                  <a:lnTo>
                    <a:pt x="417" y="37"/>
                  </a:lnTo>
                  <a:lnTo>
                    <a:pt x="417" y="32"/>
                  </a:lnTo>
                  <a:lnTo>
                    <a:pt x="417" y="28"/>
                  </a:lnTo>
                  <a:lnTo>
                    <a:pt x="417" y="28"/>
                  </a:lnTo>
                  <a:lnTo>
                    <a:pt x="417" y="23"/>
                  </a:lnTo>
                  <a:lnTo>
                    <a:pt x="417" y="23"/>
                  </a:lnTo>
                  <a:lnTo>
                    <a:pt x="412" y="19"/>
                  </a:lnTo>
                  <a:lnTo>
                    <a:pt x="412" y="19"/>
                  </a:lnTo>
                  <a:lnTo>
                    <a:pt x="408" y="14"/>
                  </a:lnTo>
                  <a:lnTo>
                    <a:pt x="403" y="14"/>
                  </a:lnTo>
                  <a:lnTo>
                    <a:pt x="403" y="14"/>
                  </a:lnTo>
                  <a:lnTo>
                    <a:pt x="398" y="14"/>
                  </a:lnTo>
                  <a:lnTo>
                    <a:pt x="394" y="14"/>
                  </a:lnTo>
                  <a:lnTo>
                    <a:pt x="384" y="14"/>
                  </a:lnTo>
                  <a:lnTo>
                    <a:pt x="384" y="5"/>
                  </a:lnTo>
                  <a:lnTo>
                    <a:pt x="505" y="5"/>
                  </a:lnTo>
                  <a:lnTo>
                    <a:pt x="505" y="14"/>
                  </a:lnTo>
                  <a:lnTo>
                    <a:pt x="496" y="14"/>
                  </a:lnTo>
                  <a:lnTo>
                    <a:pt x="491" y="14"/>
                  </a:lnTo>
                  <a:lnTo>
                    <a:pt x="486" y="14"/>
                  </a:lnTo>
                  <a:lnTo>
                    <a:pt x="486" y="14"/>
                  </a:lnTo>
                  <a:lnTo>
                    <a:pt x="482" y="14"/>
                  </a:lnTo>
                  <a:lnTo>
                    <a:pt x="477" y="19"/>
                  </a:lnTo>
                  <a:lnTo>
                    <a:pt x="477" y="19"/>
                  </a:lnTo>
                  <a:lnTo>
                    <a:pt x="477" y="23"/>
                  </a:lnTo>
                  <a:lnTo>
                    <a:pt x="472" y="23"/>
                  </a:lnTo>
                  <a:lnTo>
                    <a:pt x="472" y="23"/>
                  </a:lnTo>
                  <a:lnTo>
                    <a:pt x="472" y="28"/>
                  </a:lnTo>
                  <a:lnTo>
                    <a:pt x="472" y="32"/>
                  </a:lnTo>
                  <a:lnTo>
                    <a:pt x="472" y="37"/>
                  </a:lnTo>
                  <a:lnTo>
                    <a:pt x="472" y="42"/>
                  </a:lnTo>
                  <a:lnTo>
                    <a:pt x="472" y="46"/>
                  </a:lnTo>
                  <a:lnTo>
                    <a:pt x="472" y="51"/>
                  </a:lnTo>
                  <a:lnTo>
                    <a:pt x="472" y="193"/>
                  </a:lnTo>
                  <a:lnTo>
                    <a:pt x="560" y="32"/>
                  </a:lnTo>
                  <a:lnTo>
                    <a:pt x="560" y="32"/>
                  </a:lnTo>
                  <a:lnTo>
                    <a:pt x="560" y="28"/>
                  </a:lnTo>
                  <a:lnTo>
                    <a:pt x="560" y="28"/>
                  </a:lnTo>
                  <a:lnTo>
                    <a:pt x="560" y="23"/>
                  </a:lnTo>
                  <a:lnTo>
                    <a:pt x="560" y="23"/>
                  </a:lnTo>
                  <a:lnTo>
                    <a:pt x="556" y="23"/>
                  </a:lnTo>
                  <a:lnTo>
                    <a:pt x="556" y="19"/>
                  </a:lnTo>
                  <a:lnTo>
                    <a:pt x="556" y="19"/>
                  </a:lnTo>
                  <a:lnTo>
                    <a:pt x="551" y="19"/>
                  </a:lnTo>
                  <a:lnTo>
                    <a:pt x="551" y="14"/>
                  </a:lnTo>
                  <a:lnTo>
                    <a:pt x="546" y="14"/>
                  </a:lnTo>
                  <a:lnTo>
                    <a:pt x="546" y="14"/>
                  </a:lnTo>
                  <a:lnTo>
                    <a:pt x="542" y="14"/>
                  </a:lnTo>
                  <a:lnTo>
                    <a:pt x="537" y="14"/>
                  </a:lnTo>
                  <a:lnTo>
                    <a:pt x="537" y="14"/>
                  </a:lnTo>
                  <a:lnTo>
                    <a:pt x="533" y="14"/>
                  </a:lnTo>
                  <a:lnTo>
                    <a:pt x="533" y="5"/>
                  </a:lnTo>
                  <a:lnTo>
                    <a:pt x="648" y="5"/>
                  </a:lnTo>
                  <a:lnTo>
                    <a:pt x="648" y="14"/>
                  </a:lnTo>
                  <a:lnTo>
                    <a:pt x="639" y="14"/>
                  </a:lnTo>
                  <a:lnTo>
                    <a:pt x="634" y="14"/>
                  </a:lnTo>
                  <a:lnTo>
                    <a:pt x="630" y="14"/>
                  </a:lnTo>
                  <a:lnTo>
                    <a:pt x="630" y="14"/>
                  </a:lnTo>
                  <a:lnTo>
                    <a:pt x="625" y="14"/>
                  </a:lnTo>
                  <a:lnTo>
                    <a:pt x="621" y="19"/>
                  </a:lnTo>
                  <a:lnTo>
                    <a:pt x="621" y="19"/>
                  </a:lnTo>
                  <a:lnTo>
                    <a:pt x="621" y="23"/>
                  </a:lnTo>
                  <a:lnTo>
                    <a:pt x="616" y="23"/>
                  </a:lnTo>
                  <a:lnTo>
                    <a:pt x="616" y="23"/>
                  </a:lnTo>
                  <a:lnTo>
                    <a:pt x="616" y="28"/>
                  </a:lnTo>
                  <a:lnTo>
                    <a:pt x="616" y="32"/>
                  </a:lnTo>
                  <a:lnTo>
                    <a:pt x="616" y="37"/>
                  </a:lnTo>
                  <a:lnTo>
                    <a:pt x="616" y="42"/>
                  </a:lnTo>
                  <a:lnTo>
                    <a:pt x="616" y="46"/>
                  </a:lnTo>
                  <a:lnTo>
                    <a:pt x="616" y="51"/>
                  </a:lnTo>
                  <a:lnTo>
                    <a:pt x="616" y="212"/>
                  </a:lnTo>
                  <a:lnTo>
                    <a:pt x="616" y="216"/>
                  </a:lnTo>
                  <a:lnTo>
                    <a:pt x="616" y="221"/>
                  </a:lnTo>
                  <a:lnTo>
                    <a:pt x="616" y="226"/>
                  </a:lnTo>
                  <a:lnTo>
                    <a:pt x="616" y="230"/>
                  </a:lnTo>
                  <a:lnTo>
                    <a:pt x="616" y="235"/>
                  </a:lnTo>
                  <a:lnTo>
                    <a:pt x="616" y="235"/>
                  </a:lnTo>
                  <a:lnTo>
                    <a:pt x="616" y="239"/>
                  </a:lnTo>
                  <a:lnTo>
                    <a:pt x="616" y="239"/>
                  </a:lnTo>
                  <a:lnTo>
                    <a:pt x="621" y="244"/>
                  </a:lnTo>
                  <a:lnTo>
                    <a:pt x="621" y="244"/>
                  </a:lnTo>
                  <a:lnTo>
                    <a:pt x="625" y="244"/>
                  </a:lnTo>
                  <a:lnTo>
                    <a:pt x="630" y="249"/>
                  </a:lnTo>
                  <a:lnTo>
                    <a:pt x="630" y="249"/>
                  </a:lnTo>
                  <a:lnTo>
                    <a:pt x="634" y="249"/>
                  </a:lnTo>
                  <a:lnTo>
                    <a:pt x="639" y="249"/>
                  </a:lnTo>
                  <a:lnTo>
                    <a:pt x="648" y="249"/>
                  </a:lnTo>
                  <a:lnTo>
                    <a:pt x="648" y="258"/>
                  </a:lnTo>
                  <a:lnTo>
                    <a:pt x="528" y="258"/>
                  </a:lnTo>
                  <a:lnTo>
                    <a:pt x="528" y="249"/>
                  </a:lnTo>
                  <a:lnTo>
                    <a:pt x="537" y="249"/>
                  </a:lnTo>
                  <a:lnTo>
                    <a:pt x="542" y="249"/>
                  </a:lnTo>
                  <a:lnTo>
                    <a:pt x="542" y="249"/>
                  </a:lnTo>
                  <a:lnTo>
                    <a:pt x="546" y="249"/>
                  </a:lnTo>
                  <a:lnTo>
                    <a:pt x="551" y="244"/>
                  </a:lnTo>
                  <a:lnTo>
                    <a:pt x="556" y="244"/>
                  </a:lnTo>
                  <a:lnTo>
                    <a:pt x="556" y="244"/>
                  </a:lnTo>
                  <a:lnTo>
                    <a:pt x="556" y="239"/>
                  </a:lnTo>
                  <a:lnTo>
                    <a:pt x="560" y="239"/>
                  </a:lnTo>
                  <a:lnTo>
                    <a:pt x="560" y="235"/>
                  </a:lnTo>
                  <a:lnTo>
                    <a:pt x="560" y="235"/>
                  </a:lnTo>
                  <a:lnTo>
                    <a:pt x="560" y="230"/>
                  </a:lnTo>
                  <a:lnTo>
                    <a:pt x="560" y="226"/>
                  </a:lnTo>
                  <a:lnTo>
                    <a:pt x="560" y="221"/>
                  </a:lnTo>
                  <a:lnTo>
                    <a:pt x="560" y="216"/>
                  </a:lnTo>
                  <a:lnTo>
                    <a:pt x="560" y="212"/>
                  </a:lnTo>
                  <a:lnTo>
                    <a:pt x="560" y="65"/>
                  </a:lnTo>
                  <a:close/>
                  <a:moveTo>
                    <a:pt x="931" y="0"/>
                  </a:moveTo>
                  <a:lnTo>
                    <a:pt x="935" y="0"/>
                  </a:lnTo>
                  <a:lnTo>
                    <a:pt x="1019" y="212"/>
                  </a:lnTo>
                  <a:lnTo>
                    <a:pt x="1023" y="221"/>
                  </a:lnTo>
                  <a:lnTo>
                    <a:pt x="1028" y="226"/>
                  </a:lnTo>
                  <a:lnTo>
                    <a:pt x="1033" y="235"/>
                  </a:lnTo>
                  <a:lnTo>
                    <a:pt x="1037" y="239"/>
                  </a:lnTo>
                  <a:lnTo>
                    <a:pt x="1042" y="244"/>
                  </a:lnTo>
                  <a:lnTo>
                    <a:pt x="1046" y="249"/>
                  </a:lnTo>
                  <a:lnTo>
                    <a:pt x="1051" y="249"/>
                  </a:lnTo>
                  <a:lnTo>
                    <a:pt x="1056" y="249"/>
                  </a:lnTo>
                  <a:lnTo>
                    <a:pt x="1056" y="258"/>
                  </a:lnTo>
                  <a:lnTo>
                    <a:pt x="940" y="258"/>
                  </a:lnTo>
                  <a:lnTo>
                    <a:pt x="940" y="249"/>
                  </a:lnTo>
                  <a:lnTo>
                    <a:pt x="949" y="249"/>
                  </a:lnTo>
                  <a:lnTo>
                    <a:pt x="954" y="249"/>
                  </a:lnTo>
                  <a:lnTo>
                    <a:pt x="958" y="249"/>
                  </a:lnTo>
                  <a:lnTo>
                    <a:pt x="958" y="244"/>
                  </a:lnTo>
                  <a:lnTo>
                    <a:pt x="963" y="244"/>
                  </a:lnTo>
                  <a:lnTo>
                    <a:pt x="963" y="239"/>
                  </a:lnTo>
                  <a:lnTo>
                    <a:pt x="968" y="235"/>
                  </a:lnTo>
                  <a:lnTo>
                    <a:pt x="968" y="235"/>
                  </a:lnTo>
                  <a:lnTo>
                    <a:pt x="968" y="230"/>
                  </a:lnTo>
                  <a:lnTo>
                    <a:pt x="968" y="230"/>
                  </a:lnTo>
                  <a:lnTo>
                    <a:pt x="963" y="226"/>
                  </a:lnTo>
                  <a:lnTo>
                    <a:pt x="963" y="226"/>
                  </a:lnTo>
                  <a:lnTo>
                    <a:pt x="963" y="221"/>
                  </a:lnTo>
                  <a:lnTo>
                    <a:pt x="963" y="216"/>
                  </a:lnTo>
                  <a:lnTo>
                    <a:pt x="963" y="212"/>
                  </a:lnTo>
                  <a:lnTo>
                    <a:pt x="958" y="212"/>
                  </a:lnTo>
                  <a:lnTo>
                    <a:pt x="949" y="184"/>
                  </a:lnTo>
                  <a:lnTo>
                    <a:pt x="875" y="184"/>
                  </a:lnTo>
                  <a:lnTo>
                    <a:pt x="866" y="212"/>
                  </a:lnTo>
                  <a:lnTo>
                    <a:pt x="866" y="212"/>
                  </a:lnTo>
                  <a:lnTo>
                    <a:pt x="866" y="212"/>
                  </a:lnTo>
                  <a:lnTo>
                    <a:pt x="866" y="216"/>
                  </a:lnTo>
                  <a:lnTo>
                    <a:pt x="861" y="216"/>
                  </a:lnTo>
                  <a:lnTo>
                    <a:pt x="861" y="216"/>
                  </a:lnTo>
                  <a:lnTo>
                    <a:pt x="861" y="221"/>
                  </a:lnTo>
                  <a:lnTo>
                    <a:pt x="861" y="221"/>
                  </a:lnTo>
                  <a:lnTo>
                    <a:pt x="861" y="221"/>
                  </a:lnTo>
                  <a:lnTo>
                    <a:pt x="861" y="221"/>
                  </a:lnTo>
                  <a:lnTo>
                    <a:pt x="861" y="226"/>
                  </a:lnTo>
                  <a:lnTo>
                    <a:pt x="861" y="226"/>
                  </a:lnTo>
                  <a:lnTo>
                    <a:pt x="861" y="226"/>
                  </a:lnTo>
                  <a:lnTo>
                    <a:pt x="861" y="226"/>
                  </a:lnTo>
                  <a:lnTo>
                    <a:pt x="861" y="226"/>
                  </a:lnTo>
                  <a:lnTo>
                    <a:pt x="861" y="230"/>
                  </a:lnTo>
                  <a:lnTo>
                    <a:pt x="861" y="230"/>
                  </a:lnTo>
                  <a:lnTo>
                    <a:pt x="861" y="235"/>
                  </a:lnTo>
                  <a:lnTo>
                    <a:pt x="861" y="239"/>
                  </a:lnTo>
                  <a:lnTo>
                    <a:pt x="866" y="239"/>
                  </a:lnTo>
                  <a:lnTo>
                    <a:pt x="871" y="244"/>
                  </a:lnTo>
                  <a:lnTo>
                    <a:pt x="871" y="249"/>
                  </a:lnTo>
                  <a:lnTo>
                    <a:pt x="880" y="249"/>
                  </a:lnTo>
                  <a:lnTo>
                    <a:pt x="884" y="249"/>
                  </a:lnTo>
                  <a:lnTo>
                    <a:pt x="889" y="249"/>
                  </a:lnTo>
                  <a:lnTo>
                    <a:pt x="889" y="258"/>
                  </a:lnTo>
                  <a:lnTo>
                    <a:pt x="810" y="258"/>
                  </a:lnTo>
                  <a:lnTo>
                    <a:pt x="810" y="249"/>
                  </a:lnTo>
                  <a:lnTo>
                    <a:pt x="815" y="249"/>
                  </a:lnTo>
                  <a:lnTo>
                    <a:pt x="820" y="249"/>
                  </a:lnTo>
                  <a:lnTo>
                    <a:pt x="820" y="249"/>
                  </a:lnTo>
                  <a:lnTo>
                    <a:pt x="824" y="249"/>
                  </a:lnTo>
                  <a:lnTo>
                    <a:pt x="824" y="244"/>
                  </a:lnTo>
                  <a:lnTo>
                    <a:pt x="829" y="244"/>
                  </a:lnTo>
                  <a:lnTo>
                    <a:pt x="829" y="244"/>
                  </a:lnTo>
                  <a:lnTo>
                    <a:pt x="833" y="239"/>
                  </a:lnTo>
                  <a:lnTo>
                    <a:pt x="833" y="235"/>
                  </a:lnTo>
                  <a:lnTo>
                    <a:pt x="838" y="235"/>
                  </a:lnTo>
                  <a:lnTo>
                    <a:pt x="838" y="230"/>
                  </a:lnTo>
                  <a:lnTo>
                    <a:pt x="838" y="226"/>
                  </a:lnTo>
                  <a:lnTo>
                    <a:pt x="843" y="226"/>
                  </a:lnTo>
                  <a:lnTo>
                    <a:pt x="843" y="221"/>
                  </a:lnTo>
                  <a:lnTo>
                    <a:pt x="847" y="216"/>
                  </a:lnTo>
                  <a:lnTo>
                    <a:pt x="847" y="212"/>
                  </a:lnTo>
                  <a:lnTo>
                    <a:pt x="931" y="0"/>
                  </a:lnTo>
                  <a:close/>
                  <a:moveTo>
                    <a:pt x="912" y="88"/>
                  </a:moveTo>
                  <a:lnTo>
                    <a:pt x="880" y="170"/>
                  </a:lnTo>
                  <a:lnTo>
                    <a:pt x="945" y="170"/>
                  </a:lnTo>
                  <a:lnTo>
                    <a:pt x="912" y="88"/>
                  </a:lnTo>
                  <a:close/>
                  <a:moveTo>
                    <a:pt x="1218" y="5"/>
                  </a:moveTo>
                  <a:lnTo>
                    <a:pt x="1468" y="5"/>
                  </a:lnTo>
                  <a:lnTo>
                    <a:pt x="1468" y="14"/>
                  </a:lnTo>
                  <a:lnTo>
                    <a:pt x="1458" y="14"/>
                  </a:lnTo>
                  <a:lnTo>
                    <a:pt x="1454" y="14"/>
                  </a:lnTo>
                  <a:lnTo>
                    <a:pt x="1449" y="14"/>
                  </a:lnTo>
                  <a:lnTo>
                    <a:pt x="1449" y="14"/>
                  </a:lnTo>
                  <a:lnTo>
                    <a:pt x="1445" y="14"/>
                  </a:lnTo>
                  <a:lnTo>
                    <a:pt x="1440" y="19"/>
                  </a:lnTo>
                  <a:lnTo>
                    <a:pt x="1440" y="19"/>
                  </a:lnTo>
                  <a:lnTo>
                    <a:pt x="1440" y="23"/>
                  </a:lnTo>
                  <a:lnTo>
                    <a:pt x="1435" y="23"/>
                  </a:lnTo>
                  <a:lnTo>
                    <a:pt x="1435" y="23"/>
                  </a:lnTo>
                  <a:lnTo>
                    <a:pt x="1435" y="28"/>
                  </a:lnTo>
                  <a:lnTo>
                    <a:pt x="1435" y="32"/>
                  </a:lnTo>
                  <a:lnTo>
                    <a:pt x="1435" y="37"/>
                  </a:lnTo>
                  <a:lnTo>
                    <a:pt x="1435" y="42"/>
                  </a:lnTo>
                  <a:lnTo>
                    <a:pt x="1435" y="46"/>
                  </a:lnTo>
                  <a:lnTo>
                    <a:pt x="1435" y="51"/>
                  </a:lnTo>
                  <a:lnTo>
                    <a:pt x="1435" y="212"/>
                  </a:lnTo>
                  <a:lnTo>
                    <a:pt x="1435" y="216"/>
                  </a:lnTo>
                  <a:lnTo>
                    <a:pt x="1435" y="221"/>
                  </a:lnTo>
                  <a:lnTo>
                    <a:pt x="1435" y="226"/>
                  </a:lnTo>
                  <a:lnTo>
                    <a:pt x="1435" y="230"/>
                  </a:lnTo>
                  <a:lnTo>
                    <a:pt x="1435" y="235"/>
                  </a:lnTo>
                  <a:lnTo>
                    <a:pt x="1435" y="235"/>
                  </a:lnTo>
                  <a:lnTo>
                    <a:pt x="1435" y="239"/>
                  </a:lnTo>
                  <a:lnTo>
                    <a:pt x="1435" y="239"/>
                  </a:lnTo>
                  <a:lnTo>
                    <a:pt x="1440" y="244"/>
                  </a:lnTo>
                  <a:lnTo>
                    <a:pt x="1440" y="244"/>
                  </a:lnTo>
                  <a:lnTo>
                    <a:pt x="1445" y="244"/>
                  </a:lnTo>
                  <a:lnTo>
                    <a:pt x="1449" y="249"/>
                  </a:lnTo>
                  <a:lnTo>
                    <a:pt x="1449" y="249"/>
                  </a:lnTo>
                  <a:lnTo>
                    <a:pt x="1454" y="249"/>
                  </a:lnTo>
                  <a:lnTo>
                    <a:pt x="1458" y="249"/>
                  </a:lnTo>
                  <a:lnTo>
                    <a:pt x="1468" y="249"/>
                  </a:lnTo>
                  <a:lnTo>
                    <a:pt x="1468" y="258"/>
                  </a:lnTo>
                  <a:lnTo>
                    <a:pt x="1347" y="258"/>
                  </a:lnTo>
                  <a:lnTo>
                    <a:pt x="1347" y="249"/>
                  </a:lnTo>
                  <a:lnTo>
                    <a:pt x="1357" y="249"/>
                  </a:lnTo>
                  <a:lnTo>
                    <a:pt x="1361" y="249"/>
                  </a:lnTo>
                  <a:lnTo>
                    <a:pt x="1366" y="249"/>
                  </a:lnTo>
                  <a:lnTo>
                    <a:pt x="1366" y="249"/>
                  </a:lnTo>
                  <a:lnTo>
                    <a:pt x="1370" y="244"/>
                  </a:lnTo>
                  <a:lnTo>
                    <a:pt x="1375" y="244"/>
                  </a:lnTo>
                  <a:lnTo>
                    <a:pt x="1375" y="244"/>
                  </a:lnTo>
                  <a:lnTo>
                    <a:pt x="1375" y="239"/>
                  </a:lnTo>
                  <a:lnTo>
                    <a:pt x="1380" y="239"/>
                  </a:lnTo>
                  <a:lnTo>
                    <a:pt x="1380" y="235"/>
                  </a:lnTo>
                  <a:lnTo>
                    <a:pt x="1380" y="235"/>
                  </a:lnTo>
                  <a:lnTo>
                    <a:pt x="1380" y="230"/>
                  </a:lnTo>
                  <a:lnTo>
                    <a:pt x="1380" y="226"/>
                  </a:lnTo>
                  <a:lnTo>
                    <a:pt x="1380" y="221"/>
                  </a:lnTo>
                  <a:lnTo>
                    <a:pt x="1380" y="216"/>
                  </a:lnTo>
                  <a:lnTo>
                    <a:pt x="1380" y="212"/>
                  </a:lnTo>
                  <a:lnTo>
                    <a:pt x="1380" y="23"/>
                  </a:lnTo>
                  <a:lnTo>
                    <a:pt x="1306" y="23"/>
                  </a:lnTo>
                  <a:lnTo>
                    <a:pt x="1306" y="212"/>
                  </a:lnTo>
                  <a:lnTo>
                    <a:pt x="1306" y="216"/>
                  </a:lnTo>
                  <a:lnTo>
                    <a:pt x="1306" y="221"/>
                  </a:lnTo>
                  <a:lnTo>
                    <a:pt x="1306" y="226"/>
                  </a:lnTo>
                  <a:lnTo>
                    <a:pt x="1306" y="230"/>
                  </a:lnTo>
                  <a:lnTo>
                    <a:pt x="1306" y="235"/>
                  </a:lnTo>
                  <a:lnTo>
                    <a:pt x="1306" y="235"/>
                  </a:lnTo>
                  <a:lnTo>
                    <a:pt x="1306" y="239"/>
                  </a:lnTo>
                  <a:lnTo>
                    <a:pt x="1310" y="239"/>
                  </a:lnTo>
                  <a:lnTo>
                    <a:pt x="1310" y="244"/>
                  </a:lnTo>
                  <a:lnTo>
                    <a:pt x="1310" y="244"/>
                  </a:lnTo>
                  <a:lnTo>
                    <a:pt x="1315" y="244"/>
                  </a:lnTo>
                  <a:lnTo>
                    <a:pt x="1320" y="249"/>
                  </a:lnTo>
                  <a:lnTo>
                    <a:pt x="1320" y="249"/>
                  </a:lnTo>
                  <a:lnTo>
                    <a:pt x="1324" y="249"/>
                  </a:lnTo>
                  <a:lnTo>
                    <a:pt x="1329" y="249"/>
                  </a:lnTo>
                  <a:lnTo>
                    <a:pt x="1338" y="249"/>
                  </a:lnTo>
                  <a:lnTo>
                    <a:pt x="1338" y="258"/>
                  </a:lnTo>
                  <a:lnTo>
                    <a:pt x="1218" y="258"/>
                  </a:lnTo>
                  <a:lnTo>
                    <a:pt x="1218" y="249"/>
                  </a:lnTo>
                  <a:lnTo>
                    <a:pt x="1227" y="249"/>
                  </a:lnTo>
                  <a:lnTo>
                    <a:pt x="1232" y="249"/>
                  </a:lnTo>
                  <a:lnTo>
                    <a:pt x="1236" y="249"/>
                  </a:lnTo>
                  <a:lnTo>
                    <a:pt x="1236" y="249"/>
                  </a:lnTo>
                  <a:lnTo>
                    <a:pt x="1241" y="244"/>
                  </a:lnTo>
                  <a:lnTo>
                    <a:pt x="1245" y="244"/>
                  </a:lnTo>
                  <a:lnTo>
                    <a:pt x="1245" y="244"/>
                  </a:lnTo>
                  <a:lnTo>
                    <a:pt x="1245" y="239"/>
                  </a:lnTo>
                  <a:lnTo>
                    <a:pt x="1250" y="239"/>
                  </a:lnTo>
                  <a:lnTo>
                    <a:pt x="1250" y="235"/>
                  </a:lnTo>
                  <a:lnTo>
                    <a:pt x="1250" y="235"/>
                  </a:lnTo>
                  <a:lnTo>
                    <a:pt x="1250" y="230"/>
                  </a:lnTo>
                  <a:lnTo>
                    <a:pt x="1250" y="226"/>
                  </a:lnTo>
                  <a:lnTo>
                    <a:pt x="1250" y="221"/>
                  </a:lnTo>
                  <a:lnTo>
                    <a:pt x="1250" y="216"/>
                  </a:lnTo>
                  <a:lnTo>
                    <a:pt x="1250" y="212"/>
                  </a:lnTo>
                  <a:lnTo>
                    <a:pt x="1250" y="51"/>
                  </a:lnTo>
                  <a:lnTo>
                    <a:pt x="1250" y="46"/>
                  </a:lnTo>
                  <a:lnTo>
                    <a:pt x="1250" y="42"/>
                  </a:lnTo>
                  <a:lnTo>
                    <a:pt x="1250" y="37"/>
                  </a:lnTo>
                  <a:lnTo>
                    <a:pt x="1250" y="32"/>
                  </a:lnTo>
                  <a:lnTo>
                    <a:pt x="1250" y="28"/>
                  </a:lnTo>
                  <a:lnTo>
                    <a:pt x="1250" y="28"/>
                  </a:lnTo>
                  <a:lnTo>
                    <a:pt x="1250" y="23"/>
                  </a:lnTo>
                  <a:lnTo>
                    <a:pt x="1250" y="23"/>
                  </a:lnTo>
                  <a:lnTo>
                    <a:pt x="1245" y="19"/>
                  </a:lnTo>
                  <a:lnTo>
                    <a:pt x="1245" y="19"/>
                  </a:lnTo>
                  <a:lnTo>
                    <a:pt x="1241" y="14"/>
                  </a:lnTo>
                  <a:lnTo>
                    <a:pt x="1236" y="14"/>
                  </a:lnTo>
                  <a:lnTo>
                    <a:pt x="1236" y="14"/>
                  </a:lnTo>
                  <a:lnTo>
                    <a:pt x="1232" y="14"/>
                  </a:lnTo>
                  <a:lnTo>
                    <a:pt x="1227" y="14"/>
                  </a:lnTo>
                  <a:lnTo>
                    <a:pt x="1218" y="14"/>
                  </a:lnTo>
                  <a:lnTo>
                    <a:pt x="1218" y="5"/>
                  </a:lnTo>
                  <a:close/>
                  <a:moveTo>
                    <a:pt x="1815" y="65"/>
                  </a:moveTo>
                  <a:lnTo>
                    <a:pt x="1722" y="226"/>
                  </a:lnTo>
                  <a:lnTo>
                    <a:pt x="1722" y="230"/>
                  </a:lnTo>
                  <a:lnTo>
                    <a:pt x="1722" y="230"/>
                  </a:lnTo>
                  <a:lnTo>
                    <a:pt x="1722" y="235"/>
                  </a:lnTo>
                  <a:lnTo>
                    <a:pt x="1722" y="235"/>
                  </a:lnTo>
                  <a:lnTo>
                    <a:pt x="1727" y="239"/>
                  </a:lnTo>
                  <a:lnTo>
                    <a:pt x="1727" y="239"/>
                  </a:lnTo>
                  <a:lnTo>
                    <a:pt x="1727" y="239"/>
                  </a:lnTo>
                  <a:lnTo>
                    <a:pt x="1732" y="244"/>
                  </a:lnTo>
                  <a:lnTo>
                    <a:pt x="1732" y="244"/>
                  </a:lnTo>
                  <a:lnTo>
                    <a:pt x="1732" y="244"/>
                  </a:lnTo>
                  <a:lnTo>
                    <a:pt x="1736" y="249"/>
                  </a:lnTo>
                  <a:lnTo>
                    <a:pt x="1741" y="249"/>
                  </a:lnTo>
                  <a:lnTo>
                    <a:pt x="1741" y="249"/>
                  </a:lnTo>
                  <a:lnTo>
                    <a:pt x="1745" y="249"/>
                  </a:lnTo>
                  <a:lnTo>
                    <a:pt x="1750" y="249"/>
                  </a:lnTo>
                  <a:lnTo>
                    <a:pt x="1755" y="249"/>
                  </a:lnTo>
                  <a:lnTo>
                    <a:pt x="1755" y="258"/>
                  </a:lnTo>
                  <a:lnTo>
                    <a:pt x="1639" y="258"/>
                  </a:lnTo>
                  <a:lnTo>
                    <a:pt x="1639" y="249"/>
                  </a:lnTo>
                  <a:lnTo>
                    <a:pt x="1644" y="249"/>
                  </a:lnTo>
                  <a:lnTo>
                    <a:pt x="1648" y="249"/>
                  </a:lnTo>
                  <a:lnTo>
                    <a:pt x="1653" y="249"/>
                  </a:lnTo>
                  <a:lnTo>
                    <a:pt x="1657" y="249"/>
                  </a:lnTo>
                  <a:lnTo>
                    <a:pt x="1657" y="244"/>
                  </a:lnTo>
                  <a:lnTo>
                    <a:pt x="1662" y="244"/>
                  </a:lnTo>
                  <a:lnTo>
                    <a:pt x="1667" y="244"/>
                  </a:lnTo>
                  <a:lnTo>
                    <a:pt x="1667" y="239"/>
                  </a:lnTo>
                  <a:lnTo>
                    <a:pt x="1667" y="239"/>
                  </a:lnTo>
                  <a:lnTo>
                    <a:pt x="1667" y="235"/>
                  </a:lnTo>
                  <a:lnTo>
                    <a:pt x="1667" y="235"/>
                  </a:lnTo>
                  <a:lnTo>
                    <a:pt x="1671" y="230"/>
                  </a:lnTo>
                  <a:lnTo>
                    <a:pt x="1671" y="226"/>
                  </a:lnTo>
                  <a:lnTo>
                    <a:pt x="1671" y="221"/>
                  </a:lnTo>
                  <a:lnTo>
                    <a:pt x="1671" y="216"/>
                  </a:lnTo>
                  <a:lnTo>
                    <a:pt x="1671" y="212"/>
                  </a:lnTo>
                  <a:lnTo>
                    <a:pt x="1671" y="51"/>
                  </a:lnTo>
                  <a:lnTo>
                    <a:pt x="1671" y="46"/>
                  </a:lnTo>
                  <a:lnTo>
                    <a:pt x="1671" y="42"/>
                  </a:lnTo>
                  <a:lnTo>
                    <a:pt x="1671" y="37"/>
                  </a:lnTo>
                  <a:lnTo>
                    <a:pt x="1671" y="32"/>
                  </a:lnTo>
                  <a:lnTo>
                    <a:pt x="1667" y="28"/>
                  </a:lnTo>
                  <a:lnTo>
                    <a:pt x="1667" y="28"/>
                  </a:lnTo>
                  <a:lnTo>
                    <a:pt x="1667" y="23"/>
                  </a:lnTo>
                  <a:lnTo>
                    <a:pt x="1667" y="23"/>
                  </a:lnTo>
                  <a:lnTo>
                    <a:pt x="1667" y="19"/>
                  </a:lnTo>
                  <a:lnTo>
                    <a:pt x="1662" y="19"/>
                  </a:lnTo>
                  <a:lnTo>
                    <a:pt x="1657" y="14"/>
                  </a:lnTo>
                  <a:lnTo>
                    <a:pt x="1657" y="14"/>
                  </a:lnTo>
                  <a:lnTo>
                    <a:pt x="1653" y="14"/>
                  </a:lnTo>
                  <a:lnTo>
                    <a:pt x="1648" y="14"/>
                  </a:lnTo>
                  <a:lnTo>
                    <a:pt x="1644" y="14"/>
                  </a:lnTo>
                  <a:lnTo>
                    <a:pt x="1639" y="14"/>
                  </a:lnTo>
                  <a:lnTo>
                    <a:pt x="1639" y="5"/>
                  </a:lnTo>
                  <a:lnTo>
                    <a:pt x="1755" y="5"/>
                  </a:lnTo>
                  <a:lnTo>
                    <a:pt x="1755" y="14"/>
                  </a:lnTo>
                  <a:lnTo>
                    <a:pt x="1750" y="14"/>
                  </a:lnTo>
                  <a:lnTo>
                    <a:pt x="1745" y="14"/>
                  </a:lnTo>
                  <a:lnTo>
                    <a:pt x="1741" y="14"/>
                  </a:lnTo>
                  <a:lnTo>
                    <a:pt x="1736" y="14"/>
                  </a:lnTo>
                  <a:lnTo>
                    <a:pt x="1732" y="14"/>
                  </a:lnTo>
                  <a:lnTo>
                    <a:pt x="1732" y="19"/>
                  </a:lnTo>
                  <a:lnTo>
                    <a:pt x="1727" y="19"/>
                  </a:lnTo>
                  <a:lnTo>
                    <a:pt x="1727" y="23"/>
                  </a:lnTo>
                  <a:lnTo>
                    <a:pt x="1727" y="23"/>
                  </a:lnTo>
                  <a:lnTo>
                    <a:pt x="1727" y="23"/>
                  </a:lnTo>
                  <a:lnTo>
                    <a:pt x="1722" y="28"/>
                  </a:lnTo>
                  <a:lnTo>
                    <a:pt x="1722" y="32"/>
                  </a:lnTo>
                  <a:lnTo>
                    <a:pt x="1722" y="37"/>
                  </a:lnTo>
                  <a:lnTo>
                    <a:pt x="1722" y="42"/>
                  </a:lnTo>
                  <a:lnTo>
                    <a:pt x="1722" y="46"/>
                  </a:lnTo>
                  <a:lnTo>
                    <a:pt x="1722" y="51"/>
                  </a:lnTo>
                  <a:lnTo>
                    <a:pt x="1722" y="193"/>
                  </a:lnTo>
                  <a:lnTo>
                    <a:pt x="1815" y="32"/>
                  </a:lnTo>
                  <a:lnTo>
                    <a:pt x="1815" y="32"/>
                  </a:lnTo>
                  <a:lnTo>
                    <a:pt x="1815" y="28"/>
                  </a:lnTo>
                  <a:lnTo>
                    <a:pt x="1815" y="28"/>
                  </a:lnTo>
                  <a:lnTo>
                    <a:pt x="1810" y="23"/>
                  </a:lnTo>
                  <a:lnTo>
                    <a:pt x="1810" y="23"/>
                  </a:lnTo>
                  <a:lnTo>
                    <a:pt x="1810" y="23"/>
                  </a:lnTo>
                  <a:lnTo>
                    <a:pt x="1810" y="19"/>
                  </a:lnTo>
                  <a:lnTo>
                    <a:pt x="1806" y="19"/>
                  </a:lnTo>
                  <a:lnTo>
                    <a:pt x="1806" y="19"/>
                  </a:lnTo>
                  <a:lnTo>
                    <a:pt x="1801" y="14"/>
                  </a:lnTo>
                  <a:lnTo>
                    <a:pt x="1801" y="14"/>
                  </a:lnTo>
                  <a:lnTo>
                    <a:pt x="1796" y="14"/>
                  </a:lnTo>
                  <a:lnTo>
                    <a:pt x="1796" y="14"/>
                  </a:lnTo>
                  <a:lnTo>
                    <a:pt x="1792" y="14"/>
                  </a:lnTo>
                  <a:lnTo>
                    <a:pt x="1787" y="14"/>
                  </a:lnTo>
                  <a:lnTo>
                    <a:pt x="1782" y="14"/>
                  </a:lnTo>
                  <a:lnTo>
                    <a:pt x="1782" y="5"/>
                  </a:lnTo>
                  <a:lnTo>
                    <a:pt x="1898" y="5"/>
                  </a:lnTo>
                  <a:lnTo>
                    <a:pt x="1898" y="14"/>
                  </a:lnTo>
                  <a:lnTo>
                    <a:pt x="1894" y="14"/>
                  </a:lnTo>
                  <a:lnTo>
                    <a:pt x="1889" y="14"/>
                  </a:lnTo>
                  <a:lnTo>
                    <a:pt x="1884" y="14"/>
                  </a:lnTo>
                  <a:lnTo>
                    <a:pt x="1880" y="14"/>
                  </a:lnTo>
                  <a:lnTo>
                    <a:pt x="1875" y="14"/>
                  </a:lnTo>
                  <a:lnTo>
                    <a:pt x="1875" y="19"/>
                  </a:lnTo>
                  <a:lnTo>
                    <a:pt x="1870" y="19"/>
                  </a:lnTo>
                  <a:lnTo>
                    <a:pt x="1870" y="23"/>
                  </a:lnTo>
                  <a:lnTo>
                    <a:pt x="1870" y="23"/>
                  </a:lnTo>
                  <a:lnTo>
                    <a:pt x="1870" y="23"/>
                  </a:lnTo>
                  <a:lnTo>
                    <a:pt x="1866" y="28"/>
                  </a:lnTo>
                  <a:lnTo>
                    <a:pt x="1866" y="32"/>
                  </a:lnTo>
                  <a:lnTo>
                    <a:pt x="1866" y="37"/>
                  </a:lnTo>
                  <a:lnTo>
                    <a:pt x="1866" y="42"/>
                  </a:lnTo>
                  <a:lnTo>
                    <a:pt x="1866" y="46"/>
                  </a:lnTo>
                  <a:lnTo>
                    <a:pt x="1866" y="51"/>
                  </a:lnTo>
                  <a:lnTo>
                    <a:pt x="1866" y="212"/>
                  </a:lnTo>
                  <a:lnTo>
                    <a:pt x="1866" y="216"/>
                  </a:lnTo>
                  <a:lnTo>
                    <a:pt x="1866" y="221"/>
                  </a:lnTo>
                  <a:lnTo>
                    <a:pt x="1866" y="226"/>
                  </a:lnTo>
                  <a:lnTo>
                    <a:pt x="1866" y="230"/>
                  </a:lnTo>
                  <a:lnTo>
                    <a:pt x="1866" y="235"/>
                  </a:lnTo>
                  <a:lnTo>
                    <a:pt x="1870" y="235"/>
                  </a:lnTo>
                  <a:lnTo>
                    <a:pt x="1870" y="239"/>
                  </a:lnTo>
                  <a:lnTo>
                    <a:pt x="1870" y="239"/>
                  </a:lnTo>
                  <a:lnTo>
                    <a:pt x="1870" y="244"/>
                  </a:lnTo>
                  <a:lnTo>
                    <a:pt x="1875" y="244"/>
                  </a:lnTo>
                  <a:lnTo>
                    <a:pt x="1875" y="244"/>
                  </a:lnTo>
                  <a:lnTo>
                    <a:pt x="1880" y="249"/>
                  </a:lnTo>
                  <a:lnTo>
                    <a:pt x="1884" y="249"/>
                  </a:lnTo>
                  <a:lnTo>
                    <a:pt x="1889" y="249"/>
                  </a:lnTo>
                  <a:lnTo>
                    <a:pt x="1894" y="249"/>
                  </a:lnTo>
                  <a:lnTo>
                    <a:pt x="1898" y="249"/>
                  </a:lnTo>
                  <a:lnTo>
                    <a:pt x="1898" y="258"/>
                  </a:lnTo>
                  <a:lnTo>
                    <a:pt x="1782" y="258"/>
                  </a:lnTo>
                  <a:lnTo>
                    <a:pt x="1782" y="249"/>
                  </a:lnTo>
                  <a:lnTo>
                    <a:pt x="1787" y="249"/>
                  </a:lnTo>
                  <a:lnTo>
                    <a:pt x="1792" y="249"/>
                  </a:lnTo>
                  <a:lnTo>
                    <a:pt x="1796" y="249"/>
                  </a:lnTo>
                  <a:lnTo>
                    <a:pt x="1801" y="249"/>
                  </a:lnTo>
                  <a:lnTo>
                    <a:pt x="1801" y="244"/>
                  </a:lnTo>
                  <a:lnTo>
                    <a:pt x="1806" y="244"/>
                  </a:lnTo>
                  <a:lnTo>
                    <a:pt x="1810" y="244"/>
                  </a:lnTo>
                  <a:lnTo>
                    <a:pt x="1810" y="239"/>
                  </a:lnTo>
                  <a:lnTo>
                    <a:pt x="1810" y="239"/>
                  </a:lnTo>
                  <a:lnTo>
                    <a:pt x="1810" y="235"/>
                  </a:lnTo>
                  <a:lnTo>
                    <a:pt x="1810" y="235"/>
                  </a:lnTo>
                  <a:lnTo>
                    <a:pt x="1815" y="230"/>
                  </a:lnTo>
                  <a:lnTo>
                    <a:pt x="1815" y="226"/>
                  </a:lnTo>
                  <a:lnTo>
                    <a:pt x="1815" y="221"/>
                  </a:lnTo>
                  <a:lnTo>
                    <a:pt x="1815" y="216"/>
                  </a:lnTo>
                  <a:lnTo>
                    <a:pt x="1815" y="212"/>
                  </a:lnTo>
                  <a:lnTo>
                    <a:pt x="1815" y="65"/>
                  </a:lnTo>
                  <a:close/>
                </a:path>
              </a:pathLst>
            </a:custGeom>
            <a:grpFill/>
            <a:ln w="9525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r>
              <a:rPr lang="ru-RU" sz="2800" smtClean="0">
                <a:solidFill>
                  <a:schemeClr val="bg1"/>
                </a:solidFill>
              </a:rPr>
              <a:t>Предложения в Законопроект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457200" indent="-457200" algn="just">
              <a:buFontTx/>
              <a:buAutoNum type="arabicPeriod"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Установить единые федеральные критерии отнесения населенных пунктов к городским </a:t>
            </a:r>
            <a:r>
              <a:rPr lang="ru-RU" sz="2400" dirty="0">
                <a:solidFill>
                  <a:schemeClr val="bg1"/>
                </a:solidFill>
              </a:rPr>
              <a:t>и </a:t>
            </a:r>
            <a:r>
              <a:rPr lang="ru-RU" sz="2400" dirty="0" smtClean="0">
                <a:solidFill>
                  <a:schemeClr val="bg1"/>
                </a:solidFill>
              </a:rPr>
              <a:t>сельским </a:t>
            </a:r>
            <a:r>
              <a:rPr lang="ru-RU" sz="2400" dirty="0">
                <a:solidFill>
                  <a:schemeClr val="bg1"/>
                </a:solidFill>
              </a:rPr>
              <a:t>на </a:t>
            </a:r>
            <a:r>
              <a:rPr lang="ru-RU" sz="2400" dirty="0" smtClean="0">
                <a:solidFill>
                  <a:schemeClr val="bg1"/>
                </a:solidFill>
              </a:rPr>
              <a:t>основе численности населения. Регионам предоставляется право </a:t>
            </a:r>
            <a:r>
              <a:rPr lang="ru-RU" sz="2400" dirty="0">
                <a:solidFill>
                  <a:schemeClr val="bg1"/>
                </a:solidFill>
              </a:rPr>
              <a:t>корректировать установленные </a:t>
            </a:r>
            <a:r>
              <a:rPr lang="ru-RU" sz="2400" dirty="0" smtClean="0">
                <a:solidFill>
                  <a:schemeClr val="bg1"/>
                </a:solidFill>
              </a:rPr>
              <a:t>значения </a:t>
            </a:r>
            <a:r>
              <a:rPr lang="ru-RU" sz="2400" dirty="0">
                <a:solidFill>
                  <a:schemeClr val="bg1"/>
                </a:solidFill>
              </a:rPr>
              <a:t>в пределах 10</a:t>
            </a:r>
            <a:r>
              <a:rPr lang="ru-RU" sz="2400" dirty="0" smtClean="0">
                <a:solidFill>
                  <a:schemeClr val="bg1"/>
                </a:solidFill>
              </a:rPr>
              <a:t>%.</a:t>
            </a:r>
          </a:p>
          <a:p>
            <a:pPr marL="0" indent="0" algn="just">
              <a:buFontTx/>
              <a:buNone/>
              <a:defRPr/>
            </a:pPr>
            <a:endParaRPr lang="ru-RU" sz="2400" dirty="0">
              <a:solidFill>
                <a:schemeClr val="bg1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2. Определить типы муниципальных районов: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 по удельному весу сельского населения в постоянном населении района; 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по удаленности от города </a:t>
            </a:r>
            <a:r>
              <a:rPr lang="ru-RU" sz="1800" dirty="0" smtClean="0">
                <a:solidFill>
                  <a:schemeClr val="bg1"/>
                </a:solidFill>
              </a:rPr>
              <a:t>(пригородны</a:t>
            </a:r>
            <a:r>
              <a:rPr lang="ru-RU" sz="1800" dirty="0">
                <a:solidFill>
                  <a:schemeClr val="bg1"/>
                </a:solidFill>
              </a:rPr>
              <a:t>е</a:t>
            </a:r>
            <a:r>
              <a:rPr lang="ru-RU" sz="1800" i="1" dirty="0" smtClean="0"/>
              <a:t> </a:t>
            </a:r>
            <a:r>
              <a:rPr lang="ru-RU" sz="1800" dirty="0">
                <a:solidFill>
                  <a:schemeClr val="bg1"/>
                </a:solidFill>
              </a:rPr>
              <a:t>- </a:t>
            </a:r>
            <a:r>
              <a:rPr lang="ru-RU" sz="1800" dirty="0" smtClean="0">
                <a:solidFill>
                  <a:schemeClr val="bg1"/>
                </a:solidFill>
              </a:rPr>
              <a:t>15</a:t>
            </a:r>
            <a:r>
              <a:rPr lang="ru-RU" sz="1800" dirty="0">
                <a:solidFill>
                  <a:schemeClr val="bg1"/>
                </a:solidFill>
              </a:rPr>
              <a:t>% занятого сельского населения района </a:t>
            </a:r>
            <a:r>
              <a:rPr lang="ru-RU" sz="1800" dirty="0" smtClean="0">
                <a:solidFill>
                  <a:schemeClr val="bg1"/>
                </a:solidFill>
              </a:rPr>
              <a:t>работает </a:t>
            </a:r>
            <a:r>
              <a:rPr lang="ru-RU" sz="1800" dirty="0">
                <a:solidFill>
                  <a:schemeClr val="bg1"/>
                </a:solidFill>
              </a:rPr>
              <a:t>в </a:t>
            </a:r>
            <a:r>
              <a:rPr lang="ru-RU" sz="1800" dirty="0" smtClean="0">
                <a:solidFill>
                  <a:schemeClr val="bg1"/>
                </a:solidFill>
              </a:rPr>
              <a:t>городе</a:t>
            </a:r>
            <a:r>
              <a:rPr lang="ru-RU" sz="1800" dirty="0">
                <a:solidFill>
                  <a:schemeClr val="bg1"/>
                </a:solidFill>
              </a:rPr>
              <a:t>;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bg1"/>
                </a:solidFill>
              </a:rPr>
              <a:t>удаленные </a:t>
            </a:r>
            <a:r>
              <a:rPr lang="ru-RU" sz="1800" dirty="0" smtClean="0">
                <a:solidFill>
                  <a:schemeClr val="bg1"/>
                </a:solidFill>
              </a:rPr>
              <a:t>- минимум </a:t>
            </a:r>
            <a:r>
              <a:rPr lang="ru-RU" sz="1800" dirty="0">
                <a:solidFill>
                  <a:schemeClr val="bg1"/>
                </a:solidFill>
              </a:rPr>
              <a:t>50% сельского населения района не может достичь города в течение часовой поездки</a:t>
            </a:r>
            <a:r>
              <a:rPr lang="ru-RU" sz="1800" dirty="0" smtClean="0">
                <a:solidFill>
                  <a:schemeClr val="bg1"/>
                </a:solidFill>
              </a:rPr>
              <a:t>);</a:t>
            </a:r>
          </a:p>
        </p:txBody>
      </p:sp>
      <p:sp>
        <p:nvSpPr>
          <p:cNvPr id="2662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D0B900-4534-42E8-B2F3-7C08369D1F29}" type="slidenum">
              <a:rPr lang="ru-RU" altLang="ru-RU" smtClean="0">
                <a:cs typeface="Arial" charset="0"/>
              </a:rPr>
              <a:pPr/>
              <a:t>10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r>
              <a:rPr lang="ru-RU" sz="2800" smtClean="0">
                <a:solidFill>
                  <a:schemeClr val="bg1"/>
                </a:solidFill>
              </a:rPr>
              <a:t>Типы районов по удельному весу сельского населения</a:t>
            </a:r>
          </a:p>
        </p:txBody>
      </p:sp>
      <p:sp>
        <p:nvSpPr>
          <p:cNvPr id="27650" name="Объект 4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737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sz="2400" i="1" smtClean="0">
                <a:solidFill>
                  <a:srgbClr val="C00000"/>
                </a:solidFill>
              </a:rPr>
              <a:t>преимущественно сельские </a:t>
            </a:r>
            <a:r>
              <a:rPr lang="ru-RU" sz="2400" smtClean="0">
                <a:solidFill>
                  <a:schemeClr val="bg1"/>
                </a:solidFill>
              </a:rPr>
              <a:t>– удельный вес сельского населения составляет 75% и более постоянного населения района; </a:t>
            </a:r>
          </a:p>
          <a:p>
            <a:pPr marL="0" indent="0" algn="just">
              <a:buFontTx/>
              <a:buNone/>
            </a:pPr>
            <a:r>
              <a:rPr lang="ru-RU" sz="2400" i="1" smtClean="0">
                <a:solidFill>
                  <a:srgbClr val="C00000"/>
                </a:solidFill>
              </a:rPr>
              <a:t>сельско-городские</a:t>
            </a:r>
            <a:r>
              <a:rPr lang="ru-RU" sz="2400" i="1" smtClean="0">
                <a:solidFill>
                  <a:schemeClr val="bg1"/>
                </a:solidFill>
              </a:rPr>
              <a:t> </a:t>
            </a:r>
            <a:r>
              <a:rPr lang="ru-RU" sz="2400" i="1" smtClean="0">
                <a:solidFill>
                  <a:srgbClr val="C00000"/>
                </a:solidFill>
              </a:rPr>
              <a:t>с преобладанием сельского населения </a:t>
            </a:r>
            <a:r>
              <a:rPr lang="ru-RU" sz="2400" smtClean="0">
                <a:solidFill>
                  <a:schemeClr val="bg1"/>
                </a:solidFill>
              </a:rPr>
              <a:t>– удельный вес сельского населения составляет от 50% до 75% постоянного населения района; </a:t>
            </a:r>
          </a:p>
          <a:p>
            <a:pPr marL="0" indent="0" algn="just">
              <a:buFontTx/>
              <a:buNone/>
            </a:pPr>
            <a:r>
              <a:rPr lang="ru-RU" sz="2400" i="1" smtClean="0">
                <a:solidFill>
                  <a:srgbClr val="C00000"/>
                </a:solidFill>
              </a:rPr>
              <a:t>сельско-городские с преобладанием городского населения</a:t>
            </a:r>
            <a:r>
              <a:rPr lang="ru-RU" sz="2400" smtClean="0">
                <a:solidFill>
                  <a:srgbClr val="C00000"/>
                </a:solidFill>
              </a:rPr>
              <a:t> </a:t>
            </a:r>
            <a:r>
              <a:rPr lang="ru-RU" sz="2400" smtClean="0">
                <a:solidFill>
                  <a:schemeClr val="bg1"/>
                </a:solidFill>
              </a:rPr>
              <a:t>– удельный вес городского населения от 50% до 75% постоянного населения района; </a:t>
            </a:r>
          </a:p>
          <a:p>
            <a:pPr marL="0" indent="0" algn="just">
              <a:buFontTx/>
              <a:buNone/>
            </a:pPr>
            <a:r>
              <a:rPr lang="ru-RU" sz="2400" i="1" smtClean="0">
                <a:solidFill>
                  <a:srgbClr val="C00000"/>
                </a:solidFill>
              </a:rPr>
              <a:t>преимущественно городские </a:t>
            </a:r>
            <a:r>
              <a:rPr lang="ru-RU" sz="2400" smtClean="0">
                <a:solidFill>
                  <a:schemeClr val="bg1"/>
                </a:solidFill>
              </a:rPr>
              <a:t>– удельный вес городского населения составляет 75% и более постоянного населения района.</a:t>
            </a:r>
          </a:p>
        </p:txBody>
      </p:sp>
      <p:sp>
        <p:nvSpPr>
          <p:cNvPr id="276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53D97E-2099-4F9D-BFB3-EDC6B40DAEFF}" type="slidenum">
              <a:rPr lang="ru-RU" altLang="ru-RU" smtClean="0">
                <a:cs typeface="Arial" charset="0"/>
              </a:rPr>
              <a:pPr/>
              <a:t>11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85225" cy="563562"/>
          </a:xfrm>
        </p:spPr>
        <p:txBody>
          <a:bodyPr/>
          <a:lstStyle/>
          <a:p>
            <a:r>
              <a:rPr lang="ru-RU" sz="1600" b="1" smtClean="0">
                <a:solidFill>
                  <a:schemeClr val="bg1"/>
                </a:solidFill>
              </a:rPr>
              <a:t>Вклад сельских МСП (юр. лиц) отдельных отраслей муниципальных районов в основные экономические показатели сельских МСП (юр. лиц) муниципальных районов, % (2021 г.)</a:t>
            </a:r>
          </a:p>
        </p:txBody>
      </p:sp>
      <p:sp>
        <p:nvSpPr>
          <p:cNvPr id="2867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D4075A-9CC7-4EC6-A49B-8458D72B7400}" type="slidenum">
              <a:rPr lang="ru-RU" altLang="ru-RU" smtClean="0">
                <a:cs typeface="Arial" charset="0"/>
              </a:rPr>
              <a:pPr/>
              <a:t>12</a:t>
            </a:fld>
            <a:endParaRPr lang="ru-RU" altLang="ru-RU" smtClean="0">
              <a:cs typeface="Arial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67544" y="836710"/>
          <a:ext cx="8424937" cy="50941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12368"/>
                <a:gridCol w="900100"/>
                <a:gridCol w="1192208"/>
                <a:gridCol w="1033247"/>
                <a:gridCol w="839354"/>
                <a:gridCol w="1147660"/>
              </a:tblGrid>
              <a:tr h="504058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Разделы ОКВЭД</a:t>
                      </a:r>
                    </a:p>
                    <a:p>
                      <a:pPr algn="l" rtl="0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Доля  отрасли сельских МСП муниципальных районов  в:</a:t>
                      </a:r>
                      <a:endParaRPr lang="ru-RU" dirty="0"/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833">
                <a:tc vMerge="1">
                  <a:txBody>
                    <a:bodyPr/>
                    <a:lstStyle/>
                    <a:p>
                      <a:pPr algn="l" rtl="0" fontAlgn="ctr"/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числе МСП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числе работников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основных средствах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выручке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прибыли до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налогооб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Сельское хозяйство (А.01)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20,7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33,9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56,8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26,6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58,2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601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Лесное хозяйство, лесозаготовки (А.02)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1,4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0,8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1,3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Рыболовство и рыбоводство (А.03)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1,7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1,7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5,2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Промышленность (</a:t>
                      </a:r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B,C)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14,9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18,6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23,8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11,3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148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Коммунальное снабжение (</a:t>
                      </a:r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D,E)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2,5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3,5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1,7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0,8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Строительство (</a:t>
                      </a:r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10,2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6,9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3,9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7,1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4,3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Торговля (</a:t>
                      </a:r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27,1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27,3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675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Транспорт и хранение (</a:t>
                      </a:r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5,9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6,9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4,9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5,4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Услуги (</a:t>
                      </a:r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I,J,K,L,M,N,O,P,Q,R,S)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16,3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9,2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5,2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6,8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Не сельскохозяйственные МСП всего</a:t>
                      </a:r>
                      <a:endParaRPr lang="ru-RU" sz="16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79,3</a:t>
                      </a:r>
                      <a:endParaRPr lang="ru-RU" sz="16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66,1</a:t>
                      </a:r>
                      <a:endParaRPr lang="ru-RU" sz="16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43,2</a:t>
                      </a:r>
                      <a:endParaRPr lang="ru-RU" sz="16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73,4</a:t>
                      </a:r>
                      <a:endParaRPr lang="ru-RU" sz="16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</a:rPr>
                        <a:t>41,8</a:t>
                      </a:r>
                      <a:endParaRPr lang="ru-RU" sz="1600" b="0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1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ИТОГО 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6858" marR="6858" marT="685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6" name="TextBox 7"/>
          <p:cNvSpPr txBox="1">
            <a:spLocks noChangeArrowheads="1"/>
          </p:cNvSpPr>
          <p:nvPr/>
        </p:nvSpPr>
        <p:spPr bwMode="auto">
          <a:xfrm>
            <a:off x="827088" y="6092825"/>
            <a:ext cx="7489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400">
                <a:solidFill>
                  <a:schemeClr val="bg1"/>
                </a:solidFill>
              </a:rPr>
              <a:t>Источник: расчеты по данным СПАРК-интерфакс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r>
              <a:rPr lang="ru-RU" sz="2800" smtClean="0">
                <a:solidFill>
                  <a:schemeClr val="bg1"/>
                </a:solidFill>
              </a:rPr>
              <a:t>Предложения</a:t>
            </a:r>
          </a:p>
        </p:txBody>
      </p:sp>
      <p:sp>
        <p:nvSpPr>
          <p:cNvPr id="29698" name="Объект 4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6165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1.</a:t>
            </a:r>
            <a:r>
              <a:rPr lang="ru-RU" sz="2200" smtClean="0">
                <a:solidFill>
                  <a:srgbClr val="C00000"/>
                </a:solidFill>
              </a:rPr>
              <a:t> В</a:t>
            </a:r>
            <a:r>
              <a:rPr lang="ru-RU" sz="2200" smtClean="0">
                <a:solidFill>
                  <a:schemeClr val="bg1"/>
                </a:solidFill>
              </a:rPr>
              <a:t> </a:t>
            </a:r>
            <a:r>
              <a:rPr lang="ru-RU" sz="2200" smtClean="0">
                <a:solidFill>
                  <a:srgbClr val="C00000"/>
                </a:solidFill>
              </a:rPr>
              <a:t>сельском хозяйстве</a:t>
            </a:r>
            <a:r>
              <a:rPr lang="ru-RU" sz="2200" smtClean="0">
                <a:solidFill>
                  <a:schemeClr val="bg1"/>
                </a:solidFill>
              </a:rPr>
              <a:t>: продолжать и усиливать поддержку МСП, их интеграции с крупным бизнесом.</a:t>
            </a:r>
          </a:p>
          <a:p>
            <a:pPr marL="0" indent="0" algn="just">
              <a:buFontTx/>
              <a:buNone/>
            </a:pPr>
            <a:endParaRPr lang="ru-RU" sz="2200" smtClean="0">
              <a:solidFill>
                <a:schemeClr val="bg1"/>
              </a:solidFill>
            </a:endParaRPr>
          </a:p>
          <a:p>
            <a:pPr marL="0" indent="0" algn="just"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2. </a:t>
            </a:r>
            <a:r>
              <a:rPr lang="ru-RU" sz="2200" smtClean="0">
                <a:solidFill>
                  <a:srgbClr val="C00000"/>
                </a:solidFill>
              </a:rPr>
              <a:t>В не с/х отраслях</a:t>
            </a:r>
            <a:r>
              <a:rPr lang="ru-RU" sz="2200" smtClean="0">
                <a:solidFill>
                  <a:schemeClr val="bg1"/>
                </a:solidFill>
              </a:rPr>
              <a:t>: преференции и поддержка сельского бизнеса (приоритетный порядок получения субсидий для предприятий, ИП, зарегистрированных на сельских территориях, льготы инвесторам, субсидии сельскому социальному бизнесу, транспорту, осуществляющим перевозки в райцентр, и др.)</a:t>
            </a:r>
          </a:p>
          <a:p>
            <a:pPr marL="0" indent="0" algn="just">
              <a:buFontTx/>
              <a:buNone/>
            </a:pPr>
            <a:endParaRPr lang="ru-RU" sz="2200" smtClean="0">
              <a:solidFill>
                <a:schemeClr val="bg1"/>
              </a:solidFill>
            </a:endParaRPr>
          </a:p>
          <a:p>
            <a:pPr marL="0" indent="0" algn="just"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3. Преференции </a:t>
            </a:r>
            <a:r>
              <a:rPr lang="ru-RU" sz="2200" smtClean="0">
                <a:solidFill>
                  <a:srgbClr val="C00000"/>
                </a:solidFill>
              </a:rPr>
              <a:t>филиалам крупного бизнеса на сельских территориях.</a:t>
            </a:r>
          </a:p>
          <a:p>
            <a:pPr marL="0" indent="0" algn="just">
              <a:buFontTx/>
              <a:buNone/>
            </a:pPr>
            <a:endParaRPr lang="ru-RU" sz="2000" smtClean="0">
              <a:solidFill>
                <a:schemeClr val="bg1"/>
              </a:solidFill>
            </a:endParaRPr>
          </a:p>
        </p:txBody>
      </p:sp>
      <p:sp>
        <p:nvSpPr>
          <p:cNvPr id="2969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066021-566A-4D7B-9B23-1246121522DA}" type="slidenum">
              <a:rPr lang="ru-RU" altLang="ru-RU" smtClean="0">
                <a:cs typeface="Arial" charset="0"/>
              </a:rPr>
              <a:pPr/>
              <a:t>13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0"/>
            <a:ext cx="5119688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042988" eaLnBrk="0" hangingPunct="0">
              <a:defRPr/>
            </a:pPr>
            <a:endParaRPr lang="ru-RU" sz="210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23863" y="2782888"/>
            <a:ext cx="6340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30723" name="Рисунок 2" descr="Изображение выглядит как стрела&#10;&#10;Автоматически созданное описание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4338" y="184150"/>
            <a:ext cx="20621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856663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dirty="0">
                <a:solidFill>
                  <a:srgbClr val="FFFF00"/>
                </a:solidFill>
              </a:rPr>
              <a:t/>
            </a:r>
            <a:br>
              <a:rPr lang="ru-RU" altLang="ru-RU" sz="3200" b="1" dirty="0">
                <a:solidFill>
                  <a:srgbClr val="FFFF00"/>
                </a:solidFill>
              </a:rPr>
            </a:br>
            <a:r>
              <a:rPr lang="ru-RU" alt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отнесения населенного пункта к городскому или сельскому  в </a:t>
            </a:r>
            <a:r>
              <a:rPr lang="ru-RU" alt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субъектах РФ</a:t>
            </a:r>
            <a:r>
              <a:rPr lang="ru-RU" alt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395536" y="1124744"/>
          <a:ext cx="8424862" cy="5186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08850" y="6453188"/>
            <a:ext cx="1727200" cy="288925"/>
          </a:xfrm>
          <a:noFill/>
        </p:spPr>
        <p:txBody>
          <a:bodyPr/>
          <a:lstStyle/>
          <a:p>
            <a:r>
              <a:rPr lang="en-US" altLang="ru-RU" smtClean="0">
                <a:solidFill>
                  <a:schemeClr val="bg1"/>
                </a:solidFill>
                <a:cs typeface="Arial" charset="0"/>
              </a:rPr>
              <a:t>3</a:t>
            </a:r>
            <a:endParaRPr lang="ru-RU" altLang="ru-RU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Grp="1"/>
          </p:cNvGraphicFramePr>
          <p:nvPr>
            <p:ph sz="half" idx="2"/>
          </p:nvPr>
        </p:nvGraphicFramePr>
        <p:xfrm>
          <a:off x="179388" y="274638"/>
          <a:ext cx="8712200" cy="658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639502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Город: </a:t>
                      </a:r>
                      <a:r>
                        <a:rPr lang="ru-RU" sz="2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промышленный и/или исторический и/или </a:t>
                      </a:r>
                      <a:r>
                        <a:rPr lang="ru-RU" sz="2400" b="1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культурный центр с </a:t>
                      </a:r>
                      <a:r>
                        <a:rPr lang="ru-RU" sz="2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развитой инфраструктурой </a:t>
                      </a:r>
                      <a:r>
                        <a:rPr lang="ru-RU" sz="2400" b="1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2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населением </a:t>
                      </a:r>
                      <a:r>
                        <a:rPr lang="ru-RU" sz="2400" b="1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10-12 тыс. чел. </a:t>
                      </a:r>
                      <a:endParaRPr lang="ru-RU" sz="2400" b="1" kern="12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Сельские:</a:t>
                      </a:r>
                      <a:r>
                        <a:rPr lang="ru-RU" sz="2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население </a:t>
                      </a:r>
                      <a:r>
                        <a:rPr lang="ru-RU" sz="2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3</a:t>
                      </a:r>
                      <a:r>
                        <a:rPr lang="en-US" sz="2400" b="1" kern="12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2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ыс. чел, нет объектов производственной (кроме сельского</a:t>
                      </a:r>
                      <a:r>
                        <a:rPr lang="ru-RU" sz="2400" b="1" kern="12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хозяйства</a:t>
                      </a:r>
                      <a:r>
                        <a:rPr lang="ru-RU" sz="2400" b="1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санаторно-курортной инфраструктуры, не являющееся историческим или культурным центром, нет перспектив развития, с жителями преимущественно занятыми в сельском хозяйстве.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Tx/>
                        <a:buNone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Ни в одном законе определение сельского населенного пункта не связывалось с понятиями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</a:t>
                      </a:r>
                    </a:p>
                    <a:p>
                      <a:pPr marL="0" indent="0" algn="ctr">
                        <a:buFontTx/>
                        <a:buNone/>
                        <a:defRPr/>
                      </a:pPr>
                      <a:endParaRPr lang="ru-RU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культурный или исторический центр </a:t>
                      </a:r>
                    </a:p>
                    <a:p>
                      <a:pPr algn="ctr"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развитая инфраструктура </a:t>
                      </a:r>
                    </a:p>
                    <a:p>
                      <a:pPr algn="ctr"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перспектива развития</a:t>
                      </a:r>
                    </a:p>
                    <a:p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71" marR="91471" marT="45713" marB="45713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1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6235B4-D329-462B-9045-46F4F637D096}" type="slidenum">
              <a:rPr lang="ru-RU" altLang="ru-RU" smtClean="0">
                <a:solidFill>
                  <a:schemeClr val="bg1"/>
                </a:solidFill>
                <a:cs typeface="Arial" charset="0"/>
              </a:rPr>
              <a:pPr/>
              <a:t>3</a:t>
            </a:fld>
            <a:endParaRPr lang="ru-RU" altLang="ru-RU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416" name="Объект 2"/>
          <p:cNvSpPr>
            <a:spLocks noGrp="1"/>
          </p:cNvSpPr>
          <p:nvPr>
            <p:ph sz="quarter" idx="4"/>
          </p:nvPr>
        </p:nvSpPr>
        <p:spPr>
          <a:xfrm>
            <a:off x="4716463" y="6080125"/>
            <a:ext cx="71437" cy="46038"/>
          </a:xfrm>
        </p:spPr>
        <p:txBody>
          <a:bodyPr/>
          <a:lstStyle/>
          <a:p>
            <a:r>
              <a:rPr lang="ru-RU" smtClean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785225" cy="3619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Ивановская область</a:t>
            </a:r>
            <a:endParaRPr lang="ru-RU" altLang="ru-RU" sz="28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453188"/>
            <a:ext cx="2133600" cy="268287"/>
          </a:xfrm>
          <a:noFill/>
        </p:spPr>
        <p:txBody>
          <a:bodyPr/>
          <a:lstStyle/>
          <a:p>
            <a:fld id="{4DF742EB-0FBE-47B3-B0E7-38746755771D}" type="slidenum">
              <a:rPr lang="ru-RU" altLang="ru-RU" smtClean="0">
                <a:solidFill>
                  <a:schemeClr val="bg1"/>
                </a:solidFill>
                <a:cs typeface="Arial" charset="0"/>
              </a:rPr>
              <a:pPr/>
              <a:t>4</a:t>
            </a:fld>
            <a:endParaRPr lang="ru-RU" altLang="ru-RU" smtClean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</p:nvPr>
        </p:nvGraphicFramePr>
        <p:xfrm>
          <a:off x="179388" y="549275"/>
          <a:ext cx="8785225" cy="5373688"/>
        </p:xfrm>
        <a:graphic>
          <a:graphicData uri="http://schemas.openxmlformats.org/drawingml/2006/table">
            <a:tbl>
              <a:tblPr/>
              <a:tblGrid>
                <a:gridCol w="8784975"/>
              </a:tblGrid>
              <a:tr h="1905437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Городской поселок</a:t>
                      </a:r>
                      <a:r>
                        <a:rPr lang="ru-RU" sz="2800" b="1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: не менее 5 тыс. чел. есть  </a:t>
                      </a:r>
                      <a:r>
                        <a:rPr lang="ru-RU" sz="2800" b="1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многоэтажная застройка, предприятия </a:t>
                      </a:r>
                      <a:r>
                        <a:rPr lang="ru-RU" sz="2800" b="1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промышленности</a:t>
                      </a:r>
                      <a:r>
                        <a:rPr lang="ru-RU" sz="2800" b="1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, торговли, более 2-х магазинов площадью свыше</a:t>
                      </a:r>
                      <a:r>
                        <a:rPr lang="ru-RU" sz="2800" b="1" u="none" strike="noStrike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800" b="1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18 м</a:t>
                      </a:r>
                      <a:r>
                        <a:rPr lang="ru-RU" sz="2800" b="1" u="none" strike="noStrike" baseline="30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ru-RU" sz="2800" b="1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, объекты почтовой связи, </a:t>
                      </a:r>
                      <a:r>
                        <a:rPr lang="ru-RU" sz="2800" b="1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объект(ы) </a:t>
                      </a:r>
                      <a:r>
                        <a:rPr lang="ru-RU" sz="2800" b="1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культурного и исторического </a:t>
                      </a:r>
                      <a:r>
                        <a:rPr lang="ru-RU" sz="2800" b="1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наследия</a:t>
                      </a:r>
                      <a:r>
                        <a:rPr lang="ru-RU" sz="2800" b="1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, учреждения здравоохранения и </a:t>
                      </a:r>
                      <a:r>
                        <a:rPr lang="ru-RU" sz="2800" b="1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образования</a:t>
                      </a: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solidFill>
                      <a:schemeClr val="tx1"/>
                    </a:solidFill>
                  </a:tcPr>
                </a:tc>
              </a:tr>
              <a:tr h="1091331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Село</a:t>
                      </a:r>
                      <a:r>
                        <a:rPr lang="ru-RU" sz="2800" b="1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: более 200 чел.</a:t>
                      </a:r>
                      <a:r>
                        <a:rPr lang="ru-RU" sz="2800" b="1" u="none" strike="noStrike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800" b="1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с/х </a:t>
                      </a:r>
                      <a:r>
                        <a:rPr lang="ru-RU" sz="2800" b="1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предприятие, магазин площадью более 18 </a:t>
                      </a:r>
                      <a:r>
                        <a:rPr lang="ru-RU" sz="2800" b="1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м</a:t>
                      </a:r>
                      <a:r>
                        <a:rPr lang="ru-RU" sz="2800" b="1" u="none" strike="noStrike" baseline="30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2800" b="1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>
                    <a:solidFill>
                      <a:schemeClr val="tx1"/>
                    </a:solidFill>
                  </a:tcPr>
                </a:tc>
              </a:tr>
              <a:tr h="649296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Деревня</a:t>
                      </a:r>
                      <a:r>
                        <a:rPr lang="ru-RU" sz="2800" b="1" u="none" strike="noStrike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: Менее 200 чел. "отсутствуют </a:t>
                      </a:r>
                      <a:r>
                        <a:rPr lang="ru-RU" sz="2800" b="1" u="none" strike="noStrike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элементы, свойственные понятию села"</a:t>
                      </a:r>
                      <a:endParaRPr lang="ru-RU" sz="2800" b="1" i="0" u="none" strike="noStrike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856662" cy="5048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 </a:t>
            </a:r>
            <a:r>
              <a:rPr lang="ru-RU" alt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Татарстан</a:t>
            </a:r>
          </a:p>
        </p:txBody>
      </p:sp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2133600" cy="339725"/>
          </a:xfrm>
          <a:noFill/>
        </p:spPr>
        <p:txBody>
          <a:bodyPr/>
          <a:lstStyle/>
          <a:p>
            <a:fld id="{1C7FD9F9-9085-4C88-A0EB-84F2E90C9F3F}" type="slidenum">
              <a:rPr lang="ru-RU" altLang="ru-RU" smtClean="0">
                <a:solidFill>
                  <a:schemeClr val="bg1"/>
                </a:solidFill>
                <a:cs typeface="Arial" charset="0"/>
              </a:rPr>
              <a:pPr/>
              <a:t>5</a:t>
            </a:fld>
            <a:endParaRPr lang="ru-RU" altLang="ru-RU" smtClean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</p:nvPr>
        </p:nvGraphicFramePr>
        <p:xfrm>
          <a:off x="179388" y="722313"/>
          <a:ext cx="8569325" cy="5659437"/>
        </p:xfrm>
        <a:graphic>
          <a:graphicData uri="http://schemas.openxmlformats.org/drawingml/2006/table">
            <a:tbl>
              <a:tblPr/>
              <a:tblGrid>
                <a:gridCol w="8568951"/>
              </a:tblGrid>
              <a:tr h="4188203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Городской поселок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: более</a:t>
                      </a:r>
                      <a:r>
                        <a:rPr lang="ru-RU" sz="2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 2 тыс. чел.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трудоспособные  </a:t>
                      </a:r>
                      <a:r>
                        <a:rPr lang="ru-RU" sz="2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занятые </a:t>
                      </a:r>
                      <a:r>
                        <a:rPr lang="ru-RU" sz="2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несельскохозяйственными</a:t>
                      </a:r>
                      <a:r>
                        <a:rPr lang="ru-RU" sz="2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 видами деятельности,</a:t>
                      </a:r>
                      <a:r>
                        <a:rPr lang="ru-RU" sz="2400" b="1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 -</a:t>
                      </a:r>
                      <a:r>
                        <a:rPr lang="ru-RU" sz="2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не менее 85</a:t>
                      </a: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%.</a:t>
                      </a:r>
                      <a:r>
                        <a:rPr lang="ru-RU" sz="24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ru-RU" sz="2400" baseline="0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С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мешанная </a:t>
                      </a: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жилая застройка</a:t>
                      </a:r>
                      <a:r>
                        <a:rPr lang="ru-RU" sz="24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1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с</a:t>
                      </a:r>
                      <a:r>
                        <a:rPr lang="ru-RU" sz="2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 коммунальной </a:t>
                      </a:r>
                      <a:r>
                        <a:rPr lang="ru-RU" sz="24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системой </a:t>
                      </a:r>
                      <a:r>
                        <a:rPr lang="ru-RU" sz="2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централизованного </a:t>
                      </a:r>
                      <a:r>
                        <a:rPr lang="ru-RU" sz="24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водоснабжения</a:t>
                      </a:r>
                      <a:r>
                        <a:rPr lang="ru-RU" sz="2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, водоотведения, теплоснабжения</a:t>
                      </a: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.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Производственные объекты или организации среднего профессионального (высшего</a:t>
                      </a: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) образования,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санаторно-курортные, оздоровительные, НИИ, </a:t>
                      </a: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</a:rPr>
                        <a:t>комплекс объектов культурного наследия и туристической индустрии. </a:t>
                      </a:r>
                      <a:endParaRPr lang="ru-RU" sz="2400" dirty="0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1" marR="7621" marT="7619" marB="0" anchor="ctr">
                    <a:solidFill>
                      <a:schemeClr val="tx1"/>
                    </a:solidFill>
                  </a:tcPr>
                </a:tc>
              </a:tr>
              <a:tr h="140090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Село</a:t>
                      </a:r>
                      <a:r>
                        <a:rPr lang="ru-RU" sz="2400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более 200 чел. преимущественно индивидуальная </a:t>
                      </a:r>
                      <a:r>
                        <a:rPr lang="ru-RU" sz="2400" kern="12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(или) </a:t>
                      </a:r>
                      <a:r>
                        <a:rPr lang="ru-RU" sz="2400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малоэтажная жилая застройка.</a:t>
                      </a:r>
                      <a:r>
                        <a:rPr lang="ru-RU" sz="2400" kern="12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Деревня </a:t>
                      </a:r>
                      <a:r>
                        <a:rPr lang="ru-RU" sz="2400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– менее 200 чел. индивидуальная жилая застройка</a:t>
                      </a:r>
                    </a:p>
                    <a:p>
                      <a:pPr algn="l" fontAlgn="b"/>
                      <a:endParaRPr lang="ru-RU" sz="2400" kern="12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1" marR="7621" marT="7619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9"/>
          <p:cNvSpPr>
            <a:spLocks noGrp="1"/>
          </p:cNvSpPr>
          <p:nvPr>
            <p:ph type="title"/>
          </p:nvPr>
        </p:nvSpPr>
        <p:spPr>
          <a:xfrm>
            <a:off x="0" y="188913"/>
            <a:ext cx="9036050" cy="396875"/>
          </a:xfrm>
        </p:spPr>
        <p:txBody>
          <a:bodyPr/>
          <a:lstStyle/>
          <a:p>
            <a:pPr algn="l">
              <a:defRPr/>
            </a:pPr>
            <a:r>
              <a:rPr lang="ru-RU" altLang="ru-RU" sz="1800" b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br>
              <a:rPr lang="ru-RU" altLang="ru-RU" sz="1800" b="1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altLang="ru-RU" sz="2400" b="1" dirty="0" smtClean="0">
                <a:solidFill>
                  <a:schemeClr val="accent4">
                    <a:lumMod val="10000"/>
                  </a:schemeClr>
                </a:solidFill>
              </a:rPr>
              <a:t>ООН (ЕС, США Канада</a:t>
            </a:r>
            <a:r>
              <a:rPr lang="ru-RU" altLang="ru-RU" sz="2400" b="1" dirty="0" smtClean="0">
                <a:solidFill>
                  <a:schemeClr val="accent3">
                    <a:lumMod val="75000"/>
                  </a:schemeClr>
                </a:solidFill>
              </a:rPr>
              <a:t>): нет отраслевого и инфраструктурного подхода только численность и плотность населения</a:t>
            </a:r>
            <a:endParaRPr lang="ru-RU" alt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22543" name="Group 15"/>
          <p:cNvGraphicFramePr>
            <a:graphicFrameLocks noGrp="1"/>
          </p:cNvGraphicFramePr>
          <p:nvPr>
            <p:ph sz="half" idx="2"/>
          </p:nvPr>
        </p:nvGraphicFramePr>
        <p:xfrm>
          <a:off x="250825" y="1123950"/>
          <a:ext cx="8785225" cy="5375275"/>
        </p:xfrm>
        <a:graphic>
          <a:graphicData uri="http://schemas.openxmlformats.org/drawingml/2006/table">
            <a:tbl>
              <a:tblPr/>
              <a:tblGrid>
                <a:gridCol w="4946650"/>
                <a:gridCol w="3838575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1713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ООН (ЕС)</a:t>
                      </a:r>
                    </a:p>
                  </a:txBody>
                  <a:tcPr marL="91496" marR="91496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1713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Канада</a:t>
                      </a:r>
                    </a:p>
                  </a:txBody>
                  <a:tcPr marL="91496" marR="91496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91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Городские центры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  <a:cs typeface="Arial" charset="0"/>
                        </a:rPr>
                        <a:t>: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1713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плотность не менее 1500 чел/ км² и численность не менее 50 тыс. чел.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7171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Аналог  п.г.т.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  <a:cs typeface="Arial" charset="0"/>
                        </a:rPr>
                        <a:t>urban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  <a:cs typeface="Arial" charset="0"/>
                        </a:rPr>
                        <a:t>clusters)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1713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плотность не менее 300 чел/ км² и численность не менее  5000 жителей.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7171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Сельские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1713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менее 300 чел/ км² и численность менее  5000 жителей.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7171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96" marR="91496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малые город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 (население от 1000 до 29999 чел.);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средние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(население от 30000 до 99999 чел.);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крупные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(100000 чел. и выше).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Сельская местность: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население менее 1000 чел. и плотность менее 400 чел на кв. км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7171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96" marR="91496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254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B41122-EBC4-49F8-9CB8-6F211D2B50C5}" type="slidenum">
              <a:rPr lang="ru-RU" altLang="ru-RU" smtClean="0">
                <a:solidFill>
                  <a:srgbClr val="161616"/>
                </a:solidFill>
                <a:cs typeface="Arial" charset="0"/>
              </a:rPr>
              <a:pPr/>
              <a:t>6</a:t>
            </a:fld>
            <a:endParaRPr lang="ru-RU" altLang="ru-RU" smtClean="0">
              <a:solidFill>
                <a:srgbClr val="16161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856662" cy="28733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Классификации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районов ЕС</a:t>
            </a:r>
            <a:b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555638" y="548681"/>
          <a:ext cx="856895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453188"/>
            <a:ext cx="2133600" cy="268287"/>
          </a:xfrm>
          <a:noFill/>
        </p:spPr>
        <p:txBody>
          <a:bodyPr/>
          <a:lstStyle/>
          <a:p>
            <a:fld id="{6C1F0F4E-76F1-4540-834E-C681408C3BB9}" type="slidenum">
              <a:rPr lang="ru-RU" altLang="ru-RU" smtClean="0">
                <a:solidFill>
                  <a:schemeClr val="bg1"/>
                </a:solidFill>
                <a:cs typeface="Arial" charset="0"/>
              </a:rPr>
              <a:pPr/>
              <a:t>7</a:t>
            </a:fld>
            <a:endParaRPr lang="ru-RU" altLang="ru-RU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7"/>
          <p:cNvSpPr>
            <a:spLocks noGrp="1"/>
          </p:cNvSpPr>
          <p:nvPr>
            <p:ph type="title"/>
          </p:nvPr>
        </p:nvSpPr>
        <p:spPr>
          <a:xfrm>
            <a:off x="477838" y="414338"/>
            <a:ext cx="8229600" cy="346075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</a:t>
            </a:r>
            <a:r>
              <a:rPr lang="ru-RU" alt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районов Административно-бюджетного управления США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</p:nvPr>
        </p:nvGraphicFramePr>
        <p:xfrm>
          <a:off x="395536" y="908720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79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E9183B-797C-4A18-AAF5-E5DD73129FAF}" type="slidenum">
              <a:rPr lang="ru-RU" altLang="ru-RU" smtClean="0">
                <a:solidFill>
                  <a:srgbClr val="161616"/>
                </a:solidFill>
                <a:cs typeface="Arial" charset="0"/>
              </a:rPr>
              <a:pPr/>
              <a:t>8</a:t>
            </a:fld>
            <a:endParaRPr lang="ru-RU" altLang="ru-RU" smtClean="0">
              <a:solidFill>
                <a:srgbClr val="16161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856662" cy="28733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altLang="ru-RU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Классификации районов </a:t>
            </a:r>
            <a:br>
              <a:rPr lang="ru-RU" altLang="ru-RU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altLang="ru-RU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(Минсельхоз США)</a:t>
            </a:r>
            <a:br>
              <a:rPr lang="ru-RU" altLang="ru-RU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altLang="ru-RU" sz="32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364356" y="931838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FD714-3B15-4301-B5CB-C38FE7477513}" type="slidenum">
              <a:rPr lang="ru-RU" altLang="ru-RU" smtClean="0">
                <a:cs typeface="Arial" charset="0"/>
              </a:rPr>
              <a:pPr/>
              <a:t>9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9618</TotalTime>
  <Words>552</Words>
  <Application>Microsoft Office PowerPoint</Application>
  <PresentationFormat>Экран (4:3)</PresentationFormat>
  <Paragraphs>71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Tahoma</vt:lpstr>
      <vt:lpstr>Оформление по умолчанию</vt:lpstr>
      <vt:lpstr>    Определение критериев сельских населенных пунктов и диверсификация сельской экономики     </vt:lpstr>
      <vt:lpstr> Признаки отнесения населенного пункта к городскому или сельскому  в субъектах РФ </vt:lpstr>
      <vt:lpstr>Слайд 3</vt:lpstr>
      <vt:lpstr>Ивановская область</vt:lpstr>
      <vt:lpstr>Республика Татарстан</vt:lpstr>
      <vt:lpstr>  ООН (ЕС, США Канада): нет отраслевого и инфраструктурного подхода только численность и плотность населения</vt:lpstr>
      <vt:lpstr> Классификации районов ЕС </vt:lpstr>
      <vt:lpstr>Классификация районов Административно-бюджетного управления США</vt:lpstr>
      <vt:lpstr> Классификации районов  (Минсельхоз США) </vt:lpstr>
      <vt:lpstr>Предложения в Законопроект</vt:lpstr>
      <vt:lpstr>Типы районов по удельному весу сельского населения</vt:lpstr>
      <vt:lpstr>Вклад сельских МСП (юр. лиц) отдельных отраслей муниципальных районов в основные экономические показатели сельских МСП (юр. лиц) муниципальных районов, % (2021 г.)</vt:lpstr>
      <vt:lpstr>Предложения</vt:lpstr>
      <vt:lpstr>Слайд 14</vt:lpstr>
    </vt:vector>
  </TitlesOfParts>
  <Company>viapi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аграрных структур России и США</dc:title>
  <dc:creator>user413</dc:creator>
  <cp:lastModifiedBy>mazloev</cp:lastModifiedBy>
  <cp:revision>533</cp:revision>
  <dcterms:created xsi:type="dcterms:W3CDTF">2012-10-25T06:17:39Z</dcterms:created>
  <dcterms:modified xsi:type="dcterms:W3CDTF">2023-07-27T07:45:47Z</dcterms:modified>
</cp:coreProperties>
</file>