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7" r:id="rId1"/>
  </p:sldMasterIdLst>
  <p:notesMasterIdLst>
    <p:notesMasterId r:id="rId9"/>
  </p:notesMasterIdLst>
  <p:handoutMasterIdLst>
    <p:handoutMasterId r:id="rId10"/>
  </p:handoutMasterIdLst>
  <p:sldIdLst>
    <p:sldId id="267" r:id="rId2"/>
    <p:sldId id="351" r:id="rId3"/>
    <p:sldId id="352" r:id="rId4"/>
    <p:sldId id="321" r:id="rId5"/>
    <p:sldId id="350" r:id="rId6"/>
    <p:sldId id="349" r:id="rId7"/>
    <p:sldId id="345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9900"/>
    <a:srgbClr val="437230"/>
    <a:srgbClr val="0099FF"/>
    <a:srgbClr val="236C12"/>
    <a:srgbClr val="66FF99"/>
    <a:srgbClr val="345925"/>
    <a:srgbClr val="056F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94620" autoAdjust="0"/>
  </p:normalViewPr>
  <p:slideViewPr>
    <p:cSldViewPr>
      <p:cViewPr varScale="1">
        <p:scale>
          <a:sx n="108" d="100"/>
          <a:sy n="108" d="100"/>
        </p:scale>
        <p:origin x="-100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87E9B7A-B696-414A-96C0-981F7DC7EDCD}" type="datetimeFigureOut">
              <a:rPr lang="ru-RU"/>
              <a:pPr/>
              <a:t>08.06.2021</a:t>
            </a:fld>
            <a:endParaRPr lang="ru-RU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754852E-9003-4FA4-AC8F-344280F571E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42021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46E9200-A73A-493F-A779-92CAED103B4D}" type="datetimeFigureOut">
              <a:rPr lang="ru-RU"/>
              <a:pPr>
                <a:defRPr/>
              </a:pPr>
              <a:t>08.06.2021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AC0DBE1-2E8F-4767-B041-50968869E6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725936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" name="Верхний колонтитул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" name="Верхний колонтитул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" name="Верхний колонтитул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" name="Верхний колонтитул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" name="Верхний колонтитул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" name="Верхний колонтитул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71DCCD-FB18-4B60-92CE-A674C50307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608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CCB9B-AE13-4B11-97DA-99E11168A4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4925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7891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F0907-9422-4526-9588-D4E440C199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3627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9823F-C8FF-432F-A6B3-16D82A0C4F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3428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E557E-3D17-480A-A414-A9ADEB8FE7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2773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46963-7D05-42F1-8556-BB8FAA80B9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6658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22BDC-BAC3-407F-891E-E5052B965D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9356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48C5D-FC61-412D-AED8-0CAB33E4D6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6330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A5DC9-D463-4F28-A006-C0A36DABDA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7000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766E9-08F6-4A8E-A265-D570E133D1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198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2F757-EC15-4095-9F00-638D9A1DB2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3451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1020949-20F9-4DAE-8BFA-2458D4B98F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798" r:id="rId3"/>
    <p:sldLayoutId id="2147483801" r:id="rId4"/>
    <p:sldLayoutId id="2147483797" r:id="rId5"/>
    <p:sldLayoutId id="2147483802" r:id="rId6"/>
    <p:sldLayoutId id="2147483803" r:id="rId7"/>
    <p:sldLayoutId id="2147483804" r:id="rId8"/>
    <p:sldLayoutId id="2147483796" r:id="rId9"/>
    <p:sldLayoutId id="2147483805" r:id="rId10"/>
    <p:sldLayoutId id="2147483806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00034" y="357166"/>
            <a:ext cx="1571636" cy="1071570"/>
            <a:chOff x="5110" y="8804"/>
            <a:chExt cx="2870" cy="2156"/>
          </a:xfrm>
          <a:solidFill>
            <a:schemeClr val="bg1"/>
          </a:solidFill>
        </p:grpSpPr>
        <p:sp>
          <p:nvSpPr>
            <p:cNvPr id="99" name="Freeform 6"/>
            <p:cNvSpPr>
              <a:spLocks/>
            </p:cNvSpPr>
            <p:nvPr/>
          </p:nvSpPr>
          <p:spPr bwMode="auto">
            <a:xfrm>
              <a:off x="5712" y="9048"/>
              <a:ext cx="662" cy="395"/>
            </a:xfrm>
            <a:custGeom>
              <a:avLst/>
              <a:gdLst/>
              <a:ahLst/>
              <a:cxnLst>
                <a:cxn ang="0">
                  <a:pos x="643" y="0"/>
                </a:cxn>
                <a:cxn ang="0">
                  <a:pos x="643" y="4"/>
                </a:cxn>
                <a:cxn ang="0">
                  <a:pos x="0" y="363"/>
                </a:cxn>
                <a:cxn ang="0">
                  <a:pos x="18" y="395"/>
                </a:cxn>
                <a:cxn ang="0">
                  <a:pos x="662" y="36"/>
                </a:cxn>
                <a:cxn ang="0">
                  <a:pos x="657" y="36"/>
                </a:cxn>
                <a:cxn ang="0">
                  <a:pos x="643" y="0"/>
                </a:cxn>
              </a:cxnLst>
              <a:rect l="0" t="0" r="r" b="b"/>
              <a:pathLst>
                <a:path w="662" h="395">
                  <a:moveTo>
                    <a:pt x="643" y="0"/>
                  </a:moveTo>
                  <a:lnTo>
                    <a:pt x="643" y="4"/>
                  </a:lnTo>
                  <a:lnTo>
                    <a:pt x="0" y="363"/>
                  </a:lnTo>
                  <a:lnTo>
                    <a:pt x="18" y="395"/>
                  </a:lnTo>
                  <a:lnTo>
                    <a:pt x="662" y="36"/>
                  </a:lnTo>
                  <a:lnTo>
                    <a:pt x="657" y="36"/>
                  </a:lnTo>
                  <a:lnTo>
                    <a:pt x="643" y="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00" name="Freeform 7"/>
            <p:cNvSpPr>
              <a:spLocks/>
            </p:cNvSpPr>
            <p:nvPr/>
          </p:nvSpPr>
          <p:spPr bwMode="auto">
            <a:xfrm>
              <a:off x="6355" y="9015"/>
              <a:ext cx="107" cy="69"/>
            </a:xfrm>
            <a:custGeom>
              <a:avLst/>
              <a:gdLst/>
              <a:ahLst/>
              <a:cxnLst>
                <a:cxn ang="0">
                  <a:pos x="93" y="0"/>
                </a:cxn>
                <a:cxn ang="0">
                  <a:pos x="93" y="0"/>
                </a:cxn>
                <a:cxn ang="0">
                  <a:pos x="0" y="33"/>
                </a:cxn>
                <a:cxn ang="0">
                  <a:pos x="14" y="69"/>
                </a:cxn>
                <a:cxn ang="0">
                  <a:pos x="107" y="37"/>
                </a:cxn>
                <a:cxn ang="0">
                  <a:pos x="102" y="37"/>
                </a:cxn>
                <a:cxn ang="0">
                  <a:pos x="93" y="0"/>
                </a:cxn>
              </a:cxnLst>
              <a:rect l="0" t="0" r="r" b="b"/>
              <a:pathLst>
                <a:path w="107" h="69">
                  <a:moveTo>
                    <a:pt x="93" y="0"/>
                  </a:moveTo>
                  <a:lnTo>
                    <a:pt x="93" y="0"/>
                  </a:lnTo>
                  <a:lnTo>
                    <a:pt x="0" y="33"/>
                  </a:lnTo>
                  <a:lnTo>
                    <a:pt x="14" y="69"/>
                  </a:lnTo>
                  <a:lnTo>
                    <a:pt x="107" y="37"/>
                  </a:lnTo>
                  <a:lnTo>
                    <a:pt x="102" y="37"/>
                  </a:lnTo>
                  <a:lnTo>
                    <a:pt x="93" y="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01" name="Freeform 8"/>
            <p:cNvSpPr>
              <a:spLocks/>
            </p:cNvSpPr>
            <p:nvPr/>
          </p:nvSpPr>
          <p:spPr bwMode="auto">
            <a:xfrm>
              <a:off x="6448" y="8997"/>
              <a:ext cx="74" cy="55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64" y="0"/>
                </a:cxn>
                <a:cxn ang="0">
                  <a:pos x="0" y="18"/>
                </a:cxn>
                <a:cxn ang="0">
                  <a:pos x="9" y="55"/>
                </a:cxn>
                <a:cxn ang="0">
                  <a:pos x="74" y="37"/>
                </a:cxn>
                <a:cxn ang="0">
                  <a:pos x="64" y="37"/>
                </a:cxn>
                <a:cxn ang="0">
                  <a:pos x="69" y="0"/>
                </a:cxn>
              </a:cxnLst>
              <a:rect l="0" t="0" r="r" b="b"/>
              <a:pathLst>
                <a:path w="74" h="55">
                  <a:moveTo>
                    <a:pt x="69" y="0"/>
                  </a:moveTo>
                  <a:lnTo>
                    <a:pt x="64" y="0"/>
                  </a:lnTo>
                  <a:lnTo>
                    <a:pt x="0" y="18"/>
                  </a:lnTo>
                  <a:lnTo>
                    <a:pt x="9" y="55"/>
                  </a:lnTo>
                  <a:lnTo>
                    <a:pt x="74" y="37"/>
                  </a:lnTo>
                  <a:lnTo>
                    <a:pt x="64" y="37"/>
                  </a:lnTo>
                  <a:lnTo>
                    <a:pt x="69" y="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02" name="Freeform 9"/>
            <p:cNvSpPr>
              <a:spLocks/>
            </p:cNvSpPr>
            <p:nvPr/>
          </p:nvSpPr>
          <p:spPr bwMode="auto">
            <a:xfrm>
              <a:off x="6512" y="8997"/>
              <a:ext cx="47" cy="46"/>
            </a:xfrm>
            <a:custGeom>
              <a:avLst/>
              <a:gdLst/>
              <a:ahLst/>
              <a:cxnLst>
                <a:cxn ang="0">
                  <a:pos x="47" y="9"/>
                </a:cxn>
                <a:cxn ang="0">
                  <a:pos x="42" y="5"/>
                </a:cxn>
                <a:cxn ang="0">
                  <a:pos x="5" y="0"/>
                </a:cxn>
                <a:cxn ang="0">
                  <a:pos x="0" y="37"/>
                </a:cxn>
                <a:cxn ang="0">
                  <a:pos x="38" y="46"/>
                </a:cxn>
                <a:cxn ang="0">
                  <a:pos x="28" y="41"/>
                </a:cxn>
                <a:cxn ang="0">
                  <a:pos x="47" y="9"/>
                </a:cxn>
              </a:cxnLst>
              <a:rect l="0" t="0" r="r" b="b"/>
              <a:pathLst>
                <a:path w="47" h="46">
                  <a:moveTo>
                    <a:pt x="47" y="9"/>
                  </a:moveTo>
                  <a:lnTo>
                    <a:pt x="42" y="5"/>
                  </a:lnTo>
                  <a:lnTo>
                    <a:pt x="5" y="0"/>
                  </a:lnTo>
                  <a:lnTo>
                    <a:pt x="0" y="37"/>
                  </a:lnTo>
                  <a:lnTo>
                    <a:pt x="38" y="46"/>
                  </a:lnTo>
                  <a:lnTo>
                    <a:pt x="28" y="41"/>
                  </a:lnTo>
                  <a:lnTo>
                    <a:pt x="47" y="9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03" name="Freeform 10"/>
            <p:cNvSpPr>
              <a:spLocks/>
            </p:cNvSpPr>
            <p:nvPr/>
          </p:nvSpPr>
          <p:spPr bwMode="auto">
            <a:xfrm>
              <a:off x="6540" y="9006"/>
              <a:ext cx="70" cy="60"/>
            </a:xfrm>
            <a:custGeom>
              <a:avLst/>
              <a:gdLst/>
              <a:ahLst/>
              <a:cxnLst>
                <a:cxn ang="0">
                  <a:pos x="70" y="37"/>
                </a:cxn>
                <a:cxn ang="0">
                  <a:pos x="65" y="23"/>
                </a:cxn>
                <a:cxn ang="0">
                  <a:pos x="19" y="0"/>
                </a:cxn>
                <a:cxn ang="0">
                  <a:pos x="0" y="32"/>
                </a:cxn>
                <a:cxn ang="0">
                  <a:pos x="42" y="60"/>
                </a:cxn>
                <a:cxn ang="0">
                  <a:pos x="33" y="46"/>
                </a:cxn>
                <a:cxn ang="0">
                  <a:pos x="70" y="37"/>
                </a:cxn>
              </a:cxnLst>
              <a:rect l="0" t="0" r="r" b="b"/>
              <a:pathLst>
                <a:path w="70" h="60">
                  <a:moveTo>
                    <a:pt x="70" y="37"/>
                  </a:moveTo>
                  <a:lnTo>
                    <a:pt x="65" y="23"/>
                  </a:lnTo>
                  <a:lnTo>
                    <a:pt x="19" y="0"/>
                  </a:lnTo>
                  <a:lnTo>
                    <a:pt x="0" y="32"/>
                  </a:lnTo>
                  <a:lnTo>
                    <a:pt x="42" y="60"/>
                  </a:lnTo>
                  <a:lnTo>
                    <a:pt x="33" y="46"/>
                  </a:lnTo>
                  <a:lnTo>
                    <a:pt x="70" y="37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04" name="Freeform 11"/>
            <p:cNvSpPr>
              <a:spLocks/>
            </p:cNvSpPr>
            <p:nvPr/>
          </p:nvSpPr>
          <p:spPr bwMode="auto">
            <a:xfrm>
              <a:off x="6573" y="9043"/>
              <a:ext cx="55" cy="69"/>
            </a:xfrm>
            <a:custGeom>
              <a:avLst/>
              <a:gdLst/>
              <a:ahLst/>
              <a:cxnLst>
                <a:cxn ang="0">
                  <a:pos x="55" y="60"/>
                </a:cxn>
                <a:cxn ang="0">
                  <a:pos x="55" y="55"/>
                </a:cxn>
                <a:cxn ang="0">
                  <a:pos x="37" y="0"/>
                </a:cxn>
                <a:cxn ang="0">
                  <a:pos x="0" y="9"/>
                </a:cxn>
                <a:cxn ang="0">
                  <a:pos x="18" y="69"/>
                </a:cxn>
                <a:cxn ang="0">
                  <a:pos x="18" y="64"/>
                </a:cxn>
                <a:cxn ang="0">
                  <a:pos x="55" y="60"/>
                </a:cxn>
              </a:cxnLst>
              <a:rect l="0" t="0" r="r" b="b"/>
              <a:pathLst>
                <a:path w="55" h="69">
                  <a:moveTo>
                    <a:pt x="55" y="60"/>
                  </a:moveTo>
                  <a:lnTo>
                    <a:pt x="55" y="55"/>
                  </a:lnTo>
                  <a:lnTo>
                    <a:pt x="37" y="0"/>
                  </a:lnTo>
                  <a:lnTo>
                    <a:pt x="0" y="9"/>
                  </a:lnTo>
                  <a:lnTo>
                    <a:pt x="18" y="69"/>
                  </a:lnTo>
                  <a:lnTo>
                    <a:pt x="18" y="64"/>
                  </a:lnTo>
                  <a:lnTo>
                    <a:pt x="55" y="6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05" name="Freeform 12"/>
            <p:cNvSpPr>
              <a:spLocks/>
            </p:cNvSpPr>
            <p:nvPr/>
          </p:nvSpPr>
          <p:spPr bwMode="auto">
            <a:xfrm>
              <a:off x="6591" y="9103"/>
              <a:ext cx="37" cy="73"/>
            </a:xfrm>
            <a:custGeom>
              <a:avLst/>
              <a:gdLst/>
              <a:ahLst/>
              <a:cxnLst>
                <a:cxn ang="0">
                  <a:pos x="37" y="73"/>
                </a:cxn>
                <a:cxn ang="0">
                  <a:pos x="37" y="69"/>
                </a:cxn>
                <a:cxn ang="0">
                  <a:pos x="37" y="0"/>
                </a:cxn>
                <a:cxn ang="0">
                  <a:pos x="0" y="4"/>
                </a:cxn>
                <a:cxn ang="0">
                  <a:pos x="0" y="69"/>
                </a:cxn>
                <a:cxn ang="0">
                  <a:pos x="0" y="64"/>
                </a:cxn>
                <a:cxn ang="0">
                  <a:pos x="37" y="73"/>
                </a:cxn>
              </a:cxnLst>
              <a:rect l="0" t="0" r="r" b="b"/>
              <a:pathLst>
                <a:path w="37" h="73">
                  <a:moveTo>
                    <a:pt x="37" y="73"/>
                  </a:moveTo>
                  <a:lnTo>
                    <a:pt x="37" y="69"/>
                  </a:lnTo>
                  <a:lnTo>
                    <a:pt x="37" y="0"/>
                  </a:lnTo>
                  <a:lnTo>
                    <a:pt x="0" y="4"/>
                  </a:lnTo>
                  <a:lnTo>
                    <a:pt x="0" y="69"/>
                  </a:lnTo>
                  <a:lnTo>
                    <a:pt x="0" y="64"/>
                  </a:lnTo>
                  <a:lnTo>
                    <a:pt x="37" y="73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06" name="Freeform 13"/>
            <p:cNvSpPr>
              <a:spLocks/>
            </p:cNvSpPr>
            <p:nvPr/>
          </p:nvSpPr>
          <p:spPr bwMode="auto">
            <a:xfrm>
              <a:off x="6573" y="9167"/>
              <a:ext cx="55" cy="110"/>
            </a:xfrm>
            <a:custGeom>
              <a:avLst/>
              <a:gdLst/>
              <a:ahLst/>
              <a:cxnLst>
                <a:cxn ang="0">
                  <a:pos x="32" y="110"/>
                </a:cxn>
                <a:cxn ang="0">
                  <a:pos x="37" y="106"/>
                </a:cxn>
                <a:cxn ang="0">
                  <a:pos x="55" y="9"/>
                </a:cxn>
                <a:cxn ang="0">
                  <a:pos x="18" y="0"/>
                </a:cxn>
                <a:cxn ang="0">
                  <a:pos x="0" y="97"/>
                </a:cxn>
                <a:cxn ang="0">
                  <a:pos x="0" y="92"/>
                </a:cxn>
                <a:cxn ang="0">
                  <a:pos x="32" y="110"/>
                </a:cxn>
              </a:cxnLst>
              <a:rect l="0" t="0" r="r" b="b"/>
              <a:pathLst>
                <a:path w="55" h="110">
                  <a:moveTo>
                    <a:pt x="32" y="110"/>
                  </a:moveTo>
                  <a:lnTo>
                    <a:pt x="37" y="106"/>
                  </a:lnTo>
                  <a:lnTo>
                    <a:pt x="55" y="9"/>
                  </a:lnTo>
                  <a:lnTo>
                    <a:pt x="18" y="0"/>
                  </a:lnTo>
                  <a:lnTo>
                    <a:pt x="0" y="97"/>
                  </a:lnTo>
                  <a:lnTo>
                    <a:pt x="0" y="92"/>
                  </a:lnTo>
                  <a:lnTo>
                    <a:pt x="32" y="11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07" name="Freeform 14"/>
            <p:cNvSpPr>
              <a:spLocks/>
            </p:cNvSpPr>
            <p:nvPr/>
          </p:nvSpPr>
          <p:spPr bwMode="auto">
            <a:xfrm>
              <a:off x="6443" y="9259"/>
              <a:ext cx="162" cy="257"/>
            </a:xfrm>
            <a:custGeom>
              <a:avLst/>
              <a:gdLst/>
              <a:ahLst/>
              <a:cxnLst>
                <a:cxn ang="0">
                  <a:pos x="37" y="253"/>
                </a:cxn>
                <a:cxn ang="0">
                  <a:pos x="37" y="257"/>
                </a:cxn>
                <a:cxn ang="0">
                  <a:pos x="162" y="18"/>
                </a:cxn>
                <a:cxn ang="0">
                  <a:pos x="130" y="0"/>
                </a:cxn>
                <a:cxn ang="0">
                  <a:pos x="5" y="239"/>
                </a:cxn>
                <a:cxn ang="0">
                  <a:pos x="0" y="244"/>
                </a:cxn>
                <a:cxn ang="0">
                  <a:pos x="37" y="253"/>
                </a:cxn>
              </a:cxnLst>
              <a:rect l="0" t="0" r="r" b="b"/>
              <a:pathLst>
                <a:path w="162" h="257">
                  <a:moveTo>
                    <a:pt x="37" y="253"/>
                  </a:moveTo>
                  <a:lnTo>
                    <a:pt x="37" y="257"/>
                  </a:lnTo>
                  <a:lnTo>
                    <a:pt x="162" y="18"/>
                  </a:lnTo>
                  <a:lnTo>
                    <a:pt x="130" y="0"/>
                  </a:lnTo>
                  <a:lnTo>
                    <a:pt x="5" y="239"/>
                  </a:lnTo>
                  <a:lnTo>
                    <a:pt x="0" y="244"/>
                  </a:lnTo>
                  <a:lnTo>
                    <a:pt x="37" y="253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08" name="Freeform 15"/>
            <p:cNvSpPr>
              <a:spLocks/>
            </p:cNvSpPr>
            <p:nvPr/>
          </p:nvSpPr>
          <p:spPr bwMode="auto">
            <a:xfrm>
              <a:off x="6434" y="9503"/>
              <a:ext cx="46" cy="46"/>
            </a:xfrm>
            <a:custGeom>
              <a:avLst/>
              <a:gdLst/>
              <a:ahLst/>
              <a:cxnLst>
                <a:cxn ang="0">
                  <a:pos x="37" y="36"/>
                </a:cxn>
                <a:cxn ang="0">
                  <a:pos x="37" y="46"/>
                </a:cxn>
                <a:cxn ang="0">
                  <a:pos x="46" y="9"/>
                </a:cxn>
                <a:cxn ang="0">
                  <a:pos x="9" y="0"/>
                </a:cxn>
                <a:cxn ang="0">
                  <a:pos x="0" y="36"/>
                </a:cxn>
                <a:cxn ang="0">
                  <a:pos x="0" y="46"/>
                </a:cxn>
                <a:cxn ang="0">
                  <a:pos x="37" y="36"/>
                </a:cxn>
              </a:cxnLst>
              <a:rect l="0" t="0" r="r" b="b"/>
              <a:pathLst>
                <a:path w="46" h="46">
                  <a:moveTo>
                    <a:pt x="37" y="36"/>
                  </a:moveTo>
                  <a:lnTo>
                    <a:pt x="37" y="46"/>
                  </a:lnTo>
                  <a:lnTo>
                    <a:pt x="46" y="9"/>
                  </a:lnTo>
                  <a:lnTo>
                    <a:pt x="9" y="0"/>
                  </a:lnTo>
                  <a:lnTo>
                    <a:pt x="0" y="36"/>
                  </a:lnTo>
                  <a:lnTo>
                    <a:pt x="0" y="46"/>
                  </a:lnTo>
                  <a:lnTo>
                    <a:pt x="37" y="36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09" name="Freeform 16"/>
            <p:cNvSpPr>
              <a:spLocks/>
            </p:cNvSpPr>
            <p:nvPr/>
          </p:nvSpPr>
          <p:spPr bwMode="auto">
            <a:xfrm>
              <a:off x="6434" y="9539"/>
              <a:ext cx="51" cy="79"/>
            </a:xfrm>
            <a:custGeom>
              <a:avLst/>
              <a:gdLst/>
              <a:ahLst/>
              <a:cxnLst>
                <a:cxn ang="0">
                  <a:pos x="41" y="46"/>
                </a:cxn>
                <a:cxn ang="0">
                  <a:pos x="51" y="60"/>
                </a:cxn>
                <a:cxn ang="0">
                  <a:pos x="37" y="0"/>
                </a:cxn>
                <a:cxn ang="0">
                  <a:pos x="0" y="10"/>
                </a:cxn>
                <a:cxn ang="0">
                  <a:pos x="9" y="65"/>
                </a:cxn>
                <a:cxn ang="0">
                  <a:pos x="18" y="79"/>
                </a:cxn>
                <a:cxn ang="0">
                  <a:pos x="41" y="46"/>
                </a:cxn>
              </a:cxnLst>
              <a:rect l="0" t="0" r="r" b="b"/>
              <a:pathLst>
                <a:path w="51" h="79">
                  <a:moveTo>
                    <a:pt x="41" y="46"/>
                  </a:moveTo>
                  <a:lnTo>
                    <a:pt x="51" y="60"/>
                  </a:lnTo>
                  <a:lnTo>
                    <a:pt x="37" y="0"/>
                  </a:lnTo>
                  <a:lnTo>
                    <a:pt x="0" y="10"/>
                  </a:lnTo>
                  <a:lnTo>
                    <a:pt x="9" y="65"/>
                  </a:lnTo>
                  <a:lnTo>
                    <a:pt x="18" y="79"/>
                  </a:lnTo>
                  <a:lnTo>
                    <a:pt x="41" y="46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10" name="Freeform 17"/>
            <p:cNvSpPr>
              <a:spLocks/>
            </p:cNvSpPr>
            <p:nvPr/>
          </p:nvSpPr>
          <p:spPr bwMode="auto">
            <a:xfrm>
              <a:off x="6452" y="9585"/>
              <a:ext cx="51" cy="56"/>
            </a:xfrm>
            <a:custGeom>
              <a:avLst/>
              <a:gdLst/>
              <a:ahLst/>
              <a:cxnLst>
                <a:cxn ang="0">
                  <a:pos x="47" y="19"/>
                </a:cxn>
                <a:cxn ang="0">
                  <a:pos x="51" y="23"/>
                </a:cxn>
                <a:cxn ang="0">
                  <a:pos x="23" y="0"/>
                </a:cxn>
                <a:cxn ang="0">
                  <a:pos x="0" y="33"/>
                </a:cxn>
                <a:cxn ang="0">
                  <a:pos x="28" y="51"/>
                </a:cxn>
                <a:cxn ang="0">
                  <a:pos x="33" y="56"/>
                </a:cxn>
                <a:cxn ang="0">
                  <a:pos x="47" y="19"/>
                </a:cxn>
              </a:cxnLst>
              <a:rect l="0" t="0" r="r" b="b"/>
              <a:pathLst>
                <a:path w="51" h="56">
                  <a:moveTo>
                    <a:pt x="47" y="19"/>
                  </a:moveTo>
                  <a:lnTo>
                    <a:pt x="51" y="23"/>
                  </a:lnTo>
                  <a:lnTo>
                    <a:pt x="23" y="0"/>
                  </a:lnTo>
                  <a:lnTo>
                    <a:pt x="0" y="33"/>
                  </a:lnTo>
                  <a:lnTo>
                    <a:pt x="28" y="51"/>
                  </a:lnTo>
                  <a:lnTo>
                    <a:pt x="33" y="56"/>
                  </a:lnTo>
                  <a:lnTo>
                    <a:pt x="47" y="19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11" name="Freeform 18"/>
            <p:cNvSpPr>
              <a:spLocks/>
            </p:cNvSpPr>
            <p:nvPr/>
          </p:nvSpPr>
          <p:spPr bwMode="auto">
            <a:xfrm>
              <a:off x="6485" y="9604"/>
              <a:ext cx="46" cy="50"/>
            </a:xfrm>
            <a:custGeom>
              <a:avLst/>
              <a:gdLst/>
              <a:ahLst/>
              <a:cxnLst>
                <a:cxn ang="0">
                  <a:pos x="41" y="14"/>
                </a:cxn>
                <a:cxn ang="0">
                  <a:pos x="46" y="14"/>
                </a:cxn>
                <a:cxn ang="0">
                  <a:pos x="14" y="0"/>
                </a:cxn>
                <a:cxn ang="0">
                  <a:pos x="0" y="37"/>
                </a:cxn>
                <a:cxn ang="0">
                  <a:pos x="32" y="50"/>
                </a:cxn>
                <a:cxn ang="0">
                  <a:pos x="32" y="50"/>
                </a:cxn>
                <a:cxn ang="0">
                  <a:pos x="41" y="14"/>
                </a:cxn>
              </a:cxnLst>
              <a:rect l="0" t="0" r="r" b="b"/>
              <a:pathLst>
                <a:path w="46" h="50">
                  <a:moveTo>
                    <a:pt x="41" y="14"/>
                  </a:moveTo>
                  <a:lnTo>
                    <a:pt x="46" y="14"/>
                  </a:lnTo>
                  <a:lnTo>
                    <a:pt x="14" y="0"/>
                  </a:lnTo>
                  <a:lnTo>
                    <a:pt x="0" y="37"/>
                  </a:lnTo>
                  <a:lnTo>
                    <a:pt x="32" y="50"/>
                  </a:lnTo>
                  <a:lnTo>
                    <a:pt x="32" y="50"/>
                  </a:lnTo>
                  <a:lnTo>
                    <a:pt x="41" y="14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12" name="Freeform 19"/>
            <p:cNvSpPr>
              <a:spLocks/>
            </p:cNvSpPr>
            <p:nvPr/>
          </p:nvSpPr>
          <p:spPr bwMode="auto">
            <a:xfrm>
              <a:off x="6517" y="9618"/>
              <a:ext cx="51" cy="50"/>
            </a:xfrm>
            <a:custGeom>
              <a:avLst/>
              <a:gdLst/>
              <a:ahLst/>
              <a:cxnLst>
                <a:cxn ang="0">
                  <a:pos x="42" y="13"/>
                </a:cxn>
                <a:cxn ang="0">
                  <a:pos x="51" y="13"/>
                </a:cxn>
                <a:cxn ang="0">
                  <a:pos x="9" y="0"/>
                </a:cxn>
                <a:cxn ang="0">
                  <a:pos x="0" y="36"/>
                </a:cxn>
                <a:cxn ang="0">
                  <a:pos x="37" y="50"/>
                </a:cxn>
                <a:cxn ang="0">
                  <a:pos x="46" y="50"/>
                </a:cxn>
                <a:cxn ang="0">
                  <a:pos x="42" y="13"/>
                </a:cxn>
              </a:cxnLst>
              <a:rect l="0" t="0" r="r" b="b"/>
              <a:pathLst>
                <a:path w="51" h="50">
                  <a:moveTo>
                    <a:pt x="42" y="13"/>
                  </a:moveTo>
                  <a:lnTo>
                    <a:pt x="51" y="13"/>
                  </a:lnTo>
                  <a:lnTo>
                    <a:pt x="9" y="0"/>
                  </a:lnTo>
                  <a:lnTo>
                    <a:pt x="0" y="36"/>
                  </a:lnTo>
                  <a:lnTo>
                    <a:pt x="37" y="50"/>
                  </a:lnTo>
                  <a:lnTo>
                    <a:pt x="46" y="50"/>
                  </a:lnTo>
                  <a:lnTo>
                    <a:pt x="42" y="13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13" name="Freeform 20"/>
            <p:cNvSpPr>
              <a:spLocks/>
            </p:cNvSpPr>
            <p:nvPr/>
          </p:nvSpPr>
          <p:spPr bwMode="auto">
            <a:xfrm>
              <a:off x="6559" y="9627"/>
              <a:ext cx="46" cy="41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41" y="0"/>
                </a:cxn>
                <a:cxn ang="0">
                  <a:pos x="0" y="4"/>
                </a:cxn>
                <a:cxn ang="0">
                  <a:pos x="4" y="41"/>
                </a:cxn>
                <a:cxn ang="0">
                  <a:pos x="41" y="37"/>
                </a:cxn>
                <a:cxn ang="0">
                  <a:pos x="46" y="37"/>
                </a:cxn>
                <a:cxn ang="0">
                  <a:pos x="37" y="0"/>
                </a:cxn>
              </a:cxnLst>
              <a:rect l="0" t="0" r="r" b="b"/>
              <a:pathLst>
                <a:path w="46" h="41">
                  <a:moveTo>
                    <a:pt x="37" y="0"/>
                  </a:moveTo>
                  <a:lnTo>
                    <a:pt x="41" y="0"/>
                  </a:lnTo>
                  <a:lnTo>
                    <a:pt x="0" y="4"/>
                  </a:lnTo>
                  <a:lnTo>
                    <a:pt x="4" y="41"/>
                  </a:lnTo>
                  <a:lnTo>
                    <a:pt x="41" y="37"/>
                  </a:lnTo>
                  <a:lnTo>
                    <a:pt x="46" y="37"/>
                  </a:lnTo>
                  <a:lnTo>
                    <a:pt x="37" y="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14" name="Freeform 21"/>
            <p:cNvSpPr>
              <a:spLocks/>
            </p:cNvSpPr>
            <p:nvPr/>
          </p:nvSpPr>
          <p:spPr bwMode="auto">
            <a:xfrm>
              <a:off x="6596" y="9585"/>
              <a:ext cx="139" cy="79"/>
            </a:xfrm>
            <a:custGeom>
              <a:avLst/>
              <a:gdLst/>
              <a:ahLst/>
              <a:cxnLst>
                <a:cxn ang="0">
                  <a:pos x="120" y="5"/>
                </a:cxn>
                <a:cxn ang="0">
                  <a:pos x="125" y="0"/>
                </a:cxn>
                <a:cxn ang="0">
                  <a:pos x="0" y="42"/>
                </a:cxn>
                <a:cxn ang="0">
                  <a:pos x="9" y="79"/>
                </a:cxn>
                <a:cxn ang="0">
                  <a:pos x="134" y="37"/>
                </a:cxn>
                <a:cxn ang="0">
                  <a:pos x="139" y="37"/>
                </a:cxn>
                <a:cxn ang="0">
                  <a:pos x="120" y="5"/>
                </a:cxn>
              </a:cxnLst>
              <a:rect l="0" t="0" r="r" b="b"/>
              <a:pathLst>
                <a:path w="139" h="79">
                  <a:moveTo>
                    <a:pt x="120" y="5"/>
                  </a:moveTo>
                  <a:lnTo>
                    <a:pt x="125" y="0"/>
                  </a:lnTo>
                  <a:lnTo>
                    <a:pt x="0" y="42"/>
                  </a:lnTo>
                  <a:lnTo>
                    <a:pt x="9" y="79"/>
                  </a:lnTo>
                  <a:lnTo>
                    <a:pt x="134" y="37"/>
                  </a:lnTo>
                  <a:lnTo>
                    <a:pt x="139" y="37"/>
                  </a:lnTo>
                  <a:lnTo>
                    <a:pt x="120" y="5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15" name="Freeform 22"/>
            <p:cNvSpPr>
              <a:spLocks/>
            </p:cNvSpPr>
            <p:nvPr/>
          </p:nvSpPr>
          <p:spPr bwMode="auto">
            <a:xfrm>
              <a:off x="6716" y="9493"/>
              <a:ext cx="264" cy="129"/>
            </a:xfrm>
            <a:custGeom>
              <a:avLst/>
              <a:gdLst/>
              <a:ahLst/>
              <a:cxnLst>
                <a:cxn ang="0">
                  <a:pos x="259" y="14"/>
                </a:cxn>
                <a:cxn ang="0">
                  <a:pos x="250" y="0"/>
                </a:cxn>
                <a:cxn ang="0">
                  <a:pos x="0" y="97"/>
                </a:cxn>
                <a:cxn ang="0">
                  <a:pos x="19" y="129"/>
                </a:cxn>
                <a:cxn ang="0">
                  <a:pos x="264" y="33"/>
                </a:cxn>
                <a:cxn ang="0">
                  <a:pos x="259" y="14"/>
                </a:cxn>
              </a:cxnLst>
              <a:rect l="0" t="0" r="r" b="b"/>
              <a:pathLst>
                <a:path w="264" h="129">
                  <a:moveTo>
                    <a:pt x="259" y="14"/>
                  </a:moveTo>
                  <a:lnTo>
                    <a:pt x="250" y="0"/>
                  </a:lnTo>
                  <a:lnTo>
                    <a:pt x="0" y="97"/>
                  </a:lnTo>
                  <a:lnTo>
                    <a:pt x="19" y="129"/>
                  </a:lnTo>
                  <a:lnTo>
                    <a:pt x="264" y="33"/>
                  </a:lnTo>
                  <a:lnTo>
                    <a:pt x="259" y="14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16" name="Freeform 23"/>
            <p:cNvSpPr>
              <a:spLocks/>
            </p:cNvSpPr>
            <p:nvPr/>
          </p:nvSpPr>
          <p:spPr bwMode="auto">
            <a:xfrm>
              <a:off x="5110" y="9668"/>
              <a:ext cx="643" cy="382"/>
            </a:xfrm>
            <a:custGeom>
              <a:avLst/>
              <a:gdLst/>
              <a:ahLst/>
              <a:cxnLst>
                <a:cxn ang="0">
                  <a:pos x="629" y="0"/>
                </a:cxn>
                <a:cxn ang="0">
                  <a:pos x="625" y="0"/>
                </a:cxn>
                <a:cxn ang="0">
                  <a:pos x="0" y="345"/>
                </a:cxn>
                <a:cxn ang="0">
                  <a:pos x="18" y="382"/>
                </a:cxn>
                <a:cxn ang="0">
                  <a:pos x="643" y="32"/>
                </a:cxn>
                <a:cxn ang="0">
                  <a:pos x="643" y="37"/>
                </a:cxn>
                <a:cxn ang="0">
                  <a:pos x="629" y="0"/>
                </a:cxn>
              </a:cxnLst>
              <a:rect l="0" t="0" r="r" b="b"/>
              <a:pathLst>
                <a:path w="643" h="382">
                  <a:moveTo>
                    <a:pt x="629" y="0"/>
                  </a:moveTo>
                  <a:lnTo>
                    <a:pt x="625" y="0"/>
                  </a:lnTo>
                  <a:lnTo>
                    <a:pt x="0" y="345"/>
                  </a:lnTo>
                  <a:lnTo>
                    <a:pt x="18" y="382"/>
                  </a:lnTo>
                  <a:lnTo>
                    <a:pt x="643" y="32"/>
                  </a:lnTo>
                  <a:lnTo>
                    <a:pt x="643" y="37"/>
                  </a:lnTo>
                  <a:lnTo>
                    <a:pt x="629" y="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17" name="Freeform 24"/>
            <p:cNvSpPr>
              <a:spLocks/>
            </p:cNvSpPr>
            <p:nvPr/>
          </p:nvSpPr>
          <p:spPr bwMode="auto">
            <a:xfrm>
              <a:off x="5739" y="9627"/>
              <a:ext cx="130" cy="78"/>
            </a:xfrm>
            <a:custGeom>
              <a:avLst/>
              <a:gdLst/>
              <a:ahLst/>
              <a:cxnLst>
                <a:cxn ang="0">
                  <a:pos x="125" y="0"/>
                </a:cxn>
                <a:cxn ang="0">
                  <a:pos x="121" y="4"/>
                </a:cxn>
                <a:cxn ang="0">
                  <a:pos x="0" y="41"/>
                </a:cxn>
                <a:cxn ang="0">
                  <a:pos x="14" y="78"/>
                </a:cxn>
                <a:cxn ang="0">
                  <a:pos x="130" y="41"/>
                </a:cxn>
                <a:cxn ang="0">
                  <a:pos x="125" y="41"/>
                </a:cxn>
                <a:cxn ang="0">
                  <a:pos x="125" y="0"/>
                </a:cxn>
              </a:cxnLst>
              <a:rect l="0" t="0" r="r" b="b"/>
              <a:pathLst>
                <a:path w="130" h="78">
                  <a:moveTo>
                    <a:pt x="125" y="0"/>
                  </a:moveTo>
                  <a:lnTo>
                    <a:pt x="121" y="4"/>
                  </a:lnTo>
                  <a:lnTo>
                    <a:pt x="0" y="41"/>
                  </a:lnTo>
                  <a:lnTo>
                    <a:pt x="14" y="78"/>
                  </a:lnTo>
                  <a:lnTo>
                    <a:pt x="130" y="41"/>
                  </a:lnTo>
                  <a:lnTo>
                    <a:pt x="125" y="41"/>
                  </a:lnTo>
                  <a:lnTo>
                    <a:pt x="125" y="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18" name="Freeform 25"/>
            <p:cNvSpPr>
              <a:spLocks/>
            </p:cNvSpPr>
            <p:nvPr/>
          </p:nvSpPr>
          <p:spPr bwMode="auto">
            <a:xfrm>
              <a:off x="5864" y="9627"/>
              <a:ext cx="51" cy="41"/>
            </a:xfrm>
            <a:custGeom>
              <a:avLst/>
              <a:gdLst/>
              <a:ahLst/>
              <a:cxnLst>
                <a:cxn ang="0">
                  <a:pos x="51" y="4"/>
                </a:cxn>
                <a:cxn ang="0">
                  <a:pos x="47" y="4"/>
                </a:cxn>
                <a:cxn ang="0">
                  <a:pos x="0" y="0"/>
                </a:cxn>
                <a:cxn ang="0">
                  <a:pos x="0" y="41"/>
                </a:cxn>
                <a:cxn ang="0">
                  <a:pos x="47" y="41"/>
                </a:cxn>
                <a:cxn ang="0">
                  <a:pos x="37" y="41"/>
                </a:cxn>
                <a:cxn ang="0">
                  <a:pos x="51" y="4"/>
                </a:cxn>
              </a:cxnLst>
              <a:rect l="0" t="0" r="r" b="b"/>
              <a:pathLst>
                <a:path w="51" h="41">
                  <a:moveTo>
                    <a:pt x="51" y="4"/>
                  </a:moveTo>
                  <a:lnTo>
                    <a:pt x="47" y="4"/>
                  </a:lnTo>
                  <a:lnTo>
                    <a:pt x="0" y="0"/>
                  </a:lnTo>
                  <a:lnTo>
                    <a:pt x="0" y="41"/>
                  </a:lnTo>
                  <a:lnTo>
                    <a:pt x="47" y="41"/>
                  </a:lnTo>
                  <a:lnTo>
                    <a:pt x="37" y="41"/>
                  </a:lnTo>
                  <a:lnTo>
                    <a:pt x="51" y="4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19" name="Freeform 26"/>
            <p:cNvSpPr>
              <a:spLocks/>
            </p:cNvSpPr>
            <p:nvPr/>
          </p:nvSpPr>
          <p:spPr bwMode="auto">
            <a:xfrm>
              <a:off x="5901" y="9631"/>
              <a:ext cx="47" cy="46"/>
            </a:xfrm>
            <a:custGeom>
              <a:avLst/>
              <a:gdLst/>
              <a:ahLst/>
              <a:cxnLst>
                <a:cxn ang="0">
                  <a:pos x="47" y="10"/>
                </a:cxn>
                <a:cxn ang="0">
                  <a:pos x="42" y="10"/>
                </a:cxn>
                <a:cxn ang="0">
                  <a:pos x="14" y="0"/>
                </a:cxn>
                <a:cxn ang="0">
                  <a:pos x="0" y="37"/>
                </a:cxn>
                <a:cxn ang="0">
                  <a:pos x="28" y="46"/>
                </a:cxn>
                <a:cxn ang="0">
                  <a:pos x="24" y="42"/>
                </a:cxn>
                <a:cxn ang="0">
                  <a:pos x="47" y="10"/>
                </a:cxn>
              </a:cxnLst>
              <a:rect l="0" t="0" r="r" b="b"/>
              <a:pathLst>
                <a:path w="47" h="46">
                  <a:moveTo>
                    <a:pt x="47" y="10"/>
                  </a:moveTo>
                  <a:lnTo>
                    <a:pt x="42" y="10"/>
                  </a:lnTo>
                  <a:lnTo>
                    <a:pt x="14" y="0"/>
                  </a:lnTo>
                  <a:lnTo>
                    <a:pt x="0" y="37"/>
                  </a:lnTo>
                  <a:lnTo>
                    <a:pt x="28" y="46"/>
                  </a:lnTo>
                  <a:lnTo>
                    <a:pt x="24" y="42"/>
                  </a:lnTo>
                  <a:lnTo>
                    <a:pt x="47" y="1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20" name="Freeform 27"/>
            <p:cNvSpPr>
              <a:spLocks/>
            </p:cNvSpPr>
            <p:nvPr/>
          </p:nvSpPr>
          <p:spPr bwMode="auto">
            <a:xfrm>
              <a:off x="5925" y="9641"/>
              <a:ext cx="51" cy="50"/>
            </a:xfrm>
            <a:custGeom>
              <a:avLst/>
              <a:gdLst/>
              <a:ahLst/>
              <a:cxnLst>
                <a:cxn ang="0">
                  <a:pos x="51" y="23"/>
                </a:cxn>
                <a:cxn ang="0">
                  <a:pos x="46" y="18"/>
                </a:cxn>
                <a:cxn ang="0">
                  <a:pos x="23" y="0"/>
                </a:cxn>
                <a:cxn ang="0">
                  <a:pos x="0" y="32"/>
                </a:cxn>
                <a:cxn ang="0">
                  <a:pos x="23" y="50"/>
                </a:cxn>
                <a:cxn ang="0">
                  <a:pos x="18" y="46"/>
                </a:cxn>
                <a:cxn ang="0">
                  <a:pos x="51" y="23"/>
                </a:cxn>
              </a:cxnLst>
              <a:rect l="0" t="0" r="r" b="b"/>
              <a:pathLst>
                <a:path w="51" h="50">
                  <a:moveTo>
                    <a:pt x="51" y="23"/>
                  </a:moveTo>
                  <a:lnTo>
                    <a:pt x="46" y="18"/>
                  </a:lnTo>
                  <a:lnTo>
                    <a:pt x="23" y="0"/>
                  </a:lnTo>
                  <a:lnTo>
                    <a:pt x="0" y="32"/>
                  </a:lnTo>
                  <a:lnTo>
                    <a:pt x="23" y="50"/>
                  </a:lnTo>
                  <a:lnTo>
                    <a:pt x="18" y="46"/>
                  </a:lnTo>
                  <a:lnTo>
                    <a:pt x="51" y="23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21" name="Freeform 28"/>
            <p:cNvSpPr>
              <a:spLocks/>
            </p:cNvSpPr>
            <p:nvPr/>
          </p:nvSpPr>
          <p:spPr bwMode="auto">
            <a:xfrm>
              <a:off x="5943" y="9664"/>
              <a:ext cx="51" cy="45"/>
            </a:xfrm>
            <a:custGeom>
              <a:avLst/>
              <a:gdLst/>
              <a:ahLst/>
              <a:cxnLst>
                <a:cxn ang="0">
                  <a:pos x="51" y="32"/>
                </a:cxn>
                <a:cxn ang="0">
                  <a:pos x="46" y="27"/>
                </a:cxn>
                <a:cxn ang="0">
                  <a:pos x="33" y="0"/>
                </a:cxn>
                <a:cxn ang="0">
                  <a:pos x="0" y="23"/>
                </a:cxn>
                <a:cxn ang="0">
                  <a:pos x="14" y="45"/>
                </a:cxn>
                <a:cxn ang="0">
                  <a:pos x="14" y="41"/>
                </a:cxn>
                <a:cxn ang="0">
                  <a:pos x="51" y="32"/>
                </a:cxn>
              </a:cxnLst>
              <a:rect l="0" t="0" r="r" b="b"/>
              <a:pathLst>
                <a:path w="51" h="45">
                  <a:moveTo>
                    <a:pt x="51" y="32"/>
                  </a:moveTo>
                  <a:lnTo>
                    <a:pt x="46" y="27"/>
                  </a:lnTo>
                  <a:lnTo>
                    <a:pt x="33" y="0"/>
                  </a:lnTo>
                  <a:lnTo>
                    <a:pt x="0" y="23"/>
                  </a:lnTo>
                  <a:lnTo>
                    <a:pt x="14" y="45"/>
                  </a:lnTo>
                  <a:lnTo>
                    <a:pt x="14" y="41"/>
                  </a:lnTo>
                  <a:lnTo>
                    <a:pt x="51" y="32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22" name="Freeform 29"/>
            <p:cNvSpPr>
              <a:spLocks/>
            </p:cNvSpPr>
            <p:nvPr/>
          </p:nvSpPr>
          <p:spPr bwMode="auto">
            <a:xfrm>
              <a:off x="5957" y="9696"/>
              <a:ext cx="46" cy="36"/>
            </a:xfrm>
            <a:custGeom>
              <a:avLst/>
              <a:gdLst/>
              <a:ahLst/>
              <a:cxnLst>
                <a:cxn ang="0">
                  <a:pos x="46" y="27"/>
                </a:cxn>
                <a:cxn ang="0">
                  <a:pos x="42" y="27"/>
                </a:cxn>
                <a:cxn ang="0">
                  <a:pos x="37" y="0"/>
                </a:cxn>
                <a:cxn ang="0">
                  <a:pos x="0" y="9"/>
                </a:cxn>
                <a:cxn ang="0">
                  <a:pos x="5" y="36"/>
                </a:cxn>
                <a:cxn ang="0">
                  <a:pos x="5" y="32"/>
                </a:cxn>
                <a:cxn ang="0">
                  <a:pos x="46" y="27"/>
                </a:cxn>
              </a:cxnLst>
              <a:rect l="0" t="0" r="r" b="b"/>
              <a:pathLst>
                <a:path w="46" h="36">
                  <a:moveTo>
                    <a:pt x="46" y="27"/>
                  </a:moveTo>
                  <a:lnTo>
                    <a:pt x="42" y="27"/>
                  </a:lnTo>
                  <a:lnTo>
                    <a:pt x="37" y="0"/>
                  </a:lnTo>
                  <a:lnTo>
                    <a:pt x="0" y="9"/>
                  </a:lnTo>
                  <a:lnTo>
                    <a:pt x="5" y="36"/>
                  </a:lnTo>
                  <a:lnTo>
                    <a:pt x="5" y="32"/>
                  </a:lnTo>
                  <a:lnTo>
                    <a:pt x="46" y="27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23" name="Freeform 30"/>
            <p:cNvSpPr>
              <a:spLocks/>
            </p:cNvSpPr>
            <p:nvPr/>
          </p:nvSpPr>
          <p:spPr bwMode="auto">
            <a:xfrm>
              <a:off x="5962" y="9723"/>
              <a:ext cx="41" cy="37"/>
            </a:xfrm>
            <a:custGeom>
              <a:avLst/>
              <a:gdLst/>
              <a:ahLst/>
              <a:cxnLst>
                <a:cxn ang="0">
                  <a:pos x="41" y="37"/>
                </a:cxn>
                <a:cxn ang="0">
                  <a:pos x="41" y="28"/>
                </a:cxn>
                <a:cxn ang="0">
                  <a:pos x="41" y="0"/>
                </a:cxn>
                <a:cxn ang="0">
                  <a:pos x="0" y="5"/>
                </a:cxn>
                <a:cxn ang="0">
                  <a:pos x="4" y="32"/>
                </a:cxn>
                <a:cxn ang="0">
                  <a:pos x="4" y="28"/>
                </a:cxn>
                <a:cxn ang="0">
                  <a:pos x="41" y="37"/>
                </a:cxn>
              </a:cxnLst>
              <a:rect l="0" t="0" r="r" b="b"/>
              <a:pathLst>
                <a:path w="41" h="37">
                  <a:moveTo>
                    <a:pt x="41" y="37"/>
                  </a:moveTo>
                  <a:lnTo>
                    <a:pt x="41" y="28"/>
                  </a:lnTo>
                  <a:lnTo>
                    <a:pt x="41" y="0"/>
                  </a:lnTo>
                  <a:lnTo>
                    <a:pt x="0" y="5"/>
                  </a:lnTo>
                  <a:lnTo>
                    <a:pt x="4" y="32"/>
                  </a:lnTo>
                  <a:lnTo>
                    <a:pt x="4" y="28"/>
                  </a:lnTo>
                  <a:lnTo>
                    <a:pt x="41" y="37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24" name="Freeform 31"/>
            <p:cNvSpPr>
              <a:spLocks/>
            </p:cNvSpPr>
            <p:nvPr/>
          </p:nvSpPr>
          <p:spPr bwMode="auto">
            <a:xfrm>
              <a:off x="5962" y="9751"/>
              <a:ext cx="41" cy="37"/>
            </a:xfrm>
            <a:custGeom>
              <a:avLst/>
              <a:gdLst/>
              <a:ahLst/>
              <a:cxnLst>
                <a:cxn ang="0">
                  <a:pos x="37" y="37"/>
                </a:cxn>
                <a:cxn ang="0">
                  <a:pos x="37" y="32"/>
                </a:cxn>
                <a:cxn ang="0">
                  <a:pos x="41" y="9"/>
                </a:cxn>
                <a:cxn ang="0">
                  <a:pos x="4" y="0"/>
                </a:cxn>
                <a:cxn ang="0">
                  <a:pos x="0" y="27"/>
                </a:cxn>
                <a:cxn ang="0">
                  <a:pos x="0" y="23"/>
                </a:cxn>
                <a:cxn ang="0">
                  <a:pos x="37" y="37"/>
                </a:cxn>
              </a:cxnLst>
              <a:rect l="0" t="0" r="r" b="b"/>
              <a:pathLst>
                <a:path w="41" h="37">
                  <a:moveTo>
                    <a:pt x="37" y="37"/>
                  </a:moveTo>
                  <a:lnTo>
                    <a:pt x="37" y="32"/>
                  </a:lnTo>
                  <a:lnTo>
                    <a:pt x="41" y="9"/>
                  </a:lnTo>
                  <a:lnTo>
                    <a:pt x="4" y="0"/>
                  </a:lnTo>
                  <a:lnTo>
                    <a:pt x="0" y="27"/>
                  </a:lnTo>
                  <a:lnTo>
                    <a:pt x="0" y="23"/>
                  </a:lnTo>
                  <a:lnTo>
                    <a:pt x="37" y="37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25" name="Freeform 32"/>
            <p:cNvSpPr>
              <a:spLocks/>
            </p:cNvSpPr>
            <p:nvPr/>
          </p:nvSpPr>
          <p:spPr bwMode="auto">
            <a:xfrm>
              <a:off x="5837" y="9774"/>
              <a:ext cx="162" cy="414"/>
            </a:xfrm>
            <a:custGeom>
              <a:avLst/>
              <a:gdLst/>
              <a:ahLst/>
              <a:cxnLst>
                <a:cxn ang="0">
                  <a:pos x="37" y="409"/>
                </a:cxn>
                <a:cxn ang="0">
                  <a:pos x="37" y="414"/>
                </a:cxn>
                <a:cxn ang="0">
                  <a:pos x="162" y="14"/>
                </a:cxn>
                <a:cxn ang="0">
                  <a:pos x="125" y="0"/>
                </a:cxn>
                <a:cxn ang="0">
                  <a:pos x="0" y="400"/>
                </a:cxn>
                <a:cxn ang="0">
                  <a:pos x="0" y="404"/>
                </a:cxn>
                <a:cxn ang="0">
                  <a:pos x="37" y="409"/>
                </a:cxn>
              </a:cxnLst>
              <a:rect l="0" t="0" r="r" b="b"/>
              <a:pathLst>
                <a:path w="162" h="414">
                  <a:moveTo>
                    <a:pt x="37" y="409"/>
                  </a:moveTo>
                  <a:lnTo>
                    <a:pt x="37" y="414"/>
                  </a:lnTo>
                  <a:lnTo>
                    <a:pt x="162" y="14"/>
                  </a:lnTo>
                  <a:lnTo>
                    <a:pt x="125" y="0"/>
                  </a:lnTo>
                  <a:lnTo>
                    <a:pt x="0" y="400"/>
                  </a:lnTo>
                  <a:lnTo>
                    <a:pt x="0" y="404"/>
                  </a:lnTo>
                  <a:lnTo>
                    <a:pt x="37" y="409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26" name="Freeform 33"/>
            <p:cNvSpPr>
              <a:spLocks/>
            </p:cNvSpPr>
            <p:nvPr/>
          </p:nvSpPr>
          <p:spPr bwMode="auto">
            <a:xfrm>
              <a:off x="5827" y="10178"/>
              <a:ext cx="47" cy="42"/>
            </a:xfrm>
            <a:custGeom>
              <a:avLst/>
              <a:gdLst/>
              <a:ahLst/>
              <a:cxnLst>
                <a:cxn ang="0">
                  <a:pos x="42" y="37"/>
                </a:cxn>
                <a:cxn ang="0">
                  <a:pos x="42" y="42"/>
                </a:cxn>
                <a:cxn ang="0">
                  <a:pos x="47" y="5"/>
                </a:cxn>
                <a:cxn ang="0">
                  <a:pos x="10" y="0"/>
                </a:cxn>
                <a:cxn ang="0">
                  <a:pos x="0" y="37"/>
                </a:cxn>
                <a:cxn ang="0">
                  <a:pos x="0" y="42"/>
                </a:cxn>
                <a:cxn ang="0">
                  <a:pos x="42" y="37"/>
                </a:cxn>
              </a:cxnLst>
              <a:rect l="0" t="0" r="r" b="b"/>
              <a:pathLst>
                <a:path w="47" h="42">
                  <a:moveTo>
                    <a:pt x="42" y="37"/>
                  </a:moveTo>
                  <a:lnTo>
                    <a:pt x="42" y="42"/>
                  </a:lnTo>
                  <a:lnTo>
                    <a:pt x="47" y="5"/>
                  </a:lnTo>
                  <a:lnTo>
                    <a:pt x="10" y="0"/>
                  </a:lnTo>
                  <a:lnTo>
                    <a:pt x="0" y="37"/>
                  </a:lnTo>
                  <a:lnTo>
                    <a:pt x="0" y="42"/>
                  </a:lnTo>
                  <a:lnTo>
                    <a:pt x="42" y="37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27" name="Freeform 34"/>
            <p:cNvSpPr>
              <a:spLocks/>
            </p:cNvSpPr>
            <p:nvPr/>
          </p:nvSpPr>
          <p:spPr bwMode="auto">
            <a:xfrm>
              <a:off x="5827" y="10215"/>
              <a:ext cx="47" cy="51"/>
            </a:xfrm>
            <a:custGeom>
              <a:avLst/>
              <a:gdLst/>
              <a:ahLst/>
              <a:cxnLst>
                <a:cxn ang="0">
                  <a:pos x="47" y="32"/>
                </a:cxn>
                <a:cxn ang="0">
                  <a:pos x="47" y="37"/>
                </a:cxn>
                <a:cxn ang="0">
                  <a:pos x="42" y="0"/>
                </a:cxn>
                <a:cxn ang="0">
                  <a:pos x="0" y="5"/>
                </a:cxn>
                <a:cxn ang="0">
                  <a:pos x="10" y="46"/>
                </a:cxn>
                <a:cxn ang="0">
                  <a:pos x="10" y="51"/>
                </a:cxn>
                <a:cxn ang="0">
                  <a:pos x="47" y="32"/>
                </a:cxn>
              </a:cxnLst>
              <a:rect l="0" t="0" r="r" b="b"/>
              <a:pathLst>
                <a:path w="47" h="51">
                  <a:moveTo>
                    <a:pt x="47" y="32"/>
                  </a:moveTo>
                  <a:lnTo>
                    <a:pt x="47" y="37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0" y="46"/>
                  </a:lnTo>
                  <a:lnTo>
                    <a:pt x="10" y="51"/>
                  </a:lnTo>
                  <a:lnTo>
                    <a:pt x="47" y="32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28" name="Freeform 35"/>
            <p:cNvSpPr>
              <a:spLocks/>
            </p:cNvSpPr>
            <p:nvPr/>
          </p:nvSpPr>
          <p:spPr bwMode="auto">
            <a:xfrm>
              <a:off x="5837" y="10247"/>
              <a:ext cx="55" cy="55"/>
            </a:xfrm>
            <a:custGeom>
              <a:avLst/>
              <a:gdLst/>
              <a:ahLst/>
              <a:cxnLst>
                <a:cxn ang="0">
                  <a:pos x="51" y="28"/>
                </a:cxn>
                <a:cxn ang="0">
                  <a:pos x="55" y="32"/>
                </a:cxn>
                <a:cxn ang="0">
                  <a:pos x="37" y="0"/>
                </a:cxn>
                <a:cxn ang="0">
                  <a:pos x="0" y="19"/>
                </a:cxn>
                <a:cxn ang="0">
                  <a:pos x="18" y="51"/>
                </a:cxn>
                <a:cxn ang="0">
                  <a:pos x="23" y="55"/>
                </a:cxn>
                <a:cxn ang="0">
                  <a:pos x="51" y="28"/>
                </a:cxn>
              </a:cxnLst>
              <a:rect l="0" t="0" r="r" b="b"/>
              <a:pathLst>
                <a:path w="55" h="55">
                  <a:moveTo>
                    <a:pt x="51" y="28"/>
                  </a:moveTo>
                  <a:lnTo>
                    <a:pt x="55" y="32"/>
                  </a:lnTo>
                  <a:lnTo>
                    <a:pt x="37" y="0"/>
                  </a:lnTo>
                  <a:lnTo>
                    <a:pt x="0" y="19"/>
                  </a:lnTo>
                  <a:lnTo>
                    <a:pt x="18" y="51"/>
                  </a:lnTo>
                  <a:lnTo>
                    <a:pt x="23" y="55"/>
                  </a:lnTo>
                  <a:lnTo>
                    <a:pt x="51" y="28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29" name="Freeform 36"/>
            <p:cNvSpPr>
              <a:spLocks/>
            </p:cNvSpPr>
            <p:nvPr/>
          </p:nvSpPr>
          <p:spPr bwMode="auto">
            <a:xfrm>
              <a:off x="5860" y="10275"/>
              <a:ext cx="55" cy="55"/>
            </a:xfrm>
            <a:custGeom>
              <a:avLst/>
              <a:gdLst/>
              <a:ahLst/>
              <a:cxnLst>
                <a:cxn ang="0">
                  <a:pos x="51" y="18"/>
                </a:cxn>
                <a:cxn ang="0">
                  <a:pos x="55" y="23"/>
                </a:cxn>
                <a:cxn ang="0">
                  <a:pos x="28" y="0"/>
                </a:cxn>
                <a:cxn ang="0">
                  <a:pos x="0" y="27"/>
                </a:cxn>
                <a:cxn ang="0">
                  <a:pos x="32" y="50"/>
                </a:cxn>
                <a:cxn ang="0">
                  <a:pos x="41" y="55"/>
                </a:cxn>
                <a:cxn ang="0">
                  <a:pos x="51" y="18"/>
                </a:cxn>
              </a:cxnLst>
              <a:rect l="0" t="0" r="r" b="b"/>
              <a:pathLst>
                <a:path w="55" h="55">
                  <a:moveTo>
                    <a:pt x="51" y="18"/>
                  </a:moveTo>
                  <a:lnTo>
                    <a:pt x="55" y="23"/>
                  </a:lnTo>
                  <a:lnTo>
                    <a:pt x="28" y="0"/>
                  </a:lnTo>
                  <a:lnTo>
                    <a:pt x="0" y="27"/>
                  </a:lnTo>
                  <a:lnTo>
                    <a:pt x="32" y="50"/>
                  </a:lnTo>
                  <a:lnTo>
                    <a:pt x="41" y="55"/>
                  </a:lnTo>
                  <a:lnTo>
                    <a:pt x="51" y="18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30" name="Freeform 37"/>
            <p:cNvSpPr>
              <a:spLocks/>
            </p:cNvSpPr>
            <p:nvPr/>
          </p:nvSpPr>
          <p:spPr bwMode="auto">
            <a:xfrm>
              <a:off x="5901" y="10293"/>
              <a:ext cx="56" cy="46"/>
            </a:xfrm>
            <a:custGeom>
              <a:avLst/>
              <a:gdLst/>
              <a:ahLst/>
              <a:cxnLst>
                <a:cxn ang="0">
                  <a:pos x="51" y="9"/>
                </a:cxn>
                <a:cxn ang="0">
                  <a:pos x="56" y="9"/>
                </a:cxn>
                <a:cxn ang="0">
                  <a:pos x="10" y="0"/>
                </a:cxn>
                <a:cxn ang="0">
                  <a:pos x="0" y="37"/>
                </a:cxn>
                <a:cxn ang="0">
                  <a:pos x="47" y="46"/>
                </a:cxn>
                <a:cxn ang="0">
                  <a:pos x="51" y="46"/>
                </a:cxn>
                <a:cxn ang="0">
                  <a:pos x="51" y="9"/>
                </a:cxn>
              </a:cxnLst>
              <a:rect l="0" t="0" r="r" b="b"/>
              <a:pathLst>
                <a:path w="56" h="46">
                  <a:moveTo>
                    <a:pt x="51" y="9"/>
                  </a:moveTo>
                  <a:lnTo>
                    <a:pt x="56" y="9"/>
                  </a:lnTo>
                  <a:lnTo>
                    <a:pt x="10" y="0"/>
                  </a:lnTo>
                  <a:lnTo>
                    <a:pt x="0" y="37"/>
                  </a:lnTo>
                  <a:lnTo>
                    <a:pt x="47" y="46"/>
                  </a:lnTo>
                  <a:lnTo>
                    <a:pt x="51" y="46"/>
                  </a:lnTo>
                  <a:lnTo>
                    <a:pt x="51" y="9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31" name="Freeform 38"/>
            <p:cNvSpPr>
              <a:spLocks/>
            </p:cNvSpPr>
            <p:nvPr/>
          </p:nvSpPr>
          <p:spPr bwMode="auto">
            <a:xfrm>
              <a:off x="5952" y="10302"/>
              <a:ext cx="51" cy="42"/>
            </a:xfrm>
            <a:custGeom>
              <a:avLst/>
              <a:gdLst/>
              <a:ahLst/>
              <a:cxnLst>
                <a:cxn ang="0">
                  <a:pos x="42" y="5"/>
                </a:cxn>
                <a:cxn ang="0">
                  <a:pos x="47" y="5"/>
                </a:cxn>
                <a:cxn ang="0">
                  <a:pos x="0" y="0"/>
                </a:cxn>
                <a:cxn ang="0">
                  <a:pos x="0" y="37"/>
                </a:cxn>
                <a:cxn ang="0">
                  <a:pos x="42" y="42"/>
                </a:cxn>
                <a:cxn ang="0">
                  <a:pos x="51" y="42"/>
                </a:cxn>
                <a:cxn ang="0">
                  <a:pos x="42" y="5"/>
                </a:cxn>
              </a:cxnLst>
              <a:rect l="0" t="0" r="r" b="b"/>
              <a:pathLst>
                <a:path w="51" h="42">
                  <a:moveTo>
                    <a:pt x="42" y="5"/>
                  </a:moveTo>
                  <a:lnTo>
                    <a:pt x="47" y="5"/>
                  </a:lnTo>
                  <a:lnTo>
                    <a:pt x="0" y="0"/>
                  </a:lnTo>
                  <a:lnTo>
                    <a:pt x="0" y="37"/>
                  </a:lnTo>
                  <a:lnTo>
                    <a:pt x="42" y="42"/>
                  </a:lnTo>
                  <a:lnTo>
                    <a:pt x="51" y="42"/>
                  </a:lnTo>
                  <a:lnTo>
                    <a:pt x="42" y="5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32" name="Freeform 39"/>
            <p:cNvSpPr>
              <a:spLocks/>
            </p:cNvSpPr>
            <p:nvPr/>
          </p:nvSpPr>
          <p:spPr bwMode="auto">
            <a:xfrm>
              <a:off x="5994" y="10289"/>
              <a:ext cx="74" cy="55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60" y="0"/>
                </a:cxn>
                <a:cxn ang="0">
                  <a:pos x="0" y="18"/>
                </a:cxn>
                <a:cxn ang="0">
                  <a:pos x="9" y="55"/>
                </a:cxn>
                <a:cxn ang="0">
                  <a:pos x="69" y="36"/>
                </a:cxn>
                <a:cxn ang="0">
                  <a:pos x="74" y="36"/>
                </a:cxn>
                <a:cxn ang="0">
                  <a:pos x="60" y="0"/>
                </a:cxn>
              </a:cxnLst>
              <a:rect l="0" t="0" r="r" b="b"/>
              <a:pathLst>
                <a:path w="74" h="55">
                  <a:moveTo>
                    <a:pt x="60" y="0"/>
                  </a:moveTo>
                  <a:lnTo>
                    <a:pt x="60" y="0"/>
                  </a:lnTo>
                  <a:lnTo>
                    <a:pt x="0" y="18"/>
                  </a:lnTo>
                  <a:lnTo>
                    <a:pt x="9" y="55"/>
                  </a:lnTo>
                  <a:lnTo>
                    <a:pt x="69" y="36"/>
                  </a:lnTo>
                  <a:lnTo>
                    <a:pt x="74" y="36"/>
                  </a:lnTo>
                  <a:lnTo>
                    <a:pt x="60" y="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33" name="Freeform 40"/>
            <p:cNvSpPr>
              <a:spLocks/>
            </p:cNvSpPr>
            <p:nvPr/>
          </p:nvSpPr>
          <p:spPr bwMode="auto">
            <a:xfrm>
              <a:off x="6054" y="10266"/>
              <a:ext cx="74" cy="59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60" y="0"/>
                </a:cxn>
                <a:cxn ang="0">
                  <a:pos x="0" y="23"/>
                </a:cxn>
                <a:cxn ang="0">
                  <a:pos x="14" y="59"/>
                </a:cxn>
                <a:cxn ang="0">
                  <a:pos x="74" y="36"/>
                </a:cxn>
                <a:cxn ang="0">
                  <a:pos x="74" y="36"/>
                </a:cxn>
                <a:cxn ang="0">
                  <a:pos x="56" y="0"/>
                </a:cxn>
              </a:cxnLst>
              <a:rect l="0" t="0" r="r" b="b"/>
              <a:pathLst>
                <a:path w="74" h="59">
                  <a:moveTo>
                    <a:pt x="56" y="0"/>
                  </a:moveTo>
                  <a:lnTo>
                    <a:pt x="60" y="0"/>
                  </a:lnTo>
                  <a:lnTo>
                    <a:pt x="0" y="23"/>
                  </a:lnTo>
                  <a:lnTo>
                    <a:pt x="14" y="59"/>
                  </a:lnTo>
                  <a:lnTo>
                    <a:pt x="74" y="36"/>
                  </a:lnTo>
                  <a:lnTo>
                    <a:pt x="74" y="36"/>
                  </a:lnTo>
                  <a:lnTo>
                    <a:pt x="56" y="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34" name="Freeform 41"/>
            <p:cNvSpPr>
              <a:spLocks/>
            </p:cNvSpPr>
            <p:nvPr/>
          </p:nvSpPr>
          <p:spPr bwMode="auto">
            <a:xfrm>
              <a:off x="6110" y="9866"/>
              <a:ext cx="713" cy="436"/>
            </a:xfrm>
            <a:custGeom>
              <a:avLst/>
              <a:gdLst/>
              <a:ahLst/>
              <a:cxnLst>
                <a:cxn ang="0">
                  <a:pos x="703" y="18"/>
                </a:cxn>
                <a:cxn ang="0">
                  <a:pos x="694" y="0"/>
                </a:cxn>
                <a:cxn ang="0">
                  <a:pos x="0" y="400"/>
                </a:cxn>
                <a:cxn ang="0">
                  <a:pos x="18" y="436"/>
                </a:cxn>
                <a:cxn ang="0">
                  <a:pos x="713" y="32"/>
                </a:cxn>
                <a:cxn ang="0">
                  <a:pos x="703" y="18"/>
                </a:cxn>
              </a:cxnLst>
              <a:rect l="0" t="0" r="r" b="b"/>
              <a:pathLst>
                <a:path w="713" h="436">
                  <a:moveTo>
                    <a:pt x="703" y="18"/>
                  </a:moveTo>
                  <a:lnTo>
                    <a:pt x="694" y="0"/>
                  </a:lnTo>
                  <a:lnTo>
                    <a:pt x="0" y="400"/>
                  </a:lnTo>
                  <a:lnTo>
                    <a:pt x="18" y="436"/>
                  </a:lnTo>
                  <a:lnTo>
                    <a:pt x="713" y="32"/>
                  </a:lnTo>
                  <a:lnTo>
                    <a:pt x="703" y="18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35" name="Freeform 42"/>
            <p:cNvSpPr>
              <a:spLocks/>
            </p:cNvSpPr>
            <p:nvPr/>
          </p:nvSpPr>
          <p:spPr bwMode="auto">
            <a:xfrm>
              <a:off x="5397" y="9526"/>
              <a:ext cx="347" cy="211"/>
            </a:xfrm>
            <a:custGeom>
              <a:avLst/>
              <a:gdLst/>
              <a:ahLst/>
              <a:cxnLst>
                <a:cxn ang="0">
                  <a:pos x="329" y="0"/>
                </a:cxn>
                <a:cxn ang="0">
                  <a:pos x="329" y="0"/>
                </a:cxn>
                <a:cxn ang="0">
                  <a:pos x="0" y="179"/>
                </a:cxn>
                <a:cxn ang="0">
                  <a:pos x="18" y="211"/>
                </a:cxn>
                <a:cxn ang="0">
                  <a:pos x="347" y="32"/>
                </a:cxn>
                <a:cxn ang="0">
                  <a:pos x="347" y="32"/>
                </a:cxn>
                <a:cxn ang="0">
                  <a:pos x="329" y="0"/>
                </a:cxn>
              </a:cxnLst>
              <a:rect l="0" t="0" r="r" b="b"/>
              <a:pathLst>
                <a:path w="347" h="211">
                  <a:moveTo>
                    <a:pt x="329" y="0"/>
                  </a:moveTo>
                  <a:lnTo>
                    <a:pt x="329" y="0"/>
                  </a:lnTo>
                  <a:lnTo>
                    <a:pt x="0" y="179"/>
                  </a:lnTo>
                  <a:lnTo>
                    <a:pt x="18" y="211"/>
                  </a:lnTo>
                  <a:lnTo>
                    <a:pt x="347" y="32"/>
                  </a:lnTo>
                  <a:lnTo>
                    <a:pt x="347" y="32"/>
                  </a:lnTo>
                  <a:lnTo>
                    <a:pt x="329" y="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36" name="Freeform 43"/>
            <p:cNvSpPr>
              <a:spLocks/>
            </p:cNvSpPr>
            <p:nvPr/>
          </p:nvSpPr>
          <p:spPr bwMode="auto">
            <a:xfrm>
              <a:off x="5726" y="9342"/>
              <a:ext cx="347" cy="216"/>
            </a:xfrm>
            <a:custGeom>
              <a:avLst/>
              <a:gdLst/>
              <a:ahLst/>
              <a:cxnLst>
                <a:cxn ang="0">
                  <a:pos x="328" y="0"/>
                </a:cxn>
                <a:cxn ang="0">
                  <a:pos x="328" y="4"/>
                </a:cxn>
                <a:cxn ang="0">
                  <a:pos x="0" y="184"/>
                </a:cxn>
                <a:cxn ang="0">
                  <a:pos x="18" y="216"/>
                </a:cxn>
                <a:cxn ang="0">
                  <a:pos x="347" y="37"/>
                </a:cxn>
                <a:cxn ang="0">
                  <a:pos x="347" y="37"/>
                </a:cxn>
                <a:cxn ang="0">
                  <a:pos x="328" y="0"/>
                </a:cxn>
              </a:cxnLst>
              <a:rect l="0" t="0" r="r" b="b"/>
              <a:pathLst>
                <a:path w="347" h="216">
                  <a:moveTo>
                    <a:pt x="328" y="0"/>
                  </a:moveTo>
                  <a:lnTo>
                    <a:pt x="328" y="4"/>
                  </a:lnTo>
                  <a:lnTo>
                    <a:pt x="0" y="184"/>
                  </a:lnTo>
                  <a:lnTo>
                    <a:pt x="18" y="216"/>
                  </a:lnTo>
                  <a:lnTo>
                    <a:pt x="347" y="37"/>
                  </a:lnTo>
                  <a:lnTo>
                    <a:pt x="347" y="37"/>
                  </a:lnTo>
                  <a:lnTo>
                    <a:pt x="328" y="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37" name="Freeform 44"/>
            <p:cNvSpPr>
              <a:spLocks/>
            </p:cNvSpPr>
            <p:nvPr/>
          </p:nvSpPr>
          <p:spPr bwMode="auto">
            <a:xfrm>
              <a:off x="6054" y="9319"/>
              <a:ext cx="74" cy="60"/>
            </a:xfrm>
            <a:custGeom>
              <a:avLst/>
              <a:gdLst/>
              <a:ahLst/>
              <a:cxnLst>
                <a:cxn ang="0">
                  <a:pos x="65" y="0"/>
                </a:cxn>
                <a:cxn ang="0">
                  <a:pos x="60" y="0"/>
                </a:cxn>
                <a:cxn ang="0">
                  <a:pos x="0" y="23"/>
                </a:cxn>
                <a:cxn ang="0">
                  <a:pos x="19" y="60"/>
                </a:cxn>
                <a:cxn ang="0">
                  <a:pos x="74" y="37"/>
                </a:cxn>
                <a:cxn ang="0">
                  <a:pos x="70" y="37"/>
                </a:cxn>
                <a:cxn ang="0">
                  <a:pos x="65" y="0"/>
                </a:cxn>
              </a:cxnLst>
              <a:rect l="0" t="0" r="r" b="b"/>
              <a:pathLst>
                <a:path w="74" h="60">
                  <a:moveTo>
                    <a:pt x="65" y="0"/>
                  </a:moveTo>
                  <a:lnTo>
                    <a:pt x="60" y="0"/>
                  </a:lnTo>
                  <a:lnTo>
                    <a:pt x="0" y="23"/>
                  </a:lnTo>
                  <a:lnTo>
                    <a:pt x="19" y="60"/>
                  </a:lnTo>
                  <a:lnTo>
                    <a:pt x="74" y="37"/>
                  </a:lnTo>
                  <a:lnTo>
                    <a:pt x="70" y="37"/>
                  </a:lnTo>
                  <a:lnTo>
                    <a:pt x="65" y="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38" name="Freeform 45"/>
            <p:cNvSpPr>
              <a:spLocks/>
            </p:cNvSpPr>
            <p:nvPr/>
          </p:nvSpPr>
          <p:spPr bwMode="auto">
            <a:xfrm>
              <a:off x="6119" y="9310"/>
              <a:ext cx="60" cy="46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56" y="0"/>
                </a:cxn>
                <a:cxn ang="0">
                  <a:pos x="0" y="9"/>
                </a:cxn>
                <a:cxn ang="0">
                  <a:pos x="5" y="46"/>
                </a:cxn>
                <a:cxn ang="0">
                  <a:pos x="60" y="36"/>
                </a:cxn>
                <a:cxn ang="0">
                  <a:pos x="56" y="36"/>
                </a:cxn>
                <a:cxn ang="0">
                  <a:pos x="60" y="0"/>
                </a:cxn>
              </a:cxnLst>
              <a:rect l="0" t="0" r="r" b="b"/>
              <a:pathLst>
                <a:path w="60" h="46">
                  <a:moveTo>
                    <a:pt x="60" y="0"/>
                  </a:moveTo>
                  <a:lnTo>
                    <a:pt x="56" y="0"/>
                  </a:lnTo>
                  <a:lnTo>
                    <a:pt x="0" y="9"/>
                  </a:lnTo>
                  <a:lnTo>
                    <a:pt x="5" y="46"/>
                  </a:lnTo>
                  <a:lnTo>
                    <a:pt x="60" y="36"/>
                  </a:lnTo>
                  <a:lnTo>
                    <a:pt x="56" y="36"/>
                  </a:lnTo>
                  <a:lnTo>
                    <a:pt x="60" y="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39" name="Freeform 46"/>
            <p:cNvSpPr>
              <a:spLocks/>
            </p:cNvSpPr>
            <p:nvPr/>
          </p:nvSpPr>
          <p:spPr bwMode="auto">
            <a:xfrm>
              <a:off x="6175" y="9310"/>
              <a:ext cx="55" cy="36"/>
            </a:xfrm>
            <a:custGeom>
              <a:avLst/>
              <a:gdLst/>
              <a:ahLst/>
              <a:cxnLst>
                <a:cxn ang="0">
                  <a:pos x="55" y="0"/>
                </a:cxn>
                <a:cxn ang="0">
                  <a:pos x="50" y="0"/>
                </a:cxn>
                <a:cxn ang="0">
                  <a:pos x="4" y="0"/>
                </a:cxn>
                <a:cxn ang="0">
                  <a:pos x="0" y="36"/>
                </a:cxn>
                <a:cxn ang="0">
                  <a:pos x="46" y="36"/>
                </a:cxn>
                <a:cxn ang="0">
                  <a:pos x="41" y="36"/>
                </a:cxn>
                <a:cxn ang="0">
                  <a:pos x="55" y="0"/>
                </a:cxn>
              </a:cxnLst>
              <a:rect l="0" t="0" r="r" b="b"/>
              <a:pathLst>
                <a:path w="55" h="36">
                  <a:moveTo>
                    <a:pt x="55" y="0"/>
                  </a:moveTo>
                  <a:lnTo>
                    <a:pt x="50" y="0"/>
                  </a:lnTo>
                  <a:lnTo>
                    <a:pt x="4" y="0"/>
                  </a:lnTo>
                  <a:lnTo>
                    <a:pt x="0" y="36"/>
                  </a:lnTo>
                  <a:lnTo>
                    <a:pt x="46" y="36"/>
                  </a:lnTo>
                  <a:lnTo>
                    <a:pt x="41" y="36"/>
                  </a:lnTo>
                  <a:lnTo>
                    <a:pt x="55" y="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40" name="Freeform 47"/>
            <p:cNvSpPr>
              <a:spLocks/>
            </p:cNvSpPr>
            <p:nvPr/>
          </p:nvSpPr>
          <p:spPr bwMode="auto">
            <a:xfrm>
              <a:off x="6216" y="9310"/>
              <a:ext cx="28" cy="41"/>
            </a:xfrm>
            <a:custGeom>
              <a:avLst/>
              <a:gdLst/>
              <a:ahLst/>
              <a:cxnLst>
                <a:cxn ang="0">
                  <a:pos x="28" y="4"/>
                </a:cxn>
                <a:cxn ang="0">
                  <a:pos x="28" y="4"/>
                </a:cxn>
                <a:cxn ang="0">
                  <a:pos x="14" y="0"/>
                </a:cxn>
                <a:cxn ang="0">
                  <a:pos x="0" y="36"/>
                </a:cxn>
                <a:cxn ang="0">
                  <a:pos x="14" y="41"/>
                </a:cxn>
                <a:cxn ang="0">
                  <a:pos x="14" y="41"/>
                </a:cxn>
                <a:cxn ang="0">
                  <a:pos x="28" y="4"/>
                </a:cxn>
              </a:cxnLst>
              <a:rect l="0" t="0" r="r" b="b"/>
              <a:pathLst>
                <a:path w="28" h="41">
                  <a:moveTo>
                    <a:pt x="28" y="4"/>
                  </a:moveTo>
                  <a:lnTo>
                    <a:pt x="28" y="4"/>
                  </a:lnTo>
                  <a:lnTo>
                    <a:pt x="14" y="0"/>
                  </a:lnTo>
                  <a:lnTo>
                    <a:pt x="0" y="36"/>
                  </a:lnTo>
                  <a:lnTo>
                    <a:pt x="14" y="41"/>
                  </a:lnTo>
                  <a:lnTo>
                    <a:pt x="14" y="41"/>
                  </a:lnTo>
                  <a:lnTo>
                    <a:pt x="28" y="4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41" name="Freeform 48"/>
            <p:cNvSpPr>
              <a:spLocks/>
            </p:cNvSpPr>
            <p:nvPr/>
          </p:nvSpPr>
          <p:spPr bwMode="auto">
            <a:xfrm>
              <a:off x="6230" y="9314"/>
              <a:ext cx="33" cy="42"/>
            </a:xfrm>
            <a:custGeom>
              <a:avLst/>
              <a:gdLst/>
              <a:ahLst/>
              <a:cxnLst>
                <a:cxn ang="0">
                  <a:pos x="33" y="9"/>
                </a:cxn>
                <a:cxn ang="0">
                  <a:pos x="28" y="5"/>
                </a:cxn>
                <a:cxn ang="0">
                  <a:pos x="14" y="0"/>
                </a:cxn>
                <a:cxn ang="0">
                  <a:pos x="0" y="37"/>
                </a:cxn>
                <a:cxn ang="0">
                  <a:pos x="14" y="42"/>
                </a:cxn>
                <a:cxn ang="0">
                  <a:pos x="9" y="42"/>
                </a:cxn>
                <a:cxn ang="0">
                  <a:pos x="33" y="9"/>
                </a:cxn>
              </a:cxnLst>
              <a:rect l="0" t="0" r="r" b="b"/>
              <a:pathLst>
                <a:path w="33" h="42">
                  <a:moveTo>
                    <a:pt x="33" y="9"/>
                  </a:moveTo>
                  <a:lnTo>
                    <a:pt x="28" y="5"/>
                  </a:lnTo>
                  <a:lnTo>
                    <a:pt x="14" y="0"/>
                  </a:lnTo>
                  <a:lnTo>
                    <a:pt x="0" y="37"/>
                  </a:lnTo>
                  <a:lnTo>
                    <a:pt x="14" y="42"/>
                  </a:lnTo>
                  <a:lnTo>
                    <a:pt x="9" y="42"/>
                  </a:lnTo>
                  <a:lnTo>
                    <a:pt x="33" y="9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42" name="Freeform 49"/>
            <p:cNvSpPr>
              <a:spLocks/>
            </p:cNvSpPr>
            <p:nvPr/>
          </p:nvSpPr>
          <p:spPr bwMode="auto">
            <a:xfrm>
              <a:off x="6239" y="9323"/>
              <a:ext cx="37" cy="42"/>
            </a:xfrm>
            <a:custGeom>
              <a:avLst/>
              <a:gdLst/>
              <a:ahLst/>
              <a:cxnLst>
                <a:cxn ang="0">
                  <a:pos x="37" y="10"/>
                </a:cxn>
                <a:cxn ang="0">
                  <a:pos x="37" y="10"/>
                </a:cxn>
                <a:cxn ang="0">
                  <a:pos x="24" y="0"/>
                </a:cxn>
                <a:cxn ang="0">
                  <a:pos x="0" y="33"/>
                </a:cxn>
                <a:cxn ang="0">
                  <a:pos x="14" y="42"/>
                </a:cxn>
                <a:cxn ang="0">
                  <a:pos x="14" y="42"/>
                </a:cxn>
                <a:cxn ang="0">
                  <a:pos x="37" y="10"/>
                </a:cxn>
              </a:cxnLst>
              <a:rect l="0" t="0" r="r" b="b"/>
              <a:pathLst>
                <a:path w="37" h="42">
                  <a:moveTo>
                    <a:pt x="37" y="10"/>
                  </a:moveTo>
                  <a:lnTo>
                    <a:pt x="37" y="10"/>
                  </a:lnTo>
                  <a:lnTo>
                    <a:pt x="24" y="0"/>
                  </a:lnTo>
                  <a:lnTo>
                    <a:pt x="0" y="33"/>
                  </a:lnTo>
                  <a:lnTo>
                    <a:pt x="14" y="42"/>
                  </a:lnTo>
                  <a:lnTo>
                    <a:pt x="14" y="42"/>
                  </a:lnTo>
                  <a:lnTo>
                    <a:pt x="37" y="1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43" name="Freeform 50"/>
            <p:cNvSpPr>
              <a:spLocks/>
            </p:cNvSpPr>
            <p:nvPr/>
          </p:nvSpPr>
          <p:spPr bwMode="auto">
            <a:xfrm>
              <a:off x="6253" y="9333"/>
              <a:ext cx="42" cy="41"/>
            </a:xfrm>
            <a:custGeom>
              <a:avLst/>
              <a:gdLst/>
              <a:ahLst/>
              <a:cxnLst>
                <a:cxn ang="0">
                  <a:pos x="42" y="18"/>
                </a:cxn>
                <a:cxn ang="0">
                  <a:pos x="33" y="9"/>
                </a:cxn>
                <a:cxn ang="0">
                  <a:pos x="23" y="0"/>
                </a:cxn>
                <a:cxn ang="0">
                  <a:pos x="0" y="32"/>
                </a:cxn>
                <a:cxn ang="0">
                  <a:pos x="10" y="41"/>
                </a:cxn>
                <a:cxn ang="0">
                  <a:pos x="5" y="32"/>
                </a:cxn>
                <a:cxn ang="0">
                  <a:pos x="42" y="18"/>
                </a:cxn>
              </a:cxnLst>
              <a:rect l="0" t="0" r="r" b="b"/>
              <a:pathLst>
                <a:path w="42" h="41">
                  <a:moveTo>
                    <a:pt x="42" y="18"/>
                  </a:moveTo>
                  <a:lnTo>
                    <a:pt x="33" y="9"/>
                  </a:lnTo>
                  <a:lnTo>
                    <a:pt x="23" y="0"/>
                  </a:lnTo>
                  <a:lnTo>
                    <a:pt x="0" y="32"/>
                  </a:lnTo>
                  <a:lnTo>
                    <a:pt x="10" y="41"/>
                  </a:lnTo>
                  <a:lnTo>
                    <a:pt x="5" y="32"/>
                  </a:lnTo>
                  <a:lnTo>
                    <a:pt x="42" y="18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44" name="Freeform 51"/>
            <p:cNvSpPr>
              <a:spLocks/>
            </p:cNvSpPr>
            <p:nvPr/>
          </p:nvSpPr>
          <p:spPr bwMode="auto">
            <a:xfrm>
              <a:off x="6258" y="9351"/>
              <a:ext cx="51" cy="41"/>
            </a:xfrm>
            <a:custGeom>
              <a:avLst/>
              <a:gdLst/>
              <a:ahLst/>
              <a:cxnLst>
                <a:cxn ang="0">
                  <a:pos x="51" y="37"/>
                </a:cxn>
                <a:cxn ang="0">
                  <a:pos x="46" y="28"/>
                </a:cxn>
                <a:cxn ang="0">
                  <a:pos x="37" y="0"/>
                </a:cxn>
                <a:cxn ang="0">
                  <a:pos x="0" y="14"/>
                </a:cxn>
                <a:cxn ang="0">
                  <a:pos x="14" y="41"/>
                </a:cxn>
                <a:cxn ang="0">
                  <a:pos x="9" y="37"/>
                </a:cxn>
                <a:cxn ang="0">
                  <a:pos x="51" y="37"/>
                </a:cxn>
              </a:cxnLst>
              <a:rect l="0" t="0" r="r" b="b"/>
              <a:pathLst>
                <a:path w="51" h="41">
                  <a:moveTo>
                    <a:pt x="51" y="37"/>
                  </a:moveTo>
                  <a:lnTo>
                    <a:pt x="46" y="28"/>
                  </a:lnTo>
                  <a:lnTo>
                    <a:pt x="37" y="0"/>
                  </a:lnTo>
                  <a:lnTo>
                    <a:pt x="0" y="14"/>
                  </a:lnTo>
                  <a:lnTo>
                    <a:pt x="14" y="41"/>
                  </a:lnTo>
                  <a:lnTo>
                    <a:pt x="9" y="37"/>
                  </a:lnTo>
                  <a:lnTo>
                    <a:pt x="51" y="37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45" name="Freeform 52"/>
            <p:cNvSpPr>
              <a:spLocks/>
            </p:cNvSpPr>
            <p:nvPr/>
          </p:nvSpPr>
          <p:spPr bwMode="auto">
            <a:xfrm>
              <a:off x="6267" y="9388"/>
              <a:ext cx="42" cy="41"/>
            </a:xfrm>
            <a:custGeom>
              <a:avLst/>
              <a:gdLst/>
              <a:ahLst/>
              <a:cxnLst>
                <a:cxn ang="0">
                  <a:pos x="37" y="41"/>
                </a:cxn>
                <a:cxn ang="0">
                  <a:pos x="42" y="37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37"/>
                </a:cxn>
                <a:cxn ang="0">
                  <a:pos x="5" y="32"/>
                </a:cxn>
                <a:cxn ang="0">
                  <a:pos x="37" y="41"/>
                </a:cxn>
              </a:cxnLst>
              <a:rect l="0" t="0" r="r" b="b"/>
              <a:pathLst>
                <a:path w="42" h="41">
                  <a:moveTo>
                    <a:pt x="37" y="41"/>
                  </a:moveTo>
                  <a:lnTo>
                    <a:pt x="42" y="37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37"/>
                  </a:lnTo>
                  <a:lnTo>
                    <a:pt x="5" y="32"/>
                  </a:lnTo>
                  <a:lnTo>
                    <a:pt x="37" y="41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46" name="Freeform 53"/>
            <p:cNvSpPr>
              <a:spLocks/>
            </p:cNvSpPr>
            <p:nvPr/>
          </p:nvSpPr>
          <p:spPr bwMode="auto">
            <a:xfrm>
              <a:off x="6147" y="9420"/>
              <a:ext cx="157" cy="363"/>
            </a:xfrm>
            <a:custGeom>
              <a:avLst/>
              <a:gdLst/>
              <a:ahLst/>
              <a:cxnLst>
                <a:cxn ang="0">
                  <a:pos x="37" y="363"/>
                </a:cxn>
                <a:cxn ang="0">
                  <a:pos x="37" y="363"/>
                </a:cxn>
                <a:cxn ang="0">
                  <a:pos x="157" y="9"/>
                </a:cxn>
                <a:cxn ang="0">
                  <a:pos x="125" y="0"/>
                </a:cxn>
                <a:cxn ang="0">
                  <a:pos x="0" y="354"/>
                </a:cxn>
                <a:cxn ang="0">
                  <a:pos x="0" y="354"/>
                </a:cxn>
                <a:cxn ang="0">
                  <a:pos x="37" y="363"/>
                </a:cxn>
              </a:cxnLst>
              <a:rect l="0" t="0" r="r" b="b"/>
              <a:pathLst>
                <a:path w="157" h="363">
                  <a:moveTo>
                    <a:pt x="37" y="363"/>
                  </a:moveTo>
                  <a:lnTo>
                    <a:pt x="37" y="363"/>
                  </a:lnTo>
                  <a:lnTo>
                    <a:pt x="157" y="9"/>
                  </a:lnTo>
                  <a:lnTo>
                    <a:pt x="125" y="0"/>
                  </a:lnTo>
                  <a:lnTo>
                    <a:pt x="0" y="354"/>
                  </a:lnTo>
                  <a:lnTo>
                    <a:pt x="0" y="354"/>
                  </a:lnTo>
                  <a:lnTo>
                    <a:pt x="37" y="363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47" name="Freeform 54"/>
            <p:cNvSpPr>
              <a:spLocks/>
            </p:cNvSpPr>
            <p:nvPr/>
          </p:nvSpPr>
          <p:spPr bwMode="auto">
            <a:xfrm>
              <a:off x="6133" y="9774"/>
              <a:ext cx="51" cy="46"/>
            </a:xfrm>
            <a:custGeom>
              <a:avLst/>
              <a:gdLst/>
              <a:ahLst/>
              <a:cxnLst>
                <a:cxn ang="0">
                  <a:pos x="42" y="41"/>
                </a:cxn>
                <a:cxn ang="0">
                  <a:pos x="42" y="46"/>
                </a:cxn>
                <a:cxn ang="0">
                  <a:pos x="51" y="9"/>
                </a:cxn>
                <a:cxn ang="0">
                  <a:pos x="14" y="0"/>
                </a:cxn>
                <a:cxn ang="0">
                  <a:pos x="5" y="37"/>
                </a:cxn>
                <a:cxn ang="0">
                  <a:pos x="0" y="41"/>
                </a:cxn>
                <a:cxn ang="0">
                  <a:pos x="42" y="41"/>
                </a:cxn>
              </a:cxnLst>
              <a:rect l="0" t="0" r="r" b="b"/>
              <a:pathLst>
                <a:path w="51" h="46">
                  <a:moveTo>
                    <a:pt x="42" y="41"/>
                  </a:moveTo>
                  <a:lnTo>
                    <a:pt x="42" y="46"/>
                  </a:lnTo>
                  <a:lnTo>
                    <a:pt x="51" y="9"/>
                  </a:lnTo>
                  <a:lnTo>
                    <a:pt x="14" y="0"/>
                  </a:lnTo>
                  <a:lnTo>
                    <a:pt x="5" y="37"/>
                  </a:lnTo>
                  <a:lnTo>
                    <a:pt x="0" y="41"/>
                  </a:lnTo>
                  <a:lnTo>
                    <a:pt x="42" y="41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48" name="Freeform 55"/>
            <p:cNvSpPr>
              <a:spLocks/>
            </p:cNvSpPr>
            <p:nvPr/>
          </p:nvSpPr>
          <p:spPr bwMode="auto">
            <a:xfrm>
              <a:off x="6133" y="9815"/>
              <a:ext cx="42" cy="42"/>
            </a:xfrm>
            <a:custGeom>
              <a:avLst/>
              <a:gdLst/>
              <a:ahLst/>
              <a:cxnLst>
                <a:cxn ang="0">
                  <a:pos x="42" y="32"/>
                </a:cxn>
                <a:cxn ang="0">
                  <a:pos x="42" y="37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5" y="37"/>
                </a:cxn>
                <a:cxn ang="0">
                  <a:pos x="5" y="42"/>
                </a:cxn>
                <a:cxn ang="0">
                  <a:pos x="42" y="32"/>
                </a:cxn>
              </a:cxnLst>
              <a:rect l="0" t="0" r="r" b="b"/>
              <a:pathLst>
                <a:path w="42" h="42">
                  <a:moveTo>
                    <a:pt x="42" y="32"/>
                  </a:moveTo>
                  <a:lnTo>
                    <a:pt x="42" y="37"/>
                  </a:lnTo>
                  <a:lnTo>
                    <a:pt x="42" y="0"/>
                  </a:lnTo>
                  <a:lnTo>
                    <a:pt x="0" y="0"/>
                  </a:lnTo>
                  <a:lnTo>
                    <a:pt x="5" y="37"/>
                  </a:lnTo>
                  <a:lnTo>
                    <a:pt x="5" y="42"/>
                  </a:lnTo>
                  <a:lnTo>
                    <a:pt x="42" y="32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49" name="Freeform 56"/>
            <p:cNvSpPr>
              <a:spLocks/>
            </p:cNvSpPr>
            <p:nvPr/>
          </p:nvSpPr>
          <p:spPr bwMode="auto">
            <a:xfrm>
              <a:off x="6138" y="9847"/>
              <a:ext cx="50" cy="56"/>
            </a:xfrm>
            <a:custGeom>
              <a:avLst/>
              <a:gdLst/>
              <a:ahLst/>
              <a:cxnLst>
                <a:cxn ang="0">
                  <a:pos x="46" y="37"/>
                </a:cxn>
                <a:cxn ang="0">
                  <a:pos x="50" y="42"/>
                </a:cxn>
                <a:cxn ang="0">
                  <a:pos x="37" y="0"/>
                </a:cxn>
                <a:cxn ang="0">
                  <a:pos x="0" y="10"/>
                </a:cxn>
                <a:cxn ang="0">
                  <a:pos x="13" y="51"/>
                </a:cxn>
                <a:cxn ang="0">
                  <a:pos x="13" y="56"/>
                </a:cxn>
                <a:cxn ang="0">
                  <a:pos x="46" y="37"/>
                </a:cxn>
              </a:cxnLst>
              <a:rect l="0" t="0" r="r" b="b"/>
              <a:pathLst>
                <a:path w="50" h="56">
                  <a:moveTo>
                    <a:pt x="46" y="37"/>
                  </a:moveTo>
                  <a:lnTo>
                    <a:pt x="50" y="42"/>
                  </a:lnTo>
                  <a:lnTo>
                    <a:pt x="37" y="0"/>
                  </a:lnTo>
                  <a:lnTo>
                    <a:pt x="0" y="10"/>
                  </a:lnTo>
                  <a:lnTo>
                    <a:pt x="13" y="51"/>
                  </a:lnTo>
                  <a:lnTo>
                    <a:pt x="13" y="56"/>
                  </a:lnTo>
                  <a:lnTo>
                    <a:pt x="46" y="37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50" name="Freeform 57"/>
            <p:cNvSpPr>
              <a:spLocks/>
            </p:cNvSpPr>
            <p:nvPr/>
          </p:nvSpPr>
          <p:spPr bwMode="auto">
            <a:xfrm>
              <a:off x="6151" y="9884"/>
              <a:ext cx="56" cy="60"/>
            </a:xfrm>
            <a:custGeom>
              <a:avLst/>
              <a:gdLst/>
              <a:ahLst/>
              <a:cxnLst>
                <a:cxn ang="0">
                  <a:pos x="56" y="32"/>
                </a:cxn>
                <a:cxn ang="0">
                  <a:pos x="56" y="37"/>
                </a:cxn>
                <a:cxn ang="0">
                  <a:pos x="33" y="0"/>
                </a:cxn>
                <a:cxn ang="0">
                  <a:pos x="0" y="19"/>
                </a:cxn>
                <a:cxn ang="0">
                  <a:pos x="24" y="55"/>
                </a:cxn>
                <a:cxn ang="0">
                  <a:pos x="28" y="60"/>
                </a:cxn>
                <a:cxn ang="0">
                  <a:pos x="56" y="32"/>
                </a:cxn>
              </a:cxnLst>
              <a:rect l="0" t="0" r="r" b="b"/>
              <a:pathLst>
                <a:path w="56" h="60">
                  <a:moveTo>
                    <a:pt x="56" y="32"/>
                  </a:moveTo>
                  <a:lnTo>
                    <a:pt x="56" y="37"/>
                  </a:lnTo>
                  <a:lnTo>
                    <a:pt x="33" y="0"/>
                  </a:lnTo>
                  <a:lnTo>
                    <a:pt x="0" y="19"/>
                  </a:lnTo>
                  <a:lnTo>
                    <a:pt x="24" y="55"/>
                  </a:lnTo>
                  <a:lnTo>
                    <a:pt x="28" y="60"/>
                  </a:lnTo>
                  <a:lnTo>
                    <a:pt x="56" y="32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51" name="Freeform 58"/>
            <p:cNvSpPr>
              <a:spLocks/>
            </p:cNvSpPr>
            <p:nvPr/>
          </p:nvSpPr>
          <p:spPr bwMode="auto">
            <a:xfrm>
              <a:off x="6179" y="9916"/>
              <a:ext cx="51" cy="51"/>
            </a:xfrm>
            <a:custGeom>
              <a:avLst/>
              <a:gdLst/>
              <a:ahLst/>
              <a:cxnLst>
                <a:cxn ang="0">
                  <a:pos x="51" y="23"/>
                </a:cxn>
                <a:cxn ang="0">
                  <a:pos x="51" y="23"/>
                </a:cxn>
                <a:cxn ang="0">
                  <a:pos x="28" y="0"/>
                </a:cxn>
                <a:cxn ang="0">
                  <a:pos x="0" y="28"/>
                </a:cxn>
                <a:cxn ang="0">
                  <a:pos x="23" y="51"/>
                </a:cxn>
                <a:cxn ang="0">
                  <a:pos x="23" y="51"/>
                </a:cxn>
                <a:cxn ang="0">
                  <a:pos x="51" y="23"/>
                </a:cxn>
              </a:cxnLst>
              <a:rect l="0" t="0" r="r" b="b"/>
              <a:pathLst>
                <a:path w="51" h="51">
                  <a:moveTo>
                    <a:pt x="51" y="23"/>
                  </a:moveTo>
                  <a:lnTo>
                    <a:pt x="51" y="23"/>
                  </a:lnTo>
                  <a:lnTo>
                    <a:pt x="28" y="0"/>
                  </a:lnTo>
                  <a:lnTo>
                    <a:pt x="0" y="28"/>
                  </a:lnTo>
                  <a:lnTo>
                    <a:pt x="23" y="51"/>
                  </a:lnTo>
                  <a:lnTo>
                    <a:pt x="23" y="51"/>
                  </a:lnTo>
                  <a:lnTo>
                    <a:pt x="51" y="23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52" name="Freeform 59"/>
            <p:cNvSpPr>
              <a:spLocks/>
            </p:cNvSpPr>
            <p:nvPr/>
          </p:nvSpPr>
          <p:spPr bwMode="auto">
            <a:xfrm>
              <a:off x="6202" y="9939"/>
              <a:ext cx="51" cy="55"/>
            </a:xfrm>
            <a:custGeom>
              <a:avLst/>
              <a:gdLst/>
              <a:ahLst/>
              <a:cxnLst>
                <a:cxn ang="0">
                  <a:pos x="42" y="19"/>
                </a:cxn>
                <a:cxn ang="0">
                  <a:pos x="51" y="23"/>
                </a:cxn>
                <a:cxn ang="0">
                  <a:pos x="28" y="0"/>
                </a:cxn>
                <a:cxn ang="0">
                  <a:pos x="0" y="28"/>
                </a:cxn>
                <a:cxn ang="0">
                  <a:pos x="23" y="51"/>
                </a:cxn>
                <a:cxn ang="0">
                  <a:pos x="33" y="55"/>
                </a:cxn>
                <a:cxn ang="0">
                  <a:pos x="42" y="19"/>
                </a:cxn>
              </a:cxnLst>
              <a:rect l="0" t="0" r="r" b="b"/>
              <a:pathLst>
                <a:path w="51" h="55">
                  <a:moveTo>
                    <a:pt x="42" y="19"/>
                  </a:moveTo>
                  <a:lnTo>
                    <a:pt x="51" y="23"/>
                  </a:lnTo>
                  <a:lnTo>
                    <a:pt x="28" y="0"/>
                  </a:lnTo>
                  <a:lnTo>
                    <a:pt x="0" y="28"/>
                  </a:lnTo>
                  <a:lnTo>
                    <a:pt x="23" y="51"/>
                  </a:lnTo>
                  <a:lnTo>
                    <a:pt x="33" y="55"/>
                  </a:lnTo>
                  <a:lnTo>
                    <a:pt x="42" y="19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53" name="Freeform 60"/>
            <p:cNvSpPr>
              <a:spLocks/>
            </p:cNvSpPr>
            <p:nvPr/>
          </p:nvSpPr>
          <p:spPr bwMode="auto">
            <a:xfrm>
              <a:off x="6235" y="9958"/>
              <a:ext cx="41" cy="46"/>
            </a:xfrm>
            <a:custGeom>
              <a:avLst/>
              <a:gdLst/>
              <a:ahLst/>
              <a:cxnLst>
                <a:cxn ang="0">
                  <a:pos x="37" y="9"/>
                </a:cxn>
                <a:cxn ang="0">
                  <a:pos x="41" y="9"/>
                </a:cxn>
                <a:cxn ang="0">
                  <a:pos x="9" y="0"/>
                </a:cxn>
                <a:cxn ang="0">
                  <a:pos x="0" y="36"/>
                </a:cxn>
                <a:cxn ang="0">
                  <a:pos x="32" y="46"/>
                </a:cxn>
                <a:cxn ang="0">
                  <a:pos x="37" y="46"/>
                </a:cxn>
                <a:cxn ang="0">
                  <a:pos x="37" y="9"/>
                </a:cxn>
              </a:cxnLst>
              <a:rect l="0" t="0" r="r" b="b"/>
              <a:pathLst>
                <a:path w="41" h="46">
                  <a:moveTo>
                    <a:pt x="37" y="9"/>
                  </a:moveTo>
                  <a:lnTo>
                    <a:pt x="41" y="9"/>
                  </a:lnTo>
                  <a:lnTo>
                    <a:pt x="9" y="0"/>
                  </a:lnTo>
                  <a:lnTo>
                    <a:pt x="0" y="36"/>
                  </a:lnTo>
                  <a:lnTo>
                    <a:pt x="32" y="46"/>
                  </a:lnTo>
                  <a:lnTo>
                    <a:pt x="37" y="46"/>
                  </a:lnTo>
                  <a:lnTo>
                    <a:pt x="37" y="9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54" name="Freeform 61"/>
            <p:cNvSpPr>
              <a:spLocks/>
            </p:cNvSpPr>
            <p:nvPr/>
          </p:nvSpPr>
          <p:spPr bwMode="auto">
            <a:xfrm>
              <a:off x="6272" y="9967"/>
              <a:ext cx="37" cy="37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32" y="0"/>
                </a:cxn>
                <a:cxn ang="0">
                  <a:pos x="0" y="0"/>
                </a:cxn>
                <a:cxn ang="0">
                  <a:pos x="0" y="37"/>
                </a:cxn>
                <a:cxn ang="0">
                  <a:pos x="32" y="37"/>
                </a:cxn>
                <a:cxn ang="0">
                  <a:pos x="37" y="37"/>
                </a:cxn>
                <a:cxn ang="0">
                  <a:pos x="28" y="0"/>
                </a:cxn>
              </a:cxnLst>
              <a:rect l="0" t="0" r="r" b="b"/>
              <a:pathLst>
                <a:path w="37" h="37">
                  <a:moveTo>
                    <a:pt x="28" y="0"/>
                  </a:moveTo>
                  <a:lnTo>
                    <a:pt x="32" y="0"/>
                  </a:lnTo>
                  <a:lnTo>
                    <a:pt x="0" y="0"/>
                  </a:lnTo>
                  <a:lnTo>
                    <a:pt x="0" y="37"/>
                  </a:lnTo>
                  <a:lnTo>
                    <a:pt x="32" y="37"/>
                  </a:lnTo>
                  <a:lnTo>
                    <a:pt x="37" y="37"/>
                  </a:lnTo>
                  <a:lnTo>
                    <a:pt x="28" y="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55" name="Freeform 62"/>
            <p:cNvSpPr>
              <a:spLocks/>
            </p:cNvSpPr>
            <p:nvPr/>
          </p:nvSpPr>
          <p:spPr bwMode="auto">
            <a:xfrm>
              <a:off x="6300" y="9903"/>
              <a:ext cx="189" cy="101"/>
            </a:xfrm>
            <a:custGeom>
              <a:avLst/>
              <a:gdLst/>
              <a:ahLst/>
              <a:cxnLst>
                <a:cxn ang="0">
                  <a:pos x="171" y="4"/>
                </a:cxn>
                <a:cxn ang="0">
                  <a:pos x="175" y="0"/>
                </a:cxn>
                <a:cxn ang="0">
                  <a:pos x="0" y="64"/>
                </a:cxn>
                <a:cxn ang="0">
                  <a:pos x="9" y="101"/>
                </a:cxn>
                <a:cxn ang="0">
                  <a:pos x="189" y="36"/>
                </a:cxn>
                <a:cxn ang="0">
                  <a:pos x="189" y="36"/>
                </a:cxn>
                <a:cxn ang="0">
                  <a:pos x="171" y="4"/>
                </a:cxn>
              </a:cxnLst>
              <a:rect l="0" t="0" r="r" b="b"/>
              <a:pathLst>
                <a:path w="189" h="101">
                  <a:moveTo>
                    <a:pt x="171" y="4"/>
                  </a:moveTo>
                  <a:lnTo>
                    <a:pt x="175" y="0"/>
                  </a:lnTo>
                  <a:lnTo>
                    <a:pt x="0" y="64"/>
                  </a:lnTo>
                  <a:lnTo>
                    <a:pt x="9" y="101"/>
                  </a:lnTo>
                  <a:lnTo>
                    <a:pt x="189" y="36"/>
                  </a:lnTo>
                  <a:lnTo>
                    <a:pt x="189" y="36"/>
                  </a:lnTo>
                  <a:lnTo>
                    <a:pt x="171" y="4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56" name="Freeform 63"/>
            <p:cNvSpPr>
              <a:spLocks/>
            </p:cNvSpPr>
            <p:nvPr/>
          </p:nvSpPr>
          <p:spPr bwMode="auto">
            <a:xfrm>
              <a:off x="6471" y="9599"/>
              <a:ext cx="602" cy="340"/>
            </a:xfrm>
            <a:custGeom>
              <a:avLst/>
              <a:gdLst/>
              <a:ahLst/>
              <a:cxnLst>
                <a:cxn ang="0">
                  <a:pos x="597" y="19"/>
                </a:cxn>
                <a:cxn ang="0">
                  <a:pos x="588" y="0"/>
                </a:cxn>
                <a:cxn ang="0">
                  <a:pos x="0" y="308"/>
                </a:cxn>
                <a:cxn ang="0">
                  <a:pos x="18" y="340"/>
                </a:cxn>
                <a:cxn ang="0">
                  <a:pos x="602" y="37"/>
                </a:cxn>
                <a:cxn ang="0">
                  <a:pos x="597" y="19"/>
                </a:cxn>
              </a:cxnLst>
              <a:rect l="0" t="0" r="r" b="b"/>
              <a:pathLst>
                <a:path w="602" h="340">
                  <a:moveTo>
                    <a:pt x="597" y="19"/>
                  </a:moveTo>
                  <a:lnTo>
                    <a:pt x="588" y="0"/>
                  </a:lnTo>
                  <a:lnTo>
                    <a:pt x="0" y="308"/>
                  </a:lnTo>
                  <a:lnTo>
                    <a:pt x="18" y="340"/>
                  </a:lnTo>
                  <a:lnTo>
                    <a:pt x="602" y="37"/>
                  </a:lnTo>
                  <a:lnTo>
                    <a:pt x="597" y="19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57" name="Freeform 64"/>
            <p:cNvSpPr>
              <a:spLocks/>
            </p:cNvSpPr>
            <p:nvPr/>
          </p:nvSpPr>
          <p:spPr bwMode="auto">
            <a:xfrm>
              <a:off x="6948" y="9296"/>
              <a:ext cx="476" cy="230"/>
            </a:xfrm>
            <a:custGeom>
              <a:avLst/>
              <a:gdLst/>
              <a:ahLst/>
              <a:cxnLst>
                <a:cxn ang="0">
                  <a:pos x="0" y="211"/>
                </a:cxn>
                <a:cxn ang="0">
                  <a:pos x="4" y="220"/>
                </a:cxn>
                <a:cxn ang="0">
                  <a:pos x="18" y="230"/>
                </a:cxn>
                <a:cxn ang="0">
                  <a:pos x="41" y="230"/>
                </a:cxn>
                <a:cxn ang="0">
                  <a:pos x="74" y="225"/>
                </a:cxn>
                <a:cxn ang="0">
                  <a:pos x="106" y="216"/>
                </a:cxn>
                <a:cxn ang="0">
                  <a:pos x="148" y="202"/>
                </a:cxn>
                <a:cxn ang="0">
                  <a:pos x="194" y="188"/>
                </a:cxn>
                <a:cxn ang="0">
                  <a:pos x="240" y="170"/>
                </a:cxn>
                <a:cxn ang="0">
                  <a:pos x="291" y="147"/>
                </a:cxn>
                <a:cxn ang="0">
                  <a:pos x="333" y="124"/>
                </a:cxn>
                <a:cxn ang="0">
                  <a:pos x="375" y="106"/>
                </a:cxn>
                <a:cxn ang="0">
                  <a:pos x="412" y="83"/>
                </a:cxn>
                <a:cxn ang="0">
                  <a:pos x="439" y="60"/>
                </a:cxn>
                <a:cxn ang="0">
                  <a:pos x="458" y="41"/>
                </a:cxn>
                <a:cxn ang="0">
                  <a:pos x="472" y="27"/>
                </a:cxn>
                <a:cxn ang="0">
                  <a:pos x="476" y="14"/>
                </a:cxn>
                <a:cxn ang="0">
                  <a:pos x="472" y="4"/>
                </a:cxn>
                <a:cxn ang="0">
                  <a:pos x="458" y="0"/>
                </a:cxn>
                <a:cxn ang="0">
                  <a:pos x="435" y="0"/>
                </a:cxn>
                <a:cxn ang="0">
                  <a:pos x="402" y="4"/>
                </a:cxn>
                <a:cxn ang="0">
                  <a:pos x="365" y="9"/>
                </a:cxn>
                <a:cxn ang="0">
                  <a:pos x="328" y="23"/>
                </a:cxn>
                <a:cxn ang="0">
                  <a:pos x="282" y="37"/>
                </a:cxn>
                <a:cxn ang="0">
                  <a:pos x="236" y="55"/>
                </a:cxn>
                <a:cxn ang="0">
                  <a:pos x="185" y="78"/>
                </a:cxn>
                <a:cxn ang="0">
                  <a:pos x="143" y="101"/>
                </a:cxn>
                <a:cxn ang="0">
                  <a:pos x="101" y="124"/>
                </a:cxn>
                <a:cxn ang="0">
                  <a:pos x="64" y="142"/>
                </a:cxn>
                <a:cxn ang="0">
                  <a:pos x="37" y="165"/>
                </a:cxn>
                <a:cxn ang="0">
                  <a:pos x="18" y="184"/>
                </a:cxn>
                <a:cxn ang="0">
                  <a:pos x="4" y="202"/>
                </a:cxn>
                <a:cxn ang="0">
                  <a:pos x="0" y="211"/>
                </a:cxn>
              </a:cxnLst>
              <a:rect l="0" t="0" r="r" b="b"/>
              <a:pathLst>
                <a:path w="476" h="230">
                  <a:moveTo>
                    <a:pt x="0" y="211"/>
                  </a:moveTo>
                  <a:lnTo>
                    <a:pt x="4" y="220"/>
                  </a:lnTo>
                  <a:lnTo>
                    <a:pt x="18" y="230"/>
                  </a:lnTo>
                  <a:lnTo>
                    <a:pt x="41" y="230"/>
                  </a:lnTo>
                  <a:lnTo>
                    <a:pt x="74" y="225"/>
                  </a:lnTo>
                  <a:lnTo>
                    <a:pt x="106" y="216"/>
                  </a:lnTo>
                  <a:lnTo>
                    <a:pt x="148" y="202"/>
                  </a:lnTo>
                  <a:lnTo>
                    <a:pt x="194" y="188"/>
                  </a:lnTo>
                  <a:lnTo>
                    <a:pt x="240" y="170"/>
                  </a:lnTo>
                  <a:lnTo>
                    <a:pt x="291" y="147"/>
                  </a:lnTo>
                  <a:lnTo>
                    <a:pt x="333" y="124"/>
                  </a:lnTo>
                  <a:lnTo>
                    <a:pt x="375" y="106"/>
                  </a:lnTo>
                  <a:lnTo>
                    <a:pt x="412" y="83"/>
                  </a:lnTo>
                  <a:lnTo>
                    <a:pt x="439" y="60"/>
                  </a:lnTo>
                  <a:lnTo>
                    <a:pt x="458" y="41"/>
                  </a:lnTo>
                  <a:lnTo>
                    <a:pt x="472" y="27"/>
                  </a:lnTo>
                  <a:lnTo>
                    <a:pt x="476" y="14"/>
                  </a:lnTo>
                  <a:lnTo>
                    <a:pt x="472" y="4"/>
                  </a:lnTo>
                  <a:lnTo>
                    <a:pt x="458" y="0"/>
                  </a:lnTo>
                  <a:lnTo>
                    <a:pt x="435" y="0"/>
                  </a:lnTo>
                  <a:lnTo>
                    <a:pt x="402" y="4"/>
                  </a:lnTo>
                  <a:lnTo>
                    <a:pt x="365" y="9"/>
                  </a:lnTo>
                  <a:lnTo>
                    <a:pt x="328" y="23"/>
                  </a:lnTo>
                  <a:lnTo>
                    <a:pt x="282" y="37"/>
                  </a:lnTo>
                  <a:lnTo>
                    <a:pt x="236" y="55"/>
                  </a:lnTo>
                  <a:lnTo>
                    <a:pt x="185" y="78"/>
                  </a:lnTo>
                  <a:lnTo>
                    <a:pt x="143" y="101"/>
                  </a:lnTo>
                  <a:lnTo>
                    <a:pt x="101" y="124"/>
                  </a:lnTo>
                  <a:lnTo>
                    <a:pt x="64" y="142"/>
                  </a:lnTo>
                  <a:lnTo>
                    <a:pt x="37" y="165"/>
                  </a:lnTo>
                  <a:lnTo>
                    <a:pt x="18" y="184"/>
                  </a:lnTo>
                  <a:lnTo>
                    <a:pt x="4" y="202"/>
                  </a:lnTo>
                  <a:lnTo>
                    <a:pt x="0" y="211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58" name="Freeform 65"/>
            <p:cNvSpPr>
              <a:spLocks/>
            </p:cNvSpPr>
            <p:nvPr/>
          </p:nvSpPr>
          <p:spPr bwMode="auto">
            <a:xfrm>
              <a:off x="6929" y="9443"/>
              <a:ext cx="264" cy="106"/>
            </a:xfrm>
            <a:custGeom>
              <a:avLst/>
              <a:gdLst/>
              <a:ahLst/>
              <a:cxnLst>
                <a:cxn ang="0">
                  <a:pos x="259" y="0"/>
                </a:cxn>
                <a:cxn ang="0">
                  <a:pos x="259" y="0"/>
                </a:cxn>
                <a:cxn ang="0">
                  <a:pos x="213" y="18"/>
                </a:cxn>
                <a:cxn ang="0">
                  <a:pos x="167" y="32"/>
                </a:cxn>
                <a:cxn ang="0">
                  <a:pos x="130" y="46"/>
                </a:cxn>
                <a:cxn ang="0">
                  <a:pos x="93" y="55"/>
                </a:cxn>
                <a:cxn ang="0">
                  <a:pos x="65" y="55"/>
                </a:cxn>
                <a:cxn ang="0">
                  <a:pos x="46" y="55"/>
                </a:cxn>
                <a:cxn ang="0">
                  <a:pos x="37" y="55"/>
                </a:cxn>
                <a:cxn ang="0">
                  <a:pos x="37" y="60"/>
                </a:cxn>
                <a:cxn ang="0">
                  <a:pos x="0" y="73"/>
                </a:cxn>
                <a:cxn ang="0">
                  <a:pos x="14" y="96"/>
                </a:cxn>
                <a:cxn ang="0">
                  <a:pos x="33" y="106"/>
                </a:cxn>
                <a:cxn ang="0">
                  <a:pos x="56" y="106"/>
                </a:cxn>
                <a:cxn ang="0">
                  <a:pos x="88" y="101"/>
                </a:cxn>
                <a:cxn ang="0">
                  <a:pos x="125" y="92"/>
                </a:cxn>
                <a:cxn ang="0">
                  <a:pos x="167" y="78"/>
                </a:cxn>
                <a:cxn ang="0">
                  <a:pos x="213" y="64"/>
                </a:cxn>
                <a:cxn ang="0">
                  <a:pos x="264" y="46"/>
                </a:cxn>
                <a:cxn ang="0">
                  <a:pos x="264" y="46"/>
                </a:cxn>
                <a:cxn ang="0">
                  <a:pos x="259" y="0"/>
                </a:cxn>
              </a:cxnLst>
              <a:rect l="0" t="0" r="r" b="b"/>
              <a:pathLst>
                <a:path w="264" h="106">
                  <a:moveTo>
                    <a:pt x="259" y="0"/>
                  </a:moveTo>
                  <a:lnTo>
                    <a:pt x="259" y="0"/>
                  </a:lnTo>
                  <a:lnTo>
                    <a:pt x="213" y="18"/>
                  </a:lnTo>
                  <a:lnTo>
                    <a:pt x="167" y="32"/>
                  </a:lnTo>
                  <a:lnTo>
                    <a:pt x="130" y="46"/>
                  </a:lnTo>
                  <a:lnTo>
                    <a:pt x="93" y="55"/>
                  </a:lnTo>
                  <a:lnTo>
                    <a:pt x="65" y="55"/>
                  </a:lnTo>
                  <a:lnTo>
                    <a:pt x="46" y="55"/>
                  </a:lnTo>
                  <a:lnTo>
                    <a:pt x="37" y="55"/>
                  </a:lnTo>
                  <a:lnTo>
                    <a:pt x="37" y="60"/>
                  </a:lnTo>
                  <a:lnTo>
                    <a:pt x="0" y="73"/>
                  </a:lnTo>
                  <a:lnTo>
                    <a:pt x="14" y="96"/>
                  </a:lnTo>
                  <a:lnTo>
                    <a:pt x="33" y="106"/>
                  </a:lnTo>
                  <a:lnTo>
                    <a:pt x="56" y="106"/>
                  </a:lnTo>
                  <a:lnTo>
                    <a:pt x="88" y="101"/>
                  </a:lnTo>
                  <a:lnTo>
                    <a:pt x="125" y="92"/>
                  </a:lnTo>
                  <a:lnTo>
                    <a:pt x="167" y="78"/>
                  </a:lnTo>
                  <a:lnTo>
                    <a:pt x="213" y="64"/>
                  </a:lnTo>
                  <a:lnTo>
                    <a:pt x="264" y="46"/>
                  </a:lnTo>
                  <a:lnTo>
                    <a:pt x="264" y="46"/>
                  </a:lnTo>
                  <a:lnTo>
                    <a:pt x="259" y="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59" name="Freeform 66"/>
            <p:cNvSpPr>
              <a:spLocks/>
            </p:cNvSpPr>
            <p:nvPr/>
          </p:nvSpPr>
          <p:spPr bwMode="auto">
            <a:xfrm>
              <a:off x="7188" y="9300"/>
              <a:ext cx="255" cy="189"/>
            </a:xfrm>
            <a:custGeom>
              <a:avLst/>
              <a:gdLst/>
              <a:ahLst/>
              <a:cxnLst>
                <a:cxn ang="0">
                  <a:pos x="218" y="19"/>
                </a:cxn>
                <a:cxn ang="0">
                  <a:pos x="218" y="19"/>
                </a:cxn>
                <a:cxn ang="0">
                  <a:pos x="218" y="10"/>
                </a:cxn>
                <a:cxn ang="0">
                  <a:pos x="209" y="23"/>
                </a:cxn>
                <a:cxn ang="0">
                  <a:pos x="190" y="37"/>
                </a:cxn>
                <a:cxn ang="0">
                  <a:pos x="162" y="56"/>
                </a:cxn>
                <a:cxn ang="0">
                  <a:pos x="130" y="79"/>
                </a:cxn>
                <a:cxn ang="0">
                  <a:pos x="93" y="102"/>
                </a:cxn>
                <a:cxn ang="0">
                  <a:pos x="47" y="120"/>
                </a:cxn>
                <a:cxn ang="0">
                  <a:pos x="0" y="143"/>
                </a:cxn>
                <a:cxn ang="0">
                  <a:pos x="5" y="189"/>
                </a:cxn>
                <a:cxn ang="0">
                  <a:pos x="51" y="166"/>
                </a:cxn>
                <a:cxn ang="0">
                  <a:pos x="98" y="143"/>
                </a:cxn>
                <a:cxn ang="0">
                  <a:pos x="139" y="120"/>
                </a:cxn>
                <a:cxn ang="0">
                  <a:pos x="176" y="97"/>
                </a:cxn>
                <a:cxn ang="0">
                  <a:pos x="204" y="79"/>
                </a:cxn>
                <a:cxn ang="0">
                  <a:pos x="227" y="56"/>
                </a:cxn>
                <a:cxn ang="0">
                  <a:pos x="246" y="33"/>
                </a:cxn>
                <a:cxn ang="0">
                  <a:pos x="255" y="0"/>
                </a:cxn>
                <a:cxn ang="0">
                  <a:pos x="255" y="0"/>
                </a:cxn>
                <a:cxn ang="0">
                  <a:pos x="218" y="19"/>
                </a:cxn>
              </a:cxnLst>
              <a:rect l="0" t="0" r="r" b="b"/>
              <a:pathLst>
                <a:path w="255" h="189">
                  <a:moveTo>
                    <a:pt x="218" y="19"/>
                  </a:moveTo>
                  <a:lnTo>
                    <a:pt x="218" y="19"/>
                  </a:lnTo>
                  <a:lnTo>
                    <a:pt x="218" y="10"/>
                  </a:lnTo>
                  <a:lnTo>
                    <a:pt x="209" y="23"/>
                  </a:lnTo>
                  <a:lnTo>
                    <a:pt x="190" y="37"/>
                  </a:lnTo>
                  <a:lnTo>
                    <a:pt x="162" y="56"/>
                  </a:lnTo>
                  <a:lnTo>
                    <a:pt x="130" y="79"/>
                  </a:lnTo>
                  <a:lnTo>
                    <a:pt x="93" y="102"/>
                  </a:lnTo>
                  <a:lnTo>
                    <a:pt x="47" y="120"/>
                  </a:lnTo>
                  <a:lnTo>
                    <a:pt x="0" y="143"/>
                  </a:lnTo>
                  <a:lnTo>
                    <a:pt x="5" y="189"/>
                  </a:lnTo>
                  <a:lnTo>
                    <a:pt x="51" y="166"/>
                  </a:lnTo>
                  <a:lnTo>
                    <a:pt x="98" y="143"/>
                  </a:lnTo>
                  <a:lnTo>
                    <a:pt x="139" y="120"/>
                  </a:lnTo>
                  <a:lnTo>
                    <a:pt x="176" y="97"/>
                  </a:lnTo>
                  <a:lnTo>
                    <a:pt x="204" y="79"/>
                  </a:lnTo>
                  <a:lnTo>
                    <a:pt x="227" y="56"/>
                  </a:lnTo>
                  <a:lnTo>
                    <a:pt x="246" y="33"/>
                  </a:lnTo>
                  <a:lnTo>
                    <a:pt x="255" y="0"/>
                  </a:lnTo>
                  <a:lnTo>
                    <a:pt x="255" y="0"/>
                  </a:lnTo>
                  <a:lnTo>
                    <a:pt x="218" y="19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60" name="Freeform 67"/>
            <p:cNvSpPr>
              <a:spLocks/>
            </p:cNvSpPr>
            <p:nvPr/>
          </p:nvSpPr>
          <p:spPr bwMode="auto">
            <a:xfrm>
              <a:off x="7179" y="9273"/>
              <a:ext cx="264" cy="101"/>
            </a:xfrm>
            <a:custGeom>
              <a:avLst/>
              <a:gdLst/>
              <a:ahLst/>
              <a:cxnLst>
                <a:cxn ang="0">
                  <a:pos x="5" y="101"/>
                </a:cxn>
                <a:cxn ang="0">
                  <a:pos x="5" y="101"/>
                </a:cxn>
                <a:cxn ang="0">
                  <a:pos x="51" y="83"/>
                </a:cxn>
                <a:cxn ang="0">
                  <a:pos x="97" y="69"/>
                </a:cxn>
                <a:cxn ang="0">
                  <a:pos x="134" y="60"/>
                </a:cxn>
                <a:cxn ang="0">
                  <a:pos x="171" y="50"/>
                </a:cxn>
                <a:cxn ang="0">
                  <a:pos x="199" y="46"/>
                </a:cxn>
                <a:cxn ang="0">
                  <a:pos x="218" y="46"/>
                </a:cxn>
                <a:cxn ang="0">
                  <a:pos x="227" y="50"/>
                </a:cxn>
                <a:cxn ang="0">
                  <a:pos x="227" y="46"/>
                </a:cxn>
                <a:cxn ang="0">
                  <a:pos x="264" y="27"/>
                </a:cxn>
                <a:cxn ang="0">
                  <a:pos x="250" y="4"/>
                </a:cxn>
                <a:cxn ang="0">
                  <a:pos x="232" y="0"/>
                </a:cxn>
                <a:cxn ang="0">
                  <a:pos x="204" y="0"/>
                </a:cxn>
                <a:cxn ang="0">
                  <a:pos x="176" y="0"/>
                </a:cxn>
                <a:cxn ang="0">
                  <a:pos x="139" y="9"/>
                </a:cxn>
                <a:cxn ang="0">
                  <a:pos x="97" y="23"/>
                </a:cxn>
                <a:cxn ang="0">
                  <a:pos x="51" y="37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5" y="101"/>
                </a:cxn>
              </a:cxnLst>
              <a:rect l="0" t="0" r="r" b="b"/>
              <a:pathLst>
                <a:path w="264" h="101">
                  <a:moveTo>
                    <a:pt x="5" y="101"/>
                  </a:moveTo>
                  <a:lnTo>
                    <a:pt x="5" y="101"/>
                  </a:lnTo>
                  <a:lnTo>
                    <a:pt x="51" y="83"/>
                  </a:lnTo>
                  <a:lnTo>
                    <a:pt x="97" y="69"/>
                  </a:lnTo>
                  <a:lnTo>
                    <a:pt x="134" y="60"/>
                  </a:lnTo>
                  <a:lnTo>
                    <a:pt x="171" y="50"/>
                  </a:lnTo>
                  <a:lnTo>
                    <a:pt x="199" y="46"/>
                  </a:lnTo>
                  <a:lnTo>
                    <a:pt x="218" y="46"/>
                  </a:lnTo>
                  <a:lnTo>
                    <a:pt x="227" y="50"/>
                  </a:lnTo>
                  <a:lnTo>
                    <a:pt x="227" y="46"/>
                  </a:lnTo>
                  <a:lnTo>
                    <a:pt x="264" y="27"/>
                  </a:lnTo>
                  <a:lnTo>
                    <a:pt x="250" y="4"/>
                  </a:lnTo>
                  <a:lnTo>
                    <a:pt x="232" y="0"/>
                  </a:lnTo>
                  <a:lnTo>
                    <a:pt x="204" y="0"/>
                  </a:lnTo>
                  <a:lnTo>
                    <a:pt x="176" y="0"/>
                  </a:lnTo>
                  <a:lnTo>
                    <a:pt x="139" y="9"/>
                  </a:lnTo>
                  <a:lnTo>
                    <a:pt x="97" y="23"/>
                  </a:lnTo>
                  <a:lnTo>
                    <a:pt x="51" y="37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" y="101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61" name="Freeform 68"/>
            <p:cNvSpPr>
              <a:spLocks/>
            </p:cNvSpPr>
            <p:nvPr/>
          </p:nvSpPr>
          <p:spPr bwMode="auto">
            <a:xfrm>
              <a:off x="6929" y="9333"/>
              <a:ext cx="255" cy="183"/>
            </a:xfrm>
            <a:custGeom>
              <a:avLst/>
              <a:gdLst/>
              <a:ahLst/>
              <a:cxnLst>
                <a:cxn ang="0">
                  <a:pos x="37" y="170"/>
                </a:cxn>
                <a:cxn ang="0">
                  <a:pos x="37" y="170"/>
                </a:cxn>
                <a:cxn ang="0">
                  <a:pos x="37" y="174"/>
                </a:cxn>
                <a:cxn ang="0">
                  <a:pos x="46" y="165"/>
                </a:cxn>
                <a:cxn ang="0">
                  <a:pos x="65" y="147"/>
                </a:cxn>
                <a:cxn ang="0">
                  <a:pos x="93" y="128"/>
                </a:cxn>
                <a:cxn ang="0">
                  <a:pos x="125" y="105"/>
                </a:cxn>
                <a:cxn ang="0">
                  <a:pos x="162" y="87"/>
                </a:cxn>
                <a:cxn ang="0">
                  <a:pos x="208" y="64"/>
                </a:cxn>
                <a:cxn ang="0">
                  <a:pos x="255" y="41"/>
                </a:cxn>
                <a:cxn ang="0">
                  <a:pos x="250" y="0"/>
                </a:cxn>
                <a:cxn ang="0">
                  <a:pos x="204" y="18"/>
                </a:cxn>
                <a:cxn ang="0">
                  <a:pos x="157" y="41"/>
                </a:cxn>
                <a:cxn ang="0">
                  <a:pos x="116" y="64"/>
                </a:cxn>
                <a:cxn ang="0">
                  <a:pos x="79" y="87"/>
                </a:cxn>
                <a:cxn ang="0">
                  <a:pos x="51" y="110"/>
                </a:cxn>
                <a:cxn ang="0">
                  <a:pos x="23" y="128"/>
                </a:cxn>
                <a:cxn ang="0">
                  <a:pos x="9" y="151"/>
                </a:cxn>
                <a:cxn ang="0">
                  <a:pos x="0" y="183"/>
                </a:cxn>
                <a:cxn ang="0">
                  <a:pos x="0" y="183"/>
                </a:cxn>
                <a:cxn ang="0">
                  <a:pos x="37" y="170"/>
                </a:cxn>
              </a:cxnLst>
              <a:rect l="0" t="0" r="r" b="b"/>
              <a:pathLst>
                <a:path w="255" h="183">
                  <a:moveTo>
                    <a:pt x="37" y="170"/>
                  </a:moveTo>
                  <a:lnTo>
                    <a:pt x="37" y="170"/>
                  </a:lnTo>
                  <a:lnTo>
                    <a:pt x="37" y="174"/>
                  </a:lnTo>
                  <a:lnTo>
                    <a:pt x="46" y="165"/>
                  </a:lnTo>
                  <a:lnTo>
                    <a:pt x="65" y="147"/>
                  </a:lnTo>
                  <a:lnTo>
                    <a:pt x="93" y="128"/>
                  </a:lnTo>
                  <a:lnTo>
                    <a:pt x="125" y="105"/>
                  </a:lnTo>
                  <a:lnTo>
                    <a:pt x="162" y="87"/>
                  </a:lnTo>
                  <a:lnTo>
                    <a:pt x="208" y="64"/>
                  </a:lnTo>
                  <a:lnTo>
                    <a:pt x="255" y="41"/>
                  </a:lnTo>
                  <a:lnTo>
                    <a:pt x="250" y="0"/>
                  </a:lnTo>
                  <a:lnTo>
                    <a:pt x="204" y="18"/>
                  </a:lnTo>
                  <a:lnTo>
                    <a:pt x="157" y="41"/>
                  </a:lnTo>
                  <a:lnTo>
                    <a:pt x="116" y="64"/>
                  </a:lnTo>
                  <a:lnTo>
                    <a:pt x="79" y="87"/>
                  </a:lnTo>
                  <a:lnTo>
                    <a:pt x="51" y="110"/>
                  </a:lnTo>
                  <a:lnTo>
                    <a:pt x="23" y="128"/>
                  </a:lnTo>
                  <a:lnTo>
                    <a:pt x="9" y="151"/>
                  </a:lnTo>
                  <a:lnTo>
                    <a:pt x="0" y="183"/>
                  </a:lnTo>
                  <a:lnTo>
                    <a:pt x="0" y="183"/>
                  </a:lnTo>
                  <a:lnTo>
                    <a:pt x="37" y="17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62" name="Freeform 69"/>
            <p:cNvSpPr>
              <a:spLocks/>
            </p:cNvSpPr>
            <p:nvPr/>
          </p:nvSpPr>
          <p:spPr bwMode="auto">
            <a:xfrm>
              <a:off x="7323" y="9149"/>
              <a:ext cx="263" cy="161"/>
            </a:xfrm>
            <a:custGeom>
              <a:avLst/>
              <a:gdLst/>
              <a:ahLst/>
              <a:cxnLst>
                <a:cxn ang="0">
                  <a:pos x="254" y="0"/>
                </a:cxn>
                <a:cxn ang="0">
                  <a:pos x="254" y="0"/>
                </a:cxn>
                <a:cxn ang="0">
                  <a:pos x="208" y="32"/>
                </a:cxn>
                <a:cxn ang="0">
                  <a:pos x="166" y="55"/>
                </a:cxn>
                <a:cxn ang="0">
                  <a:pos x="125" y="78"/>
                </a:cxn>
                <a:cxn ang="0">
                  <a:pos x="92" y="96"/>
                </a:cxn>
                <a:cxn ang="0">
                  <a:pos x="64" y="105"/>
                </a:cxn>
                <a:cxn ang="0">
                  <a:pos x="41" y="110"/>
                </a:cxn>
                <a:cxn ang="0">
                  <a:pos x="37" y="110"/>
                </a:cxn>
                <a:cxn ang="0">
                  <a:pos x="32" y="110"/>
                </a:cxn>
                <a:cxn ang="0">
                  <a:pos x="32" y="110"/>
                </a:cxn>
                <a:cxn ang="0">
                  <a:pos x="32" y="115"/>
                </a:cxn>
                <a:cxn ang="0">
                  <a:pos x="0" y="138"/>
                </a:cxn>
                <a:cxn ang="0">
                  <a:pos x="4" y="151"/>
                </a:cxn>
                <a:cxn ang="0">
                  <a:pos x="13" y="161"/>
                </a:cxn>
                <a:cxn ang="0">
                  <a:pos x="23" y="161"/>
                </a:cxn>
                <a:cxn ang="0">
                  <a:pos x="37" y="161"/>
                </a:cxn>
                <a:cxn ang="0">
                  <a:pos x="60" y="156"/>
                </a:cxn>
                <a:cxn ang="0">
                  <a:pos x="92" y="142"/>
                </a:cxn>
                <a:cxn ang="0">
                  <a:pos x="129" y="124"/>
                </a:cxn>
                <a:cxn ang="0">
                  <a:pos x="171" y="105"/>
                </a:cxn>
                <a:cxn ang="0">
                  <a:pos x="217" y="78"/>
                </a:cxn>
                <a:cxn ang="0">
                  <a:pos x="263" y="46"/>
                </a:cxn>
                <a:cxn ang="0">
                  <a:pos x="263" y="46"/>
                </a:cxn>
                <a:cxn ang="0">
                  <a:pos x="254" y="0"/>
                </a:cxn>
              </a:cxnLst>
              <a:rect l="0" t="0" r="r" b="b"/>
              <a:pathLst>
                <a:path w="263" h="161">
                  <a:moveTo>
                    <a:pt x="254" y="0"/>
                  </a:moveTo>
                  <a:lnTo>
                    <a:pt x="254" y="0"/>
                  </a:lnTo>
                  <a:lnTo>
                    <a:pt x="208" y="32"/>
                  </a:lnTo>
                  <a:lnTo>
                    <a:pt x="166" y="55"/>
                  </a:lnTo>
                  <a:lnTo>
                    <a:pt x="125" y="78"/>
                  </a:lnTo>
                  <a:lnTo>
                    <a:pt x="92" y="96"/>
                  </a:lnTo>
                  <a:lnTo>
                    <a:pt x="64" y="105"/>
                  </a:lnTo>
                  <a:lnTo>
                    <a:pt x="41" y="110"/>
                  </a:lnTo>
                  <a:lnTo>
                    <a:pt x="37" y="110"/>
                  </a:lnTo>
                  <a:lnTo>
                    <a:pt x="32" y="110"/>
                  </a:lnTo>
                  <a:lnTo>
                    <a:pt x="32" y="110"/>
                  </a:lnTo>
                  <a:lnTo>
                    <a:pt x="32" y="115"/>
                  </a:lnTo>
                  <a:lnTo>
                    <a:pt x="0" y="138"/>
                  </a:lnTo>
                  <a:lnTo>
                    <a:pt x="4" y="151"/>
                  </a:lnTo>
                  <a:lnTo>
                    <a:pt x="13" y="161"/>
                  </a:lnTo>
                  <a:lnTo>
                    <a:pt x="23" y="161"/>
                  </a:lnTo>
                  <a:lnTo>
                    <a:pt x="37" y="161"/>
                  </a:lnTo>
                  <a:lnTo>
                    <a:pt x="60" y="156"/>
                  </a:lnTo>
                  <a:lnTo>
                    <a:pt x="92" y="142"/>
                  </a:lnTo>
                  <a:lnTo>
                    <a:pt x="129" y="124"/>
                  </a:lnTo>
                  <a:lnTo>
                    <a:pt x="171" y="105"/>
                  </a:lnTo>
                  <a:lnTo>
                    <a:pt x="217" y="78"/>
                  </a:lnTo>
                  <a:lnTo>
                    <a:pt x="263" y="46"/>
                  </a:lnTo>
                  <a:lnTo>
                    <a:pt x="263" y="46"/>
                  </a:lnTo>
                  <a:lnTo>
                    <a:pt x="254" y="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63" name="Freeform 70"/>
            <p:cNvSpPr>
              <a:spLocks/>
            </p:cNvSpPr>
            <p:nvPr/>
          </p:nvSpPr>
          <p:spPr bwMode="auto">
            <a:xfrm>
              <a:off x="7577" y="8937"/>
              <a:ext cx="241" cy="258"/>
            </a:xfrm>
            <a:custGeom>
              <a:avLst/>
              <a:gdLst/>
              <a:ahLst/>
              <a:cxnLst>
                <a:cxn ang="0">
                  <a:pos x="208" y="28"/>
                </a:cxn>
                <a:cxn ang="0">
                  <a:pos x="208" y="28"/>
                </a:cxn>
                <a:cxn ang="0">
                  <a:pos x="208" y="23"/>
                </a:cxn>
                <a:cxn ang="0">
                  <a:pos x="199" y="32"/>
                </a:cxn>
                <a:cxn ang="0">
                  <a:pos x="181" y="55"/>
                </a:cxn>
                <a:cxn ang="0">
                  <a:pos x="158" y="83"/>
                </a:cxn>
                <a:cxn ang="0">
                  <a:pos x="125" y="111"/>
                </a:cxn>
                <a:cxn ang="0">
                  <a:pos x="88" y="143"/>
                </a:cxn>
                <a:cxn ang="0">
                  <a:pos x="46" y="180"/>
                </a:cxn>
                <a:cxn ang="0">
                  <a:pos x="0" y="212"/>
                </a:cxn>
                <a:cxn ang="0">
                  <a:pos x="9" y="258"/>
                </a:cxn>
                <a:cxn ang="0">
                  <a:pos x="56" y="221"/>
                </a:cxn>
                <a:cxn ang="0">
                  <a:pos x="97" y="189"/>
                </a:cxn>
                <a:cxn ang="0">
                  <a:pos x="139" y="152"/>
                </a:cxn>
                <a:cxn ang="0">
                  <a:pos x="171" y="124"/>
                </a:cxn>
                <a:cxn ang="0">
                  <a:pos x="199" y="92"/>
                </a:cxn>
                <a:cxn ang="0">
                  <a:pos x="222" y="65"/>
                </a:cxn>
                <a:cxn ang="0">
                  <a:pos x="236" y="37"/>
                </a:cxn>
                <a:cxn ang="0">
                  <a:pos x="241" y="0"/>
                </a:cxn>
                <a:cxn ang="0">
                  <a:pos x="241" y="0"/>
                </a:cxn>
                <a:cxn ang="0">
                  <a:pos x="208" y="28"/>
                </a:cxn>
              </a:cxnLst>
              <a:rect l="0" t="0" r="r" b="b"/>
              <a:pathLst>
                <a:path w="241" h="258">
                  <a:moveTo>
                    <a:pt x="208" y="28"/>
                  </a:moveTo>
                  <a:lnTo>
                    <a:pt x="208" y="28"/>
                  </a:lnTo>
                  <a:lnTo>
                    <a:pt x="208" y="23"/>
                  </a:lnTo>
                  <a:lnTo>
                    <a:pt x="199" y="32"/>
                  </a:lnTo>
                  <a:lnTo>
                    <a:pt x="181" y="55"/>
                  </a:lnTo>
                  <a:lnTo>
                    <a:pt x="158" y="83"/>
                  </a:lnTo>
                  <a:lnTo>
                    <a:pt x="125" y="111"/>
                  </a:lnTo>
                  <a:lnTo>
                    <a:pt x="88" y="143"/>
                  </a:lnTo>
                  <a:lnTo>
                    <a:pt x="46" y="180"/>
                  </a:lnTo>
                  <a:lnTo>
                    <a:pt x="0" y="212"/>
                  </a:lnTo>
                  <a:lnTo>
                    <a:pt x="9" y="258"/>
                  </a:lnTo>
                  <a:lnTo>
                    <a:pt x="56" y="221"/>
                  </a:lnTo>
                  <a:lnTo>
                    <a:pt x="97" y="189"/>
                  </a:lnTo>
                  <a:lnTo>
                    <a:pt x="139" y="152"/>
                  </a:lnTo>
                  <a:lnTo>
                    <a:pt x="171" y="124"/>
                  </a:lnTo>
                  <a:lnTo>
                    <a:pt x="199" y="92"/>
                  </a:lnTo>
                  <a:lnTo>
                    <a:pt x="222" y="65"/>
                  </a:lnTo>
                  <a:lnTo>
                    <a:pt x="236" y="37"/>
                  </a:lnTo>
                  <a:lnTo>
                    <a:pt x="241" y="0"/>
                  </a:lnTo>
                  <a:lnTo>
                    <a:pt x="241" y="0"/>
                  </a:lnTo>
                  <a:lnTo>
                    <a:pt x="208" y="28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64" name="Freeform 71"/>
            <p:cNvSpPr>
              <a:spLocks/>
            </p:cNvSpPr>
            <p:nvPr/>
          </p:nvSpPr>
          <p:spPr bwMode="auto">
            <a:xfrm>
              <a:off x="7554" y="8914"/>
              <a:ext cx="264" cy="166"/>
            </a:xfrm>
            <a:custGeom>
              <a:avLst/>
              <a:gdLst/>
              <a:ahLst/>
              <a:cxnLst>
                <a:cxn ang="0">
                  <a:pos x="9" y="166"/>
                </a:cxn>
                <a:cxn ang="0">
                  <a:pos x="9" y="166"/>
                </a:cxn>
                <a:cxn ang="0">
                  <a:pos x="56" y="134"/>
                </a:cxn>
                <a:cxn ang="0">
                  <a:pos x="97" y="106"/>
                </a:cxn>
                <a:cxn ang="0">
                  <a:pos x="139" y="88"/>
                </a:cxn>
                <a:cxn ang="0">
                  <a:pos x="171" y="69"/>
                </a:cxn>
                <a:cxn ang="0">
                  <a:pos x="199" y="60"/>
                </a:cxn>
                <a:cxn ang="0">
                  <a:pos x="222" y="55"/>
                </a:cxn>
                <a:cxn ang="0">
                  <a:pos x="227" y="55"/>
                </a:cxn>
                <a:cxn ang="0">
                  <a:pos x="231" y="55"/>
                </a:cxn>
                <a:cxn ang="0">
                  <a:pos x="231" y="55"/>
                </a:cxn>
                <a:cxn ang="0">
                  <a:pos x="231" y="51"/>
                </a:cxn>
                <a:cxn ang="0">
                  <a:pos x="264" y="23"/>
                </a:cxn>
                <a:cxn ang="0">
                  <a:pos x="259" y="9"/>
                </a:cxn>
                <a:cxn ang="0">
                  <a:pos x="250" y="5"/>
                </a:cxn>
                <a:cxn ang="0">
                  <a:pos x="241" y="0"/>
                </a:cxn>
                <a:cxn ang="0">
                  <a:pos x="227" y="5"/>
                </a:cxn>
                <a:cxn ang="0">
                  <a:pos x="204" y="9"/>
                </a:cxn>
                <a:cxn ang="0">
                  <a:pos x="171" y="19"/>
                </a:cxn>
                <a:cxn ang="0">
                  <a:pos x="134" y="37"/>
                </a:cxn>
                <a:cxn ang="0">
                  <a:pos x="93" y="60"/>
                </a:cxn>
                <a:cxn ang="0">
                  <a:pos x="46" y="88"/>
                </a:cxn>
                <a:cxn ang="0">
                  <a:pos x="0" y="120"/>
                </a:cxn>
                <a:cxn ang="0">
                  <a:pos x="0" y="120"/>
                </a:cxn>
                <a:cxn ang="0">
                  <a:pos x="9" y="166"/>
                </a:cxn>
              </a:cxnLst>
              <a:rect l="0" t="0" r="r" b="b"/>
              <a:pathLst>
                <a:path w="264" h="166">
                  <a:moveTo>
                    <a:pt x="9" y="166"/>
                  </a:moveTo>
                  <a:lnTo>
                    <a:pt x="9" y="166"/>
                  </a:lnTo>
                  <a:lnTo>
                    <a:pt x="56" y="134"/>
                  </a:lnTo>
                  <a:lnTo>
                    <a:pt x="97" y="106"/>
                  </a:lnTo>
                  <a:lnTo>
                    <a:pt x="139" y="88"/>
                  </a:lnTo>
                  <a:lnTo>
                    <a:pt x="171" y="69"/>
                  </a:lnTo>
                  <a:lnTo>
                    <a:pt x="199" y="60"/>
                  </a:lnTo>
                  <a:lnTo>
                    <a:pt x="222" y="55"/>
                  </a:lnTo>
                  <a:lnTo>
                    <a:pt x="227" y="55"/>
                  </a:lnTo>
                  <a:lnTo>
                    <a:pt x="231" y="55"/>
                  </a:lnTo>
                  <a:lnTo>
                    <a:pt x="231" y="55"/>
                  </a:lnTo>
                  <a:lnTo>
                    <a:pt x="231" y="51"/>
                  </a:lnTo>
                  <a:lnTo>
                    <a:pt x="264" y="23"/>
                  </a:lnTo>
                  <a:lnTo>
                    <a:pt x="259" y="9"/>
                  </a:lnTo>
                  <a:lnTo>
                    <a:pt x="250" y="5"/>
                  </a:lnTo>
                  <a:lnTo>
                    <a:pt x="241" y="0"/>
                  </a:lnTo>
                  <a:lnTo>
                    <a:pt x="227" y="5"/>
                  </a:lnTo>
                  <a:lnTo>
                    <a:pt x="204" y="9"/>
                  </a:lnTo>
                  <a:lnTo>
                    <a:pt x="171" y="19"/>
                  </a:lnTo>
                  <a:lnTo>
                    <a:pt x="134" y="37"/>
                  </a:lnTo>
                  <a:lnTo>
                    <a:pt x="93" y="60"/>
                  </a:lnTo>
                  <a:lnTo>
                    <a:pt x="46" y="88"/>
                  </a:lnTo>
                  <a:lnTo>
                    <a:pt x="0" y="120"/>
                  </a:lnTo>
                  <a:lnTo>
                    <a:pt x="0" y="120"/>
                  </a:lnTo>
                  <a:lnTo>
                    <a:pt x="9" y="166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65" name="Freeform 72"/>
            <p:cNvSpPr>
              <a:spLocks/>
            </p:cNvSpPr>
            <p:nvPr/>
          </p:nvSpPr>
          <p:spPr bwMode="auto">
            <a:xfrm>
              <a:off x="7323" y="9034"/>
              <a:ext cx="240" cy="253"/>
            </a:xfrm>
            <a:custGeom>
              <a:avLst/>
              <a:gdLst/>
              <a:ahLst/>
              <a:cxnLst>
                <a:cxn ang="0">
                  <a:pos x="32" y="230"/>
                </a:cxn>
                <a:cxn ang="0">
                  <a:pos x="32" y="230"/>
                </a:cxn>
                <a:cxn ang="0">
                  <a:pos x="32" y="234"/>
                </a:cxn>
                <a:cxn ang="0">
                  <a:pos x="41" y="220"/>
                </a:cxn>
                <a:cxn ang="0">
                  <a:pos x="60" y="202"/>
                </a:cxn>
                <a:cxn ang="0">
                  <a:pos x="83" y="174"/>
                </a:cxn>
                <a:cxn ang="0">
                  <a:pos x="115" y="142"/>
                </a:cxn>
                <a:cxn ang="0">
                  <a:pos x="152" y="110"/>
                </a:cxn>
                <a:cxn ang="0">
                  <a:pos x="194" y="78"/>
                </a:cxn>
                <a:cxn ang="0">
                  <a:pos x="240" y="46"/>
                </a:cxn>
                <a:cxn ang="0">
                  <a:pos x="231" y="0"/>
                </a:cxn>
                <a:cxn ang="0">
                  <a:pos x="185" y="37"/>
                </a:cxn>
                <a:cxn ang="0">
                  <a:pos x="138" y="69"/>
                </a:cxn>
                <a:cxn ang="0">
                  <a:pos x="101" y="101"/>
                </a:cxn>
                <a:cxn ang="0">
                  <a:pos x="69" y="133"/>
                </a:cxn>
                <a:cxn ang="0">
                  <a:pos x="41" y="165"/>
                </a:cxn>
                <a:cxn ang="0">
                  <a:pos x="18" y="193"/>
                </a:cxn>
                <a:cxn ang="0">
                  <a:pos x="4" y="220"/>
                </a:cxn>
                <a:cxn ang="0">
                  <a:pos x="0" y="253"/>
                </a:cxn>
                <a:cxn ang="0">
                  <a:pos x="0" y="253"/>
                </a:cxn>
                <a:cxn ang="0">
                  <a:pos x="32" y="230"/>
                </a:cxn>
              </a:cxnLst>
              <a:rect l="0" t="0" r="r" b="b"/>
              <a:pathLst>
                <a:path w="240" h="253">
                  <a:moveTo>
                    <a:pt x="32" y="230"/>
                  </a:moveTo>
                  <a:lnTo>
                    <a:pt x="32" y="230"/>
                  </a:lnTo>
                  <a:lnTo>
                    <a:pt x="32" y="234"/>
                  </a:lnTo>
                  <a:lnTo>
                    <a:pt x="41" y="220"/>
                  </a:lnTo>
                  <a:lnTo>
                    <a:pt x="60" y="202"/>
                  </a:lnTo>
                  <a:lnTo>
                    <a:pt x="83" y="174"/>
                  </a:lnTo>
                  <a:lnTo>
                    <a:pt x="115" y="142"/>
                  </a:lnTo>
                  <a:lnTo>
                    <a:pt x="152" y="110"/>
                  </a:lnTo>
                  <a:lnTo>
                    <a:pt x="194" y="78"/>
                  </a:lnTo>
                  <a:lnTo>
                    <a:pt x="240" y="46"/>
                  </a:lnTo>
                  <a:lnTo>
                    <a:pt x="231" y="0"/>
                  </a:lnTo>
                  <a:lnTo>
                    <a:pt x="185" y="37"/>
                  </a:lnTo>
                  <a:lnTo>
                    <a:pt x="138" y="69"/>
                  </a:lnTo>
                  <a:lnTo>
                    <a:pt x="101" y="101"/>
                  </a:lnTo>
                  <a:lnTo>
                    <a:pt x="69" y="133"/>
                  </a:lnTo>
                  <a:lnTo>
                    <a:pt x="41" y="165"/>
                  </a:lnTo>
                  <a:lnTo>
                    <a:pt x="18" y="193"/>
                  </a:lnTo>
                  <a:lnTo>
                    <a:pt x="4" y="220"/>
                  </a:lnTo>
                  <a:lnTo>
                    <a:pt x="0" y="253"/>
                  </a:lnTo>
                  <a:lnTo>
                    <a:pt x="0" y="253"/>
                  </a:lnTo>
                  <a:lnTo>
                    <a:pt x="32" y="23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66" name="Freeform 73"/>
            <p:cNvSpPr>
              <a:spLocks/>
            </p:cNvSpPr>
            <p:nvPr/>
          </p:nvSpPr>
          <p:spPr bwMode="auto">
            <a:xfrm>
              <a:off x="7170" y="8956"/>
              <a:ext cx="421" cy="418"/>
            </a:xfrm>
            <a:custGeom>
              <a:avLst/>
              <a:gdLst/>
              <a:ahLst/>
              <a:cxnLst>
                <a:cxn ang="0">
                  <a:pos x="0" y="413"/>
                </a:cxn>
                <a:cxn ang="0">
                  <a:pos x="9" y="418"/>
                </a:cxn>
                <a:cxn ang="0">
                  <a:pos x="23" y="413"/>
                </a:cxn>
                <a:cxn ang="0">
                  <a:pos x="46" y="404"/>
                </a:cxn>
                <a:cxn ang="0">
                  <a:pos x="79" y="386"/>
                </a:cxn>
                <a:cxn ang="0">
                  <a:pos x="111" y="358"/>
                </a:cxn>
                <a:cxn ang="0">
                  <a:pos x="148" y="331"/>
                </a:cxn>
                <a:cxn ang="0">
                  <a:pos x="190" y="294"/>
                </a:cxn>
                <a:cxn ang="0">
                  <a:pos x="231" y="252"/>
                </a:cxn>
                <a:cxn ang="0">
                  <a:pos x="278" y="211"/>
                </a:cxn>
                <a:cxn ang="0">
                  <a:pos x="315" y="170"/>
                </a:cxn>
                <a:cxn ang="0">
                  <a:pos x="347" y="133"/>
                </a:cxn>
                <a:cxn ang="0">
                  <a:pos x="375" y="96"/>
                </a:cxn>
                <a:cxn ang="0">
                  <a:pos x="398" y="64"/>
                </a:cxn>
                <a:cxn ang="0">
                  <a:pos x="416" y="41"/>
                </a:cxn>
                <a:cxn ang="0">
                  <a:pos x="421" y="18"/>
                </a:cxn>
                <a:cxn ang="0">
                  <a:pos x="421" y="4"/>
                </a:cxn>
                <a:cxn ang="0">
                  <a:pos x="416" y="0"/>
                </a:cxn>
                <a:cxn ang="0">
                  <a:pos x="398" y="4"/>
                </a:cxn>
                <a:cxn ang="0">
                  <a:pos x="375" y="18"/>
                </a:cxn>
                <a:cxn ang="0">
                  <a:pos x="347" y="36"/>
                </a:cxn>
                <a:cxn ang="0">
                  <a:pos x="310" y="59"/>
                </a:cxn>
                <a:cxn ang="0">
                  <a:pos x="273" y="92"/>
                </a:cxn>
                <a:cxn ang="0">
                  <a:pos x="231" y="124"/>
                </a:cxn>
                <a:cxn ang="0">
                  <a:pos x="190" y="165"/>
                </a:cxn>
                <a:cxn ang="0">
                  <a:pos x="148" y="207"/>
                </a:cxn>
                <a:cxn ang="0">
                  <a:pos x="111" y="248"/>
                </a:cxn>
                <a:cxn ang="0">
                  <a:pos x="74" y="285"/>
                </a:cxn>
                <a:cxn ang="0">
                  <a:pos x="46" y="321"/>
                </a:cxn>
                <a:cxn ang="0">
                  <a:pos x="23" y="354"/>
                </a:cxn>
                <a:cxn ang="0">
                  <a:pos x="9" y="381"/>
                </a:cxn>
                <a:cxn ang="0">
                  <a:pos x="0" y="400"/>
                </a:cxn>
                <a:cxn ang="0">
                  <a:pos x="0" y="413"/>
                </a:cxn>
              </a:cxnLst>
              <a:rect l="0" t="0" r="r" b="b"/>
              <a:pathLst>
                <a:path w="421" h="418">
                  <a:moveTo>
                    <a:pt x="0" y="413"/>
                  </a:moveTo>
                  <a:lnTo>
                    <a:pt x="9" y="418"/>
                  </a:lnTo>
                  <a:lnTo>
                    <a:pt x="23" y="413"/>
                  </a:lnTo>
                  <a:lnTo>
                    <a:pt x="46" y="404"/>
                  </a:lnTo>
                  <a:lnTo>
                    <a:pt x="79" y="386"/>
                  </a:lnTo>
                  <a:lnTo>
                    <a:pt x="111" y="358"/>
                  </a:lnTo>
                  <a:lnTo>
                    <a:pt x="148" y="331"/>
                  </a:lnTo>
                  <a:lnTo>
                    <a:pt x="190" y="294"/>
                  </a:lnTo>
                  <a:lnTo>
                    <a:pt x="231" y="252"/>
                  </a:lnTo>
                  <a:lnTo>
                    <a:pt x="278" y="211"/>
                  </a:lnTo>
                  <a:lnTo>
                    <a:pt x="315" y="170"/>
                  </a:lnTo>
                  <a:lnTo>
                    <a:pt x="347" y="133"/>
                  </a:lnTo>
                  <a:lnTo>
                    <a:pt x="375" y="96"/>
                  </a:lnTo>
                  <a:lnTo>
                    <a:pt x="398" y="64"/>
                  </a:lnTo>
                  <a:lnTo>
                    <a:pt x="416" y="41"/>
                  </a:lnTo>
                  <a:lnTo>
                    <a:pt x="421" y="18"/>
                  </a:lnTo>
                  <a:lnTo>
                    <a:pt x="421" y="4"/>
                  </a:lnTo>
                  <a:lnTo>
                    <a:pt x="416" y="0"/>
                  </a:lnTo>
                  <a:lnTo>
                    <a:pt x="398" y="4"/>
                  </a:lnTo>
                  <a:lnTo>
                    <a:pt x="375" y="18"/>
                  </a:lnTo>
                  <a:lnTo>
                    <a:pt x="347" y="36"/>
                  </a:lnTo>
                  <a:lnTo>
                    <a:pt x="310" y="59"/>
                  </a:lnTo>
                  <a:lnTo>
                    <a:pt x="273" y="92"/>
                  </a:lnTo>
                  <a:lnTo>
                    <a:pt x="231" y="124"/>
                  </a:lnTo>
                  <a:lnTo>
                    <a:pt x="190" y="165"/>
                  </a:lnTo>
                  <a:lnTo>
                    <a:pt x="148" y="207"/>
                  </a:lnTo>
                  <a:lnTo>
                    <a:pt x="111" y="248"/>
                  </a:lnTo>
                  <a:lnTo>
                    <a:pt x="74" y="285"/>
                  </a:lnTo>
                  <a:lnTo>
                    <a:pt x="46" y="321"/>
                  </a:lnTo>
                  <a:lnTo>
                    <a:pt x="23" y="354"/>
                  </a:lnTo>
                  <a:lnTo>
                    <a:pt x="9" y="381"/>
                  </a:lnTo>
                  <a:lnTo>
                    <a:pt x="0" y="400"/>
                  </a:lnTo>
                  <a:lnTo>
                    <a:pt x="0" y="413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67" name="Freeform 74"/>
            <p:cNvSpPr>
              <a:spLocks/>
            </p:cNvSpPr>
            <p:nvPr/>
          </p:nvSpPr>
          <p:spPr bwMode="auto">
            <a:xfrm>
              <a:off x="7151" y="9190"/>
              <a:ext cx="260" cy="207"/>
            </a:xfrm>
            <a:custGeom>
              <a:avLst/>
              <a:gdLst/>
              <a:ahLst/>
              <a:cxnLst>
                <a:cxn ang="0">
                  <a:pos x="246" y="0"/>
                </a:cxn>
                <a:cxn ang="0">
                  <a:pos x="246" y="0"/>
                </a:cxn>
                <a:cxn ang="0">
                  <a:pos x="199" y="41"/>
                </a:cxn>
                <a:cxn ang="0">
                  <a:pos x="162" y="78"/>
                </a:cxn>
                <a:cxn ang="0">
                  <a:pos x="125" y="106"/>
                </a:cxn>
                <a:cxn ang="0">
                  <a:pos x="93" y="129"/>
                </a:cxn>
                <a:cxn ang="0">
                  <a:pos x="65" y="147"/>
                </a:cxn>
                <a:cxn ang="0">
                  <a:pos x="42" y="156"/>
                </a:cxn>
                <a:cxn ang="0">
                  <a:pos x="33" y="161"/>
                </a:cxn>
                <a:cxn ang="0">
                  <a:pos x="37" y="166"/>
                </a:cxn>
                <a:cxn ang="0">
                  <a:pos x="0" y="193"/>
                </a:cxn>
                <a:cxn ang="0">
                  <a:pos x="23" y="207"/>
                </a:cxn>
                <a:cxn ang="0">
                  <a:pos x="47" y="202"/>
                </a:cxn>
                <a:cxn ang="0">
                  <a:pos x="70" y="193"/>
                </a:cxn>
                <a:cxn ang="0">
                  <a:pos x="102" y="170"/>
                </a:cxn>
                <a:cxn ang="0">
                  <a:pos x="139" y="147"/>
                </a:cxn>
                <a:cxn ang="0">
                  <a:pos x="176" y="115"/>
                </a:cxn>
                <a:cxn ang="0">
                  <a:pos x="218" y="78"/>
                </a:cxn>
                <a:cxn ang="0">
                  <a:pos x="260" y="37"/>
                </a:cxn>
                <a:cxn ang="0">
                  <a:pos x="260" y="37"/>
                </a:cxn>
                <a:cxn ang="0">
                  <a:pos x="246" y="0"/>
                </a:cxn>
              </a:cxnLst>
              <a:rect l="0" t="0" r="r" b="b"/>
              <a:pathLst>
                <a:path w="260" h="207">
                  <a:moveTo>
                    <a:pt x="246" y="0"/>
                  </a:moveTo>
                  <a:lnTo>
                    <a:pt x="246" y="0"/>
                  </a:lnTo>
                  <a:lnTo>
                    <a:pt x="199" y="41"/>
                  </a:lnTo>
                  <a:lnTo>
                    <a:pt x="162" y="78"/>
                  </a:lnTo>
                  <a:lnTo>
                    <a:pt x="125" y="106"/>
                  </a:lnTo>
                  <a:lnTo>
                    <a:pt x="93" y="129"/>
                  </a:lnTo>
                  <a:lnTo>
                    <a:pt x="65" y="147"/>
                  </a:lnTo>
                  <a:lnTo>
                    <a:pt x="42" y="156"/>
                  </a:lnTo>
                  <a:lnTo>
                    <a:pt x="33" y="161"/>
                  </a:lnTo>
                  <a:lnTo>
                    <a:pt x="37" y="166"/>
                  </a:lnTo>
                  <a:lnTo>
                    <a:pt x="0" y="193"/>
                  </a:lnTo>
                  <a:lnTo>
                    <a:pt x="23" y="207"/>
                  </a:lnTo>
                  <a:lnTo>
                    <a:pt x="47" y="202"/>
                  </a:lnTo>
                  <a:lnTo>
                    <a:pt x="70" y="193"/>
                  </a:lnTo>
                  <a:lnTo>
                    <a:pt x="102" y="170"/>
                  </a:lnTo>
                  <a:lnTo>
                    <a:pt x="139" y="147"/>
                  </a:lnTo>
                  <a:lnTo>
                    <a:pt x="176" y="115"/>
                  </a:lnTo>
                  <a:lnTo>
                    <a:pt x="218" y="78"/>
                  </a:lnTo>
                  <a:lnTo>
                    <a:pt x="260" y="37"/>
                  </a:lnTo>
                  <a:lnTo>
                    <a:pt x="260" y="37"/>
                  </a:lnTo>
                  <a:lnTo>
                    <a:pt x="246" y="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68" name="Freeform 75"/>
            <p:cNvSpPr>
              <a:spLocks/>
            </p:cNvSpPr>
            <p:nvPr/>
          </p:nvSpPr>
          <p:spPr bwMode="auto">
            <a:xfrm>
              <a:off x="7397" y="8946"/>
              <a:ext cx="213" cy="281"/>
            </a:xfrm>
            <a:custGeom>
              <a:avLst/>
              <a:gdLst/>
              <a:ahLst/>
              <a:cxnLst>
                <a:cxn ang="0">
                  <a:pos x="180" y="33"/>
                </a:cxn>
                <a:cxn ang="0">
                  <a:pos x="180" y="33"/>
                </a:cxn>
                <a:cxn ang="0">
                  <a:pos x="180" y="28"/>
                </a:cxn>
                <a:cxn ang="0">
                  <a:pos x="171" y="42"/>
                </a:cxn>
                <a:cxn ang="0">
                  <a:pos x="157" y="65"/>
                </a:cxn>
                <a:cxn ang="0">
                  <a:pos x="139" y="92"/>
                </a:cxn>
                <a:cxn ang="0">
                  <a:pos x="111" y="129"/>
                </a:cxn>
                <a:cxn ang="0">
                  <a:pos x="78" y="166"/>
                </a:cxn>
                <a:cxn ang="0">
                  <a:pos x="37" y="207"/>
                </a:cxn>
                <a:cxn ang="0">
                  <a:pos x="0" y="244"/>
                </a:cxn>
                <a:cxn ang="0">
                  <a:pos x="14" y="281"/>
                </a:cxn>
                <a:cxn ang="0">
                  <a:pos x="60" y="239"/>
                </a:cxn>
                <a:cxn ang="0">
                  <a:pos x="97" y="198"/>
                </a:cxn>
                <a:cxn ang="0">
                  <a:pos x="134" y="157"/>
                </a:cxn>
                <a:cxn ang="0">
                  <a:pos x="162" y="120"/>
                </a:cxn>
                <a:cxn ang="0">
                  <a:pos x="185" y="88"/>
                </a:cxn>
                <a:cxn ang="0">
                  <a:pos x="203" y="60"/>
                </a:cxn>
                <a:cxn ang="0">
                  <a:pos x="213" y="33"/>
                </a:cxn>
                <a:cxn ang="0">
                  <a:pos x="213" y="0"/>
                </a:cxn>
                <a:cxn ang="0">
                  <a:pos x="213" y="0"/>
                </a:cxn>
                <a:cxn ang="0">
                  <a:pos x="180" y="33"/>
                </a:cxn>
              </a:cxnLst>
              <a:rect l="0" t="0" r="r" b="b"/>
              <a:pathLst>
                <a:path w="213" h="281">
                  <a:moveTo>
                    <a:pt x="180" y="33"/>
                  </a:moveTo>
                  <a:lnTo>
                    <a:pt x="180" y="33"/>
                  </a:lnTo>
                  <a:lnTo>
                    <a:pt x="180" y="28"/>
                  </a:lnTo>
                  <a:lnTo>
                    <a:pt x="171" y="42"/>
                  </a:lnTo>
                  <a:lnTo>
                    <a:pt x="157" y="65"/>
                  </a:lnTo>
                  <a:lnTo>
                    <a:pt x="139" y="92"/>
                  </a:lnTo>
                  <a:lnTo>
                    <a:pt x="111" y="129"/>
                  </a:lnTo>
                  <a:lnTo>
                    <a:pt x="78" y="166"/>
                  </a:lnTo>
                  <a:lnTo>
                    <a:pt x="37" y="207"/>
                  </a:lnTo>
                  <a:lnTo>
                    <a:pt x="0" y="244"/>
                  </a:lnTo>
                  <a:lnTo>
                    <a:pt x="14" y="281"/>
                  </a:lnTo>
                  <a:lnTo>
                    <a:pt x="60" y="239"/>
                  </a:lnTo>
                  <a:lnTo>
                    <a:pt x="97" y="198"/>
                  </a:lnTo>
                  <a:lnTo>
                    <a:pt x="134" y="157"/>
                  </a:lnTo>
                  <a:lnTo>
                    <a:pt x="162" y="120"/>
                  </a:lnTo>
                  <a:lnTo>
                    <a:pt x="185" y="88"/>
                  </a:lnTo>
                  <a:lnTo>
                    <a:pt x="203" y="60"/>
                  </a:lnTo>
                  <a:lnTo>
                    <a:pt x="213" y="33"/>
                  </a:lnTo>
                  <a:lnTo>
                    <a:pt x="213" y="0"/>
                  </a:lnTo>
                  <a:lnTo>
                    <a:pt x="213" y="0"/>
                  </a:lnTo>
                  <a:lnTo>
                    <a:pt x="180" y="33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69" name="Freeform 76"/>
            <p:cNvSpPr>
              <a:spLocks/>
            </p:cNvSpPr>
            <p:nvPr/>
          </p:nvSpPr>
          <p:spPr bwMode="auto">
            <a:xfrm>
              <a:off x="7350" y="8933"/>
              <a:ext cx="260" cy="207"/>
            </a:xfrm>
            <a:custGeom>
              <a:avLst/>
              <a:gdLst/>
              <a:ahLst/>
              <a:cxnLst>
                <a:cxn ang="0">
                  <a:pos x="19" y="207"/>
                </a:cxn>
                <a:cxn ang="0">
                  <a:pos x="19" y="207"/>
                </a:cxn>
                <a:cxn ang="0">
                  <a:pos x="61" y="165"/>
                </a:cxn>
                <a:cxn ang="0">
                  <a:pos x="102" y="133"/>
                </a:cxn>
                <a:cxn ang="0">
                  <a:pos x="139" y="101"/>
                </a:cxn>
                <a:cxn ang="0">
                  <a:pos x="172" y="78"/>
                </a:cxn>
                <a:cxn ang="0">
                  <a:pos x="199" y="59"/>
                </a:cxn>
                <a:cxn ang="0">
                  <a:pos x="218" y="50"/>
                </a:cxn>
                <a:cxn ang="0">
                  <a:pos x="227" y="50"/>
                </a:cxn>
                <a:cxn ang="0">
                  <a:pos x="227" y="46"/>
                </a:cxn>
                <a:cxn ang="0">
                  <a:pos x="260" y="13"/>
                </a:cxn>
                <a:cxn ang="0">
                  <a:pos x="241" y="0"/>
                </a:cxn>
                <a:cxn ang="0">
                  <a:pos x="218" y="4"/>
                </a:cxn>
                <a:cxn ang="0">
                  <a:pos x="190" y="18"/>
                </a:cxn>
                <a:cxn ang="0">
                  <a:pos x="158" y="36"/>
                </a:cxn>
                <a:cxn ang="0">
                  <a:pos x="125" y="64"/>
                </a:cxn>
                <a:cxn ang="0">
                  <a:pos x="88" y="92"/>
                </a:cxn>
                <a:cxn ang="0">
                  <a:pos x="47" y="128"/>
                </a:cxn>
                <a:cxn ang="0">
                  <a:pos x="0" y="170"/>
                </a:cxn>
                <a:cxn ang="0">
                  <a:pos x="0" y="170"/>
                </a:cxn>
                <a:cxn ang="0">
                  <a:pos x="19" y="207"/>
                </a:cxn>
              </a:cxnLst>
              <a:rect l="0" t="0" r="r" b="b"/>
              <a:pathLst>
                <a:path w="260" h="207">
                  <a:moveTo>
                    <a:pt x="19" y="207"/>
                  </a:moveTo>
                  <a:lnTo>
                    <a:pt x="19" y="207"/>
                  </a:lnTo>
                  <a:lnTo>
                    <a:pt x="61" y="165"/>
                  </a:lnTo>
                  <a:lnTo>
                    <a:pt x="102" y="133"/>
                  </a:lnTo>
                  <a:lnTo>
                    <a:pt x="139" y="101"/>
                  </a:lnTo>
                  <a:lnTo>
                    <a:pt x="172" y="78"/>
                  </a:lnTo>
                  <a:lnTo>
                    <a:pt x="199" y="59"/>
                  </a:lnTo>
                  <a:lnTo>
                    <a:pt x="218" y="50"/>
                  </a:lnTo>
                  <a:lnTo>
                    <a:pt x="227" y="50"/>
                  </a:lnTo>
                  <a:lnTo>
                    <a:pt x="227" y="46"/>
                  </a:lnTo>
                  <a:lnTo>
                    <a:pt x="260" y="13"/>
                  </a:lnTo>
                  <a:lnTo>
                    <a:pt x="241" y="0"/>
                  </a:lnTo>
                  <a:lnTo>
                    <a:pt x="218" y="4"/>
                  </a:lnTo>
                  <a:lnTo>
                    <a:pt x="190" y="18"/>
                  </a:lnTo>
                  <a:lnTo>
                    <a:pt x="158" y="36"/>
                  </a:lnTo>
                  <a:lnTo>
                    <a:pt x="125" y="64"/>
                  </a:lnTo>
                  <a:lnTo>
                    <a:pt x="88" y="92"/>
                  </a:lnTo>
                  <a:lnTo>
                    <a:pt x="47" y="128"/>
                  </a:lnTo>
                  <a:lnTo>
                    <a:pt x="0" y="170"/>
                  </a:lnTo>
                  <a:lnTo>
                    <a:pt x="0" y="170"/>
                  </a:lnTo>
                  <a:lnTo>
                    <a:pt x="19" y="207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70" name="Freeform 77"/>
            <p:cNvSpPr>
              <a:spLocks/>
            </p:cNvSpPr>
            <p:nvPr/>
          </p:nvSpPr>
          <p:spPr bwMode="auto">
            <a:xfrm>
              <a:off x="7151" y="9103"/>
              <a:ext cx="218" cy="280"/>
            </a:xfrm>
            <a:custGeom>
              <a:avLst/>
              <a:gdLst/>
              <a:ahLst/>
              <a:cxnLst>
                <a:cxn ang="0">
                  <a:pos x="37" y="253"/>
                </a:cxn>
                <a:cxn ang="0">
                  <a:pos x="37" y="253"/>
                </a:cxn>
                <a:cxn ang="0">
                  <a:pos x="37" y="257"/>
                </a:cxn>
                <a:cxn ang="0">
                  <a:pos x="42" y="243"/>
                </a:cxn>
                <a:cxn ang="0">
                  <a:pos x="56" y="220"/>
                </a:cxn>
                <a:cxn ang="0">
                  <a:pos x="79" y="188"/>
                </a:cxn>
                <a:cxn ang="0">
                  <a:pos x="107" y="156"/>
                </a:cxn>
                <a:cxn ang="0">
                  <a:pos x="139" y="119"/>
                </a:cxn>
                <a:cxn ang="0">
                  <a:pos x="176" y="78"/>
                </a:cxn>
                <a:cxn ang="0">
                  <a:pos x="218" y="37"/>
                </a:cxn>
                <a:cxn ang="0">
                  <a:pos x="199" y="0"/>
                </a:cxn>
                <a:cxn ang="0">
                  <a:pos x="158" y="41"/>
                </a:cxn>
                <a:cxn ang="0">
                  <a:pos x="116" y="82"/>
                </a:cxn>
                <a:cxn ang="0">
                  <a:pos x="84" y="124"/>
                </a:cxn>
                <a:cxn ang="0">
                  <a:pos x="51" y="161"/>
                </a:cxn>
                <a:cxn ang="0">
                  <a:pos x="28" y="193"/>
                </a:cxn>
                <a:cxn ang="0">
                  <a:pos x="14" y="225"/>
                </a:cxn>
                <a:cxn ang="0">
                  <a:pos x="0" y="253"/>
                </a:cxn>
                <a:cxn ang="0">
                  <a:pos x="0" y="280"/>
                </a:cxn>
                <a:cxn ang="0">
                  <a:pos x="0" y="280"/>
                </a:cxn>
                <a:cxn ang="0">
                  <a:pos x="37" y="253"/>
                </a:cxn>
              </a:cxnLst>
              <a:rect l="0" t="0" r="r" b="b"/>
              <a:pathLst>
                <a:path w="218" h="280">
                  <a:moveTo>
                    <a:pt x="37" y="253"/>
                  </a:moveTo>
                  <a:lnTo>
                    <a:pt x="37" y="253"/>
                  </a:lnTo>
                  <a:lnTo>
                    <a:pt x="37" y="257"/>
                  </a:lnTo>
                  <a:lnTo>
                    <a:pt x="42" y="243"/>
                  </a:lnTo>
                  <a:lnTo>
                    <a:pt x="56" y="220"/>
                  </a:lnTo>
                  <a:lnTo>
                    <a:pt x="79" y="188"/>
                  </a:lnTo>
                  <a:lnTo>
                    <a:pt x="107" y="156"/>
                  </a:lnTo>
                  <a:lnTo>
                    <a:pt x="139" y="119"/>
                  </a:lnTo>
                  <a:lnTo>
                    <a:pt x="176" y="78"/>
                  </a:lnTo>
                  <a:lnTo>
                    <a:pt x="218" y="37"/>
                  </a:lnTo>
                  <a:lnTo>
                    <a:pt x="199" y="0"/>
                  </a:lnTo>
                  <a:lnTo>
                    <a:pt x="158" y="41"/>
                  </a:lnTo>
                  <a:lnTo>
                    <a:pt x="116" y="82"/>
                  </a:lnTo>
                  <a:lnTo>
                    <a:pt x="84" y="124"/>
                  </a:lnTo>
                  <a:lnTo>
                    <a:pt x="51" y="161"/>
                  </a:lnTo>
                  <a:lnTo>
                    <a:pt x="28" y="193"/>
                  </a:lnTo>
                  <a:lnTo>
                    <a:pt x="14" y="225"/>
                  </a:lnTo>
                  <a:lnTo>
                    <a:pt x="0" y="253"/>
                  </a:lnTo>
                  <a:lnTo>
                    <a:pt x="0" y="280"/>
                  </a:lnTo>
                  <a:lnTo>
                    <a:pt x="0" y="280"/>
                  </a:lnTo>
                  <a:lnTo>
                    <a:pt x="37" y="253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71" name="Freeform 78"/>
            <p:cNvSpPr>
              <a:spLocks/>
            </p:cNvSpPr>
            <p:nvPr/>
          </p:nvSpPr>
          <p:spPr bwMode="auto">
            <a:xfrm>
              <a:off x="6994" y="9071"/>
              <a:ext cx="403" cy="386"/>
            </a:xfrm>
            <a:custGeom>
              <a:avLst/>
              <a:gdLst/>
              <a:ahLst/>
              <a:cxnLst>
                <a:cxn ang="0">
                  <a:pos x="0" y="381"/>
                </a:cxn>
                <a:cxn ang="0">
                  <a:pos x="5" y="386"/>
                </a:cxn>
                <a:cxn ang="0">
                  <a:pos x="23" y="386"/>
                </a:cxn>
                <a:cxn ang="0">
                  <a:pos x="46" y="372"/>
                </a:cxn>
                <a:cxn ang="0">
                  <a:pos x="69" y="358"/>
                </a:cxn>
                <a:cxn ang="0">
                  <a:pos x="102" y="335"/>
                </a:cxn>
                <a:cxn ang="0">
                  <a:pos x="139" y="308"/>
                </a:cxn>
                <a:cxn ang="0">
                  <a:pos x="180" y="275"/>
                </a:cxn>
                <a:cxn ang="0">
                  <a:pos x="217" y="234"/>
                </a:cxn>
                <a:cxn ang="0">
                  <a:pos x="259" y="197"/>
                </a:cxn>
                <a:cxn ang="0">
                  <a:pos x="296" y="160"/>
                </a:cxn>
                <a:cxn ang="0">
                  <a:pos x="329" y="124"/>
                </a:cxn>
                <a:cxn ang="0">
                  <a:pos x="356" y="92"/>
                </a:cxn>
                <a:cxn ang="0">
                  <a:pos x="379" y="59"/>
                </a:cxn>
                <a:cxn ang="0">
                  <a:pos x="393" y="36"/>
                </a:cxn>
                <a:cxn ang="0">
                  <a:pos x="403" y="18"/>
                </a:cxn>
                <a:cxn ang="0">
                  <a:pos x="403" y="4"/>
                </a:cxn>
                <a:cxn ang="0">
                  <a:pos x="393" y="0"/>
                </a:cxn>
                <a:cxn ang="0">
                  <a:pos x="375" y="4"/>
                </a:cxn>
                <a:cxn ang="0">
                  <a:pos x="356" y="13"/>
                </a:cxn>
                <a:cxn ang="0">
                  <a:pos x="329" y="32"/>
                </a:cxn>
                <a:cxn ang="0">
                  <a:pos x="296" y="55"/>
                </a:cxn>
                <a:cxn ang="0">
                  <a:pos x="259" y="82"/>
                </a:cxn>
                <a:cxn ang="0">
                  <a:pos x="222" y="114"/>
                </a:cxn>
                <a:cxn ang="0">
                  <a:pos x="180" y="151"/>
                </a:cxn>
                <a:cxn ang="0">
                  <a:pos x="139" y="188"/>
                </a:cxn>
                <a:cxn ang="0">
                  <a:pos x="102" y="229"/>
                </a:cxn>
                <a:cxn ang="0">
                  <a:pos x="69" y="262"/>
                </a:cxn>
                <a:cxn ang="0">
                  <a:pos x="42" y="298"/>
                </a:cxn>
                <a:cxn ang="0">
                  <a:pos x="23" y="326"/>
                </a:cxn>
                <a:cxn ang="0">
                  <a:pos x="5" y="349"/>
                </a:cxn>
                <a:cxn ang="0">
                  <a:pos x="0" y="372"/>
                </a:cxn>
                <a:cxn ang="0">
                  <a:pos x="0" y="381"/>
                </a:cxn>
              </a:cxnLst>
              <a:rect l="0" t="0" r="r" b="b"/>
              <a:pathLst>
                <a:path w="403" h="386">
                  <a:moveTo>
                    <a:pt x="0" y="381"/>
                  </a:moveTo>
                  <a:lnTo>
                    <a:pt x="5" y="386"/>
                  </a:lnTo>
                  <a:lnTo>
                    <a:pt x="23" y="386"/>
                  </a:lnTo>
                  <a:lnTo>
                    <a:pt x="46" y="372"/>
                  </a:lnTo>
                  <a:lnTo>
                    <a:pt x="69" y="358"/>
                  </a:lnTo>
                  <a:lnTo>
                    <a:pt x="102" y="335"/>
                  </a:lnTo>
                  <a:lnTo>
                    <a:pt x="139" y="308"/>
                  </a:lnTo>
                  <a:lnTo>
                    <a:pt x="180" y="275"/>
                  </a:lnTo>
                  <a:lnTo>
                    <a:pt x="217" y="234"/>
                  </a:lnTo>
                  <a:lnTo>
                    <a:pt x="259" y="197"/>
                  </a:lnTo>
                  <a:lnTo>
                    <a:pt x="296" y="160"/>
                  </a:lnTo>
                  <a:lnTo>
                    <a:pt x="329" y="124"/>
                  </a:lnTo>
                  <a:lnTo>
                    <a:pt x="356" y="92"/>
                  </a:lnTo>
                  <a:lnTo>
                    <a:pt x="379" y="59"/>
                  </a:lnTo>
                  <a:lnTo>
                    <a:pt x="393" y="36"/>
                  </a:lnTo>
                  <a:lnTo>
                    <a:pt x="403" y="18"/>
                  </a:lnTo>
                  <a:lnTo>
                    <a:pt x="403" y="4"/>
                  </a:lnTo>
                  <a:lnTo>
                    <a:pt x="393" y="0"/>
                  </a:lnTo>
                  <a:lnTo>
                    <a:pt x="375" y="4"/>
                  </a:lnTo>
                  <a:lnTo>
                    <a:pt x="356" y="13"/>
                  </a:lnTo>
                  <a:lnTo>
                    <a:pt x="329" y="32"/>
                  </a:lnTo>
                  <a:lnTo>
                    <a:pt x="296" y="55"/>
                  </a:lnTo>
                  <a:lnTo>
                    <a:pt x="259" y="82"/>
                  </a:lnTo>
                  <a:lnTo>
                    <a:pt x="222" y="114"/>
                  </a:lnTo>
                  <a:lnTo>
                    <a:pt x="180" y="151"/>
                  </a:lnTo>
                  <a:lnTo>
                    <a:pt x="139" y="188"/>
                  </a:lnTo>
                  <a:lnTo>
                    <a:pt x="102" y="229"/>
                  </a:lnTo>
                  <a:lnTo>
                    <a:pt x="69" y="262"/>
                  </a:lnTo>
                  <a:lnTo>
                    <a:pt x="42" y="298"/>
                  </a:lnTo>
                  <a:lnTo>
                    <a:pt x="23" y="326"/>
                  </a:lnTo>
                  <a:lnTo>
                    <a:pt x="5" y="349"/>
                  </a:lnTo>
                  <a:lnTo>
                    <a:pt x="0" y="372"/>
                  </a:lnTo>
                  <a:lnTo>
                    <a:pt x="0" y="381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72" name="Freeform 79"/>
            <p:cNvSpPr>
              <a:spLocks/>
            </p:cNvSpPr>
            <p:nvPr/>
          </p:nvSpPr>
          <p:spPr bwMode="auto">
            <a:xfrm>
              <a:off x="6975" y="9291"/>
              <a:ext cx="246" cy="189"/>
            </a:xfrm>
            <a:custGeom>
              <a:avLst/>
              <a:gdLst/>
              <a:ahLst/>
              <a:cxnLst>
                <a:cxn ang="0">
                  <a:pos x="232" y="0"/>
                </a:cxn>
                <a:cxn ang="0">
                  <a:pos x="232" y="0"/>
                </a:cxn>
                <a:cxn ang="0">
                  <a:pos x="190" y="32"/>
                </a:cxn>
                <a:cxn ang="0">
                  <a:pos x="153" y="65"/>
                </a:cxn>
                <a:cxn ang="0">
                  <a:pos x="116" y="92"/>
                </a:cxn>
                <a:cxn ang="0">
                  <a:pos x="84" y="115"/>
                </a:cxn>
                <a:cxn ang="0">
                  <a:pos x="61" y="134"/>
                </a:cxn>
                <a:cxn ang="0">
                  <a:pos x="42" y="143"/>
                </a:cxn>
                <a:cxn ang="0">
                  <a:pos x="33" y="143"/>
                </a:cxn>
                <a:cxn ang="0">
                  <a:pos x="33" y="147"/>
                </a:cxn>
                <a:cxn ang="0">
                  <a:pos x="0" y="179"/>
                </a:cxn>
                <a:cxn ang="0">
                  <a:pos x="19" y="189"/>
                </a:cxn>
                <a:cxn ang="0">
                  <a:pos x="42" y="189"/>
                </a:cxn>
                <a:cxn ang="0">
                  <a:pos x="65" y="175"/>
                </a:cxn>
                <a:cxn ang="0">
                  <a:pos x="98" y="156"/>
                </a:cxn>
                <a:cxn ang="0">
                  <a:pos x="130" y="134"/>
                </a:cxn>
                <a:cxn ang="0">
                  <a:pos x="167" y="106"/>
                </a:cxn>
                <a:cxn ang="0">
                  <a:pos x="204" y="74"/>
                </a:cxn>
                <a:cxn ang="0">
                  <a:pos x="246" y="32"/>
                </a:cxn>
                <a:cxn ang="0">
                  <a:pos x="246" y="32"/>
                </a:cxn>
                <a:cxn ang="0">
                  <a:pos x="232" y="0"/>
                </a:cxn>
              </a:cxnLst>
              <a:rect l="0" t="0" r="r" b="b"/>
              <a:pathLst>
                <a:path w="246" h="189">
                  <a:moveTo>
                    <a:pt x="232" y="0"/>
                  </a:moveTo>
                  <a:lnTo>
                    <a:pt x="232" y="0"/>
                  </a:lnTo>
                  <a:lnTo>
                    <a:pt x="190" y="32"/>
                  </a:lnTo>
                  <a:lnTo>
                    <a:pt x="153" y="65"/>
                  </a:lnTo>
                  <a:lnTo>
                    <a:pt x="116" y="92"/>
                  </a:lnTo>
                  <a:lnTo>
                    <a:pt x="84" y="115"/>
                  </a:lnTo>
                  <a:lnTo>
                    <a:pt x="61" y="134"/>
                  </a:lnTo>
                  <a:lnTo>
                    <a:pt x="42" y="143"/>
                  </a:lnTo>
                  <a:lnTo>
                    <a:pt x="33" y="143"/>
                  </a:lnTo>
                  <a:lnTo>
                    <a:pt x="33" y="147"/>
                  </a:lnTo>
                  <a:lnTo>
                    <a:pt x="0" y="179"/>
                  </a:lnTo>
                  <a:lnTo>
                    <a:pt x="19" y="189"/>
                  </a:lnTo>
                  <a:lnTo>
                    <a:pt x="42" y="189"/>
                  </a:lnTo>
                  <a:lnTo>
                    <a:pt x="65" y="175"/>
                  </a:lnTo>
                  <a:lnTo>
                    <a:pt x="98" y="156"/>
                  </a:lnTo>
                  <a:lnTo>
                    <a:pt x="130" y="134"/>
                  </a:lnTo>
                  <a:lnTo>
                    <a:pt x="167" y="106"/>
                  </a:lnTo>
                  <a:lnTo>
                    <a:pt x="204" y="74"/>
                  </a:lnTo>
                  <a:lnTo>
                    <a:pt x="246" y="32"/>
                  </a:lnTo>
                  <a:lnTo>
                    <a:pt x="246" y="32"/>
                  </a:lnTo>
                  <a:lnTo>
                    <a:pt x="232" y="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73" name="Freeform 80"/>
            <p:cNvSpPr>
              <a:spLocks/>
            </p:cNvSpPr>
            <p:nvPr/>
          </p:nvSpPr>
          <p:spPr bwMode="auto">
            <a:xfrm>
              <a:off x="7207" y="9061"/>
              <a:ext cx="204" cy="262"/>
            </a:xfrm>
            <a:custGeom>
              <a:avLst/>
              <a:gdLst/>
              <a:ahLst/>
              <a:cxnLst>
                <a:cxn ang="0">
                  <a:pos x="171" y="33"/>
                </a:cxn>
                <a:cxn ang="0">
                  <a:pos x="171" y="33"/>
                </a:cxn>
                <a:cxn ang="0">
                  <a:pos x="171" y="28"/>
                </a:cxn>
                <a:cxn ang="0">
                  <a:pos x="166" y="37"/>
                </a:cxn>
                <a:cxn ang="0">
                  <a:pos x="153" y="60"/>
                </a:cxn>
                <a:cxn ang="0">
                  <a:pos x="129" y="88"/>
                </a:cxn>
                <a:cxn ang="0">
                  <a:pos x="106" y="120"/>
                </a:cxn>
                <a:cxn ang="0">
                  <a:pos x="74" y="152"/>
                </a:cxn>
                <a:cxn ang="0">
                  <a:pos x="37" y="189"/>
                </a:cxn>
                <a:cxn ang="0">
                  <a:pos x="0" y="230"/>
                </a:cxn>
                <a:cxn ang="0">
                  <a:pos x="14" y="262"/>
                </a:cxn>
                <a:cxn ang="0">
                  <a:pos x="55" y="226"/>
                </a:cxn>
                <a:cxn ang="0">
                  <a:pos x="92" y="189"/>
                </a:cxn>
                <a:cxn ang="0">
                  <a:pos x="125" y="152"/>
                </a:cxn>
                <a:cxn ang="0">
                  <a:pos x="153" y="115"/>
                </a:cxn>
                <a:cxn ang="0">
                  <a:pos x="176" y="83"/>
                </a:cxn>
                <a:cxn ang="0">
                  <a:pos x="194" y="56"/>
                </a:cxn>
                <a:cxn ang="0">
                  <a:pos x="204" y="33"/>
                </a:cxn>
                <a:cxn ang="0">
                  <a:pos x="204" y="0"/>
                </a:cxn>
                <a:cxn ang="0">
                  <a:pos x="204" y="0"/>
                </a:cxn>
                <a:cxn ang="0">
                  <a:pos x="171" y="33"/>
                </a:cxn>
              </a:cxnLst>
              <a:rect l="0" t="0" r="r" b="b"/>
              <a:pathLst>
                <a:path w="204" h="262">
                  <a:moveTo>
                    <a:pt x="171" y="33"/>
                  </a:moveTo>
                  <a:lnTo>
                    <a:pt x="171" y="33"/>
                  </a:lnTo>
                  <a:lnTo>
                    <a:pt x="171" y="28"/>
                  </a:lnTo>
                  <a:lnTo>
                    <a:pt x="166" y="37"/>
                  </a:lnTo>
                  <a:lnTo>
                    <a:pt x="153" y="60"/>
                  </a:lnTo>
                  <a:lnTo>
                    <a:pt x="129" y="88"/>
                  </a:lnTo>
                  <a:lnTo>
                    <a:pt x="106" y="120"/>
                  </a:lnTo>
                  <a:lnTo>
                    <a:pt x="74" y="152"/>
                  </a:lnTo>
                  <a:lnTo>
                    <a:pt x="37" y="189"/>
                  </a:lnTo>
                  <a:lnTo>
                    <a:pt x="0" y="230"/>
                  </a:lnTo>
                  <a:lnTo>
                    <a:pt x="14" y="262"/>
                  </a:lnTo>
                  <a:lnTo>
                    <a:pt x="55" y="226"/>
                  </a:lnTo>
                  <a:lnTo>
                    <a:pt x="92" y="189"/>
                  </a:lnTo>
                  <a:lnTo>
                    <a:pt x="125" y="152"/>
                  </a:lnTo>
                  <a:lnTo>
                    <a:pt x="153" y="115"/>
                  </a:lnTo>
                  <a:lnTo>
                    <a:pt x="176" y="83"/>
                  </a:lnTo>
                  <a:lnTo>
                    <a:pt x="194" y="56"/>
                  </a:lnTo>
                  <a:lnTo>
                    <a:pt x="204" y="33"/>
                  </a:lnTo>
                  <a:lnTo>
                    <a:pt x="204" y="0"/>
                  </a:lnTo>
                  <a:lnTo>
                    <a:pt x="204" y="0"/>
                  </a:lnTo>
                  <a:lnTo>
                    <a:pt x="171" y="33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74" name="Freeform 81"/>
            <p:cNvSpPr>
              <a:spLocks/>
            </p:cNvSpPr>
            <p:nvPr/>
          </p:nvSpPr>
          <p:spPr bwMode="auto">
            <a:xfrm>
              <a:off x="7165" y="9048"/>
              <a:ext cx="246" cy="193"/>
            </a:xfrm>
            <a:custGeom>
              <a:avLst/>
              <a:gdLst/>
              <a:ahLst/>
              <a:cxnLst>
                <a:cxn ang="0">
                  <a:pos x="19" y="193"/>
                </a:cxn>
                <a:cxn ang="0">
                  <a:pos x="19" y="193"/>
                </a:cxn>
                <a:cxn ang="0">
                  <a:pos x="56" y="156"/>
                </a:cxn>
                <a:cxn ang="0">
                  <a:pos x="97" y="124"/>
                </a:cxn>
                <a:cxn ang="0">
                  <a:pos x="130" y="96"/>
                </a:cxn>
                <a:cxn ang="0">
                  <a:pos x="162" y="73"/>
                </a:cxn>
                <a:cxn ang="0">
                  <a:pos x="190" y="59"/>
                </a:cxn>
                <a:cxn ang="0">
                  <a:pos x="208" y="50"/>
                </a:cxn>
                <a:cxn ang="0">
                  <a:pos x="218" y="50"/>
                </a:cxn>
                <a:cxn ang="0">
                  <a:pos x="213" y="46"/>
                </a:cxn>
                <a:cxn ang="0">
                  <a:pos x="246" y="13"/>
                </a:cxn>
                <a:cxn ang="0">
                  <a:pos x="227" y="0"/>
                </a:cxn>
                <a:cxn ang="0">
                  <a:pos x="204" y="4"/>
                </a:cxn>
                <a:cxn ang="0">
                  <a:pos x="181" y="13"/>
                </a:cxn>
                <a:cxn ang="0">
                  <a:pos x="153" y="32"/>
                </a:cxn>
                <a:cxn ang="0">
                  <a:pos x="116" y="55"/>
                </a:cxn>
                <a:cxn ang="0">
                  <a:pos x="79" y="87"/>
                </a:cxn>
                <a:cxn ang="0">
                  <a:pos x="42" y="119"/>
                </a:cxn>
                <a:cxn ang="0">
                  <a:pos x="0" y="156"/>
                </a:cxn>
                <a:cxn ang="0">
                  <a:pos x="0" y="156"/>
                </a:cxn>
                <a:cxn ang="0">
                  <a:pos x="19" y="193"/>
                </a:cxn>
              </a:cxnLst>
              <a:rect l="0" t="0" r="r" b="b"/>
              <a:pathLst>
                <a:path w="246" h="193">
                  <a:moveTo>
                    <a:pt x="19" y="193"/>
                  </a:moveTo>
                  <a:lnTo>
                    <a:pt x="19" y="193"/>
                  </a:lnTo>
                  <a:lnTo>
                    <a:pt x="56" y="156"/>
                  </a:lnTo>
                  <a:lnTo>
                    <a:pt x="97" y="124"/>
                  </a:lnTo>
                  <a:lnTo>
                    <a:pt x="130" y="96"/>
                  </a:lnTo>
                  <a:lnTo>
                    <a:pt x="162" y="73"/>
                  </a:lnTo>
                  <a:lnTo>
                    <a:pt x="190" y="59"/>
                  </a:lnTo>
                  <a:lnTo>
                    <a:pt x="208" y="50"/>
                  </a:lnTo>
                  <a:lnTo>
                    <a:pt x="218" y="50"/>
                  </a:lnTo>
                  <a:lnTo>
                    <a:pt x="213" y="46"/>
                  </a:lnTo>
                  <a:lnTo>
                    <a:pt x="246" y="13"/>
                  </a:lnTo>
                  <a:lnTo>
                    <a:pt x="227" y="0"/>
                  </a:lnTo>
                  <a:lnTo>
                    <a:pt x="204" y="4"/>
                  </a:lnTo>
                  <a:lnTo>
                    <a:pt x="181" y="13"/>
                  </a:lnTo>
                  <a:lnTo>
                    <a:pt x="153" y="32"/>
                  </a:lnTo>
                  <a:lnTo>
                    <a:pt x="116" y="55"/>
                  </a:lnTo>
                  <a:lnTo>
                    <a:pt x="79" y="87"/>
                  </a:lnTo>
                  <a:lnTo>
                    <a:pt x="42" y="119"/>
                  </a:lnTo>
                  <a:lnTo>
                    <a:pt x="0" y="156"/>
                  </a:lnTo>
                  <a:lnTo>
                    <a:pt x="0" y="156"/>
                  </a:lnTo>
                  <a:lnTo>
                    <a:pt x="19" y="193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75" name="Freeform 82"/>
            <p:cNvSpPr>
              <a:spLocks/>
            </p:cNvSpPr>
            <p:nvPr/>
          </p:nvSpPr>
          <p:spPr bwMode="auto">
            <a:xfrm>
              <a:off x="6975" y="9204"/>
              <a:ext cx="209" cy="266"/>
            </a:xfrm>
            <a:custGeom>
              <a:avLst/>
              <a:gdLst/>
              <a:ahLst/>
              <a:cxnLst>
                <a:cxn ang="0">
                  <a:pos x="33" y="234"/>
                </a:cxn>
                <a:cxn ang="0">
                  <a:pos x="33" y="234"/>
                </a:cxn>
                <a:cxn ang="0">
                  <a:pos x="37" y="239"/>
                </a:cxn>
                <a:cxn ang="0">
                  <a:pos x="42" y="230"/>
                </a:cxn>
                <a:cxn ang="0">
                  <a:pos x="56" y="207"/>
                </a:cxn>
                <a:cxn ang="0">
                  <a:pos x="74" y="179"/>
                </a:cxn>
                <a:cxn ang="0">
                  <a:pos x="102" y="147"/>
                </a:cxn>
                <a:cxn ang="0">
                  <a:pos x="130" y="110"/>
                </a:cxn>
                <a:cxn ang="0">
                  <a:pos x="167" y="73"/>
                </a:cxn>
                <a:cxn ang="0">
                  <a:pos x="209" y="37"/>
                </a:cxn>
                <a:cxn ang="0">
                  <a:pos x="190" y="0"/>
                </a:cxn>
                <a:cxn ang="0">
                  <a:pos x="149" y="41"/>
                </a:cxn>
                <a:cxn ang="0">
                  <a:pos x="111" y="78"/>
                </a:cxn>
                <a:cxn ang="0">
                  <a:pos x="79" y="115"/>
                </a:cxn>
                <a:cxn ang="0">
                  <a:pos x="51" y="147"/>
                </a:cxn>
                <a:cxn ang="0">
                  <a:pos x="28" y="179"/>
                </a:cxn>
                <a:cxn ang="0">
                  <a:pos x="10" y="207"/>
                </a:cxn>
                <a:cxn ang="0">
                  <a:pos x="0" y="234"/>
                </a:cxn>
                <a:cxn ang="0">
                  <a:pos x="0" y="266"/>
                </a:cxn>
                <a:cxn ang="0">
                  <a:pos x="0" y="266"/>
                </a:cxn>
                <a:cxn ang="0">
                  <a:pos x="33" y="234"/>
                </a:cxn>
              </a:cxnLst>
              <a:rect l="0" t="0" r="r" b="b"/>
              <a:pathLst>
                <a:path w="209" h="266">
                  <a:moveTo>
                    <a:pt x="33" y="234"/>
                  </a:moveTo>
                  <a:lnTo>
                    <a:pt x="33" y="234"/>
                  </a:lnTo>
                  <a:lnTo>
                    <a:pt x="37" y="239"/>
                  </a:lnTo>
                  <a:lnTo>
                    <a:pt x="42" y="230"/>
                  </a:lnTo>
                  <a:lnTo>
                    <a:pt x="56" y="207"/>
                  </a:lnTo>
                  <a:lnTo>
                    <a:pt x="74" y="179"/>
                  </a:lnTo>
                  <a:lnTo>
                    <a:pt x="102" y="147"/>
                  </a:lnTo>
                  <a:lnTo>
                    <a:pt x="130" y="110"/>
                  </a:lnTo>
                  <a:lnTo>
                    <a:pt x="167" y="73"/>
                  </a:lnTo>
                  <a:lnTo>
                    <a:pt x="209" y="37"/>
                  </a:lnTo>
                  <a:lnTo>
                    <a:pt x="190" y="0"/>
                  </a:lnTo>
                  <a:lnTo>
                    <a:pt x="149" y="41"/>
                  </a:lnTo>
                  <a:lnTo>
                    <a:pt x="111" y="78"/>
                  </a:lnTo>
                  <a:lnTo>
                    <a:pt x="79" y="115"/>
                  </a:lnTo>
                  <a:lnTo>
                    <a:pt x="51" y="147"/>
                  </a:lnTo>
                  <a:lnTo>
                    <a:pt x="28" y="179"/>
                  </a:lnTo>
                  <a:lnTo>
                    <a:pt x="10" y="207"/>
                  </a:lnTo>
                  <a:lnTo>
                    <a:pt x="0" y="234"/>
                  </a:lnTo>
                  <a:lnTo>
                    <a:pt x="0" y="266"/>
                  </a:lnTo>
                  <a:lnTo>
                    <a:pt x="0" y="266"/>
                  </a:lnTo>
                  <a:lnTo>
                    <a:pt x="33" y="234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76" name="Freeform 83"/>
            <p:cNvSpPr>
              <a:spLocks/>
            </p:cNvSpPr>
            <p:nvPr/>
          </p:nvSpPr>
          <p:spPr bwMode="auto">
            <a:xfrm>
              <a:off x="7174" y="9153"/>
              <a:ext cx="459" cy="230"/>
            </a:xfrm>
            <a:custGeom>
              <a:avLst/>
              <a:gdLst/>
              <a:ahLst/>
              <a:cxnLst>
                <a:cxn ang="0">
                  <a:pos x="0" y="216"/>
                </a:cxn>
                <a:cxn ang="0">
                  <a:pos x="5" y="226"/>
                </a:cxn>
                <a:cxn ang="0">
                  <a:pos x="19" y="230"/>
                </a:cxn>
                <a:cxn ang="0">
                  <a:pos x="37" y="230"/>
                </a:cxn>
                <a:cxn ang="0">
                  <a:pos x="70" y="226"/>
                </a:cxn>
                <a:cxn ang="0">
                  <a:pos x="102" y="221"/>
                </a:cxn>
                <a:cxn ang="0">
                  <a:pos x="144" y="207"/>
                </a:cxn>
                <a:cxn ang="0">
                  <a:pos x="186" y="193"/>
                </a:cxn>
                <a:cxn ang="0">
                  <a:pos x="232" y="170"/>
                </a:cxn>
                <a:cxn ang="0">
                  <a:pos x="278" y="152"/>
                </a:cxn>
                <a:cxn ang="0">
                  <a:pos x="320" y="129"/>
                </a:cxn>
                <a:cxn ang="0">
                  <a:pos x="357" y="106"/>
                </a:cxn>
                <a:cxn ang="0">
                  <a:pos x="394" y="83"/>
                </a:cxn>
                <a:cxn ang="0">
                  <a:pos x="422" y="65"/>
                </a:cxn>
                <a:cxn ang="0">
                  <a:pos x="440" y="46"/>
                </a:cxn>
                <a:cxn ang="0">
                  <a:pos x="454" y="28"/>
                </a:cxn>
                <a:cxn ang="0">
                  <a:pos x="459" y="14"/>
                </a:cxn>
                <a:cxn ang="0">
                  <a:pos x="449" y="5"/>
                </a:cxn>
                <a:cxn ang="0">
                  <a:pos x="436" y="0"/>
                </a:cxn>
                <a:cxn ang="0">
                  <a:pos x="417" y="0"/>
                </a:cxn>
                <a:cxn ang="0">
                  <a:pos x="385" y="5"/>
                </a:cxn>
                <a:cxn ang="0">
                  <a:pos x="352" y="14"/>
                </a:cxn>
                <a:cxn ang="0">
                  <a:pos x="311" y="23"/>
                </a:cxn>
                <a:cxn ang="0">
                  <a:pos x="269" y="42"/>
                </a:cxn>
                <a:cxn ang="0">
                  <a:pos x="223" y="60"/>
                </a:cxn>
                <a:cxn ang="0">
                  <a:pos x="176" y="83"/>
                </a:cxn>
                <a:cxn ang="0">
                  <a:pos x="135" y="101"/>
                </a:cxn>
                <a:cxn ang="0">
                  <a:pos x="98" y="124"/>
                </a:cxn>
                <a:cxn ang="0">
                  <a:pos x="61" y="147"/>
                </a:cxn>
                <a:cxn ang="0">
                  <a:pos x="37" y="170"/>
                </a:cxn>
                <a:cxn ang="0">
                  <a:pos x="14" y="189"/>
                </a:cxn>
                <a:cxn ang="0">
                  <a:pos x="0" y="203"/>
                </a:cxn>
                <a:cxn ang="0">
                  <a:pos x="0" y="216"/>
                </a:cxn>
              </a:cxnLst>
              <a:rect l="0" t="0" r="r" b="b"/>
              <a:pathLst>
                <a:path w="459" h="230">
                  <a:moveTo>
                    <a:pt x="0" y="216"/>
                  </a:moveTo>
                  <a:lnTo>
                    <a:pt x="5" y="226"/>
                  </a:lnTo>
                  <a:lnTo>
                    <a:pt x="19" y="230"/>
                  </a:lnTo>
                  <a:lnTo>
                    <a:pt x="37" y="230"/>
                  </a:lnTo>
                  <a:lnTo>
                    <a:pt x="70" y="226"/>
                  </a:lnTo>
                  <a:lnTo>
                    <a:pt x="102" y="221"/>
                  </a:lnTo>
                  <a:lnTo>
                    <a:pt x="144" y="207"/>
                  </a:lnTo>
                  <a:lnTo>
                    <a:pt x="186" y="193"/>
                  </a:lnTo>
                  <a:lnTo>
                    <a:pt x="232" y="170"/>
                  </a:lnTo>
                  <a:lnTo>
                    <a:pt x="278" y="152"/>
                  </a:lnTo>
                  <a:lnTo>
                    <a:pt x="320" y="129"/>
                  </a:lnTo>
                  <a:lnTo>
                    <a:pt x="357" y="106"/>
                  </a:lnTo>
                  <a:lnTo>
                    <a:pt x="394" y="83"/>
                  </a:lnTo>
                  <a:lnTo>
                    <a:pt x="422" y="65"/>
                  </a:lnTo>
                  <a:lnTo>
                    <a:pt x="440" y="46"/>
                  </a:lnTo>
                  <a:lnTo>
                    <a:pt x="454" y="28"/>
                  </a:lnTo>
                  <a:lnTo>
                    <a:pt x="459" y="14"/>
                  </a:lnTo>
                  <a:lnTo>
                    <a:pt x="449" y="5"/>
                  </a:lnTo>
                  <a:lnTo>
                    <a:pt x="436" y="0"/>
                  </a:lnTo>
                  <a:lnTo>
                    <a:pt x="417" y="0"/>
                  </a:lnTo>
                  <a:lnTo>
                    <a:pt x="385" y="5"/>
                  </a:lnTo>
                  <a:lnTo>
                    <a:pt x="352" y="14"/>
                  </a:lnTo>
                  <a:lnTo>
                    <a:pt x="311" y="23"/>
                  </a:lnTo>
                  <a:lnTo>
                    <a:pt x="269" y="42"/>
                  </a:lnTo>
                  <a:lnTo>
                    <a:pt x="223" y="60"/>
                  </a:lnTo>
                  <a:lnTo>
                    <a:pt x="176" y="83"/>
                  </a:lnTo>
                  <a:lnTo>
                    <a:pt x="135" y="101"/>
                  </a:lnTo>
                  <a:lnTo>
                    <a:pt x="98" y="124"/>
                  </a:lnTo>
                  <a:lnTo>
                    <a:pt x="61" y="147"/>
                  </a:lnTo>
                  <a:lnTo>
                    <a:pt x="37" y="170"/>
                  </a:lnTo>
                  <a:lnTo>
                    <a:pt x="14" y="189"/>
                  </a:lnTo>
                  <a:lnTo>
                    <a:pt x="0" y="203"/>
                  </a:lnTo>
                  <a:lnTo>
                    <a:pt x="0" y="216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77" name="Freeform 84"/>
            <p:cNvSpPr>
              <a:spLocks/>
            </p:cNvSpPr>
            <p:nvPr/>
          </p:nvSpPr>
          <p:spPr bwMode="auto">
            <a:xfrm>
              <a:off x="7156" y="9300"/>
              <a:ext cx="250" cy="106"/>
            </a:xfrm>
            <a:custGeom>
              <a:avLst/>
              <a:gdLst/>
              <a:ahLst/>
              <a:cxnLst>
                <a:cxn ang="0">
                  <a:pos x="250" y="0"/>
                </a:cxn>
                <a:cxn ang="0">
                  <a:pos x="250" y="0"/>
                </a:cxn>
                <a:cxn ang="0">
                  <a:pos x="204" y="23"/>
                </a:cxn>
                <a:cxn ang="0">
                  <a:pos x="162" y="37"/>
                </a:cxn>
                <a:cxn ang="0">
                  <a:pos x="120" y="46"/>
                </a:cxn>
                <a:cxn ang="0">
                  <a:pos x="88" y="56"/>
                </a:cxn>
                <a:cxn ang="0">
                  <a:pos x="60" y="60"/>
                </a:cxn>
                <a:cxn ang="0">
                  <a:pos x="42" y="60"/>
                </a:cxn>
                <a:cxn ang="0">
                  <a:pos x="32" y="56"/>
                </a:cxn>
                <a:cxn ang="0">
                  <a:pos x="32" y="60"/>
                </a:cxn>
                <a:cxn ang="0">
                  <a:pos x="0" y="79"/>
                </a:cxn>
                <a:cxn ang="0">
                  <a:pos x="9" y="102"/>
                </a:cxn>
                <a:cxn ang="0">
                  <a:pos x="28" y="106"/>
                </a:cxn>
                <a:cxn ang="0">
                  <a:pos x="55" y="106"/>
                </a:cxn>
                <a:cxn ang="0">
                  <a:pos x="83" y="106"/>
                </a:cxn>
                <a:cxn ang="0">
                  <a:pos x="120" y="97"/>
                </a:cxn>
                <a:cxn ang="0">
                  <a:pos x="162" y="83"/>
                </a:cxn>
                <a:cxn ang="0">
                  <a:pos x="204" y="69"/>
                </a:cxn>
                <a:cxn ang="0">
                  <a:pos x="250" y="46"/>
                </a:cxn>
                <a:cxn ang="0">
                  <a:pos x="250" y="46"/>
                </a:cxn>
                <a:cxn ang="0">
                  <a:pos x="250" y="0"/>
                </a:cxn>
              </a:cxnLst>
              <a:rect l="0" t="0" r="r" b="b"/>
              <a:pathLst>
                <a:path w="250" h="106">
                  <a:moveTo>
                    <a:pt x="250" y="0"/>
                  </a:moveTo>
                  <a:lnTo>
                    <a:pt x="250" y="0"/>
                  </a:lnTo>
                  <a:lnTo>
                    <a:pt x="204" y="23"/>
                  </a:lnTo>
                  <a:lnTo>
                    <a:pt x="162" y="37"/>
                  </a:lnTo>
                  <a:lnTo>
                    <a:pt x="120" y="46"/>
                  </a:lnTo>
                  <a:lnTo>
                    <a:pt x="88" y="56"/>
                  </a:lnTo>
                  <a:lnTo>
                    <a:pt x="60" y="60"/>
                  </a:lnTo>
                  <a:lnTo>
                    <a:pt x="42" y="60"/>
                  </a:lnTo>
                  <a:lnTo>
                    <a:pt x="32" y="56"/>
                  </a:lnTo>
                  <a:lnTo>
                    <a:pt x="32" y="60"/>
                  </a:lnTo>
                  <a:lnTo>
                    <a:pt x="0" y="79"/>
                  </a:lnTo>
                  <a:lnTo>
                    <a:pt x="9" y="102"/>
                  </a:lnTo>
                  <a:lnTo>
                    <a:pt x="28" y="106"/>
                  </a:lnTo>
                  <a:lnTo>
                    <a:pt x="55" y="106"/>
                  </a:lnTo>
                  <a:lnTo>
                    <a:pt x="83" y="106"/>
                  </a:lnTo>
                  <a:lnTo>
                    <a:pt x="120" y="97"/>
                  </a:lnTo>
                  <a:lnTo>
                    <a:pt x="162" y="83"/>
                  </a:lnTo>
                  <a:lnTo>
                    <a:pt x="204" y="69"/>
                  </a:lnTo>
                  <a:lnTo>
                    <a:pt x="250" y="46"/>
                  </a:lnTo>
                  <a:lnTo>
                    <a:pt x="250" y="46"/>
                  </a:lnTo>
                  <a:lnTo>
                    <a:pt x="250" y="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78" name="Freeform 85"/>
            <p:cNvSpPr>
              <a:spLocks/>
            </p:cNvSpPr>
            <p:nvPr/>
          </p:nvSpPr>
          <p:spPr bwMode="auto">
            <a:xfrm>
              <a:off x="7406" y="9163"/>
              <a:ext cx="241" cy="183"/>
            </a:xfrm>
            <a:custGeom>
              <a:avLst/>
              <a:gdLst/>
              <a:ahLst/>
              <a:cxnLst>
                <a:cxn ang="0">
                  <a:pos x="208" y="13"/>
                </a:cxn>
                <a:cxn ang="0">
                  <a:pos x="208" y="13"/>
                </a:cxn>
                <a:cxn ang="0">
                  <a:pos x="208" y="9"/>
                </a:cxn>
                <a:cxn ang="0">
                  <a:pos x="199" y="18"/>
                </a:cxn>
                <a:cxn ang="0">
                  <a:pos x="180" y="36"/>
                </a:cxn>
                <a:cxn ang="0">
                  <a:pos x="153" y="55"/>
                </a:cxn>
                <a:cxn ang="0">
                  <a:pos x="120" y="73"/>
                </a:cxn>
                <a:cxn ang="0">
                  <a:pos x="83" y="96"/>
                </a:cxn>
                <a:cxn ang="0">
                  <a:pos x="42" y="119"/>
                </a:cxn>
                <a:cxn ang="0">
                  <a:pos x="0" y="137"/>
                </a:cxn>
                <a:cxn ang="0">
                  <a:pos x="0" y="183"/>
                </a:cxn>
                <a:cxn ang="0">
                  <a:pos x="46" y="165"/>
                </a:cxn>
                <a:cxn ang="0">
                  <a:pos x="92" y="142"/>
                </a:cxn>
                <a:cxn ang="0">
                  <a:pos x="130" y="119"/>
                </a:cxn>
                <a:cxn ang="0">
                  <a:pos x="167" y="96"/>
                </a:cxn>
                <a:cxn ang="0">
                  <a:pos x="194" y="73"/>
                </a:cxn>
                <a:cxn ang="0">
                  <a:pos x="217" y="50"/>
                </a:cxn>
                <a:cxn ang="0">
                  <a:pos x="236" y="32"/>
                </a:cxn>
                <a:cxn ang="0">
                  <a:pos x="241" y="0"/>
                </a:cxn>
                <a:cxn ang="0">
                  <a:pos x="241" y="0"/>
                </a:cxn>
                <a:cxn ang="0">
                  <a:pos x="208" y="13"/>
                </a:cxn>
              </a:cxnLst>
              <a:rect l="0" t="0" r="r" b="b"/>
              <a:pathLst>
                <a:path w="241" h="183">
                  <a:moveTo>
                    <a:pt x="208" y="13"/>
                  </a:moveTo>
                  <a:lnTo>
                    <a:pt x="208" y="13"/>
                  </a:lnTo>
                  <a:lnTo>
                    <a:pt x="208" y="9"/>
                  </a:lnTo>
                  <a:lnTo>
                    <a:pt x="199" y="18"/>
                  </a:lnTo>
                  <a:lnTo>
                    <a:pt x="180" y="36"/>
                  </a:lnTo>
                  <a:lnTo>
                    <a:pt x="153" y="55"/>
                  </a:lnTo>
                  <a:lnTo>
                    <a:pt x="120" y="73"/>
                  </a:lnTo>
                  <a:lnTo>
                    <a:pt x="83" y="96"/>
                  </a:lnTo>
                  <a:lnTo>
                    <a:pt x="42" y="119"/>
                  </a:lnTo>
                  <a:lnTo>
                    <a:pt x="0" y="137"/>
                  </a:lnTo>
                  <a:lnTo>
                    <a:pt x="0" y="183"/>
                  </a:lnTo>
                  <a:lnTo>
                    <a:pt x="46" y="165"/>
                  </a:lnTo>
                  <a:lnTo>
                    <a:pt x="92" y="142"/>
                  </a:lnTo>
                  <a:lnTo>
                    <a:pt x="130" y="119"/>
                  </a:lnTo>
                  <a:lnTo>
                    <a:pt x="167" y="96"/>
                  </a:lnTo>
                  <a:lnTo>
                    <a:pt x="194" y="73"/>
                  </a:lnTo>
                  <a:lnTo>
                    <a:pt x="217" y="50"/>
                  </a:lnTo>
                  <a:lnTo>
                    <a:pt x="236" y="32"/>
                  </a:lnTo>
                  <a:lnTo>
                    <a:pt x="241" y="0"/>
                  </a:lnTo>
                  <a:lnTo>
                    <a:pt x="241" y="0"/>
                  </a:lnTo>
                  <a:lnTo>
                    <a:pt x="208" y="13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79" name="Freeform 86"/>
            <p:cNvSpPr>
              <a:spLocks/>
            </p:cNvSpPr>
            <p:nvPr/>
          </p:nvSpPr>
          <p:spPr bwMode="auto">
            <a:xfrm>
              <a:off x="7397" y="9130"/>
              <a:ext cx="250" cy="106"/>
            </a:xfrm>
            <a:custGeom>
              <a:avLst/>
              <a:gdLst/>
              <a:ahLst/>
              <a:cxnLst>
                <a:cxn ang="0">
                  <a:pos x="4" y="106"/>
                </a:cxn>
                <a:cxn ang="0">
                  <a:pos x="4" y="106"/>
                </a:cxn>
                <a:cxn ang="0">
                  <a:pos x="46" y="88"/>
                </a:cxn>
                <a:cxn ang="0">
                  <a:pos x="92" y="69"/>
                </a:cxn>
                <a:cxn ang="0">
                  <a:pos x="129" y="60"/>
                </a:cxn>
                <a:cxn ang="0">
                  <a:pos x="162" y="51"/>
                </a:cxn>
                <a:cxn ang="0">
                  <a:pos x="189" y="46"/>
                </a:cxn>
                <a:cxn ang="0">
                  <a:pos x="208" y="46"/>
                </a:cxn>
                <a:cxn ang="0">
                  <a:pos x="217" y="51"/>
                </a:cxn>
                <a:cxn ang="0">
                  <a:pos x="217" y="46"/>
                </a:cxn>
                <a:cxn ang="0">
                  <a:pos x="250" y="33"/>
                </a:cxn>
                <a:cxn ang="0">
                  <a:pos x="240" y="5"/>
                </a:cxn>
                <a:cxn ang="0">
                  <a:pos x="222" y="0"/>
                </a:cxn>
                <a:cxn ang="0">
                  <a:pos x="194" y="0"/>
                </a:cxn>
                <a:cxn ang="0">
                  <a:pos x="166" y="5"/>
                </a:cxn>
                <a:cxn ang="0">
                  <a:pos x="129" y="14"/>
                </a:cxn>
                <a:cxn ang="0">
                  <a:pos x="88" y="23"/>
                </a:cxn>
                <a:cxn ang="0">
                  <a:pos x="46" y="42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4" y="106"/>
                </a:cxn>
              </a:cxnLst>
              <a:rect l="0" t="0" r="r" b="b"/>
              <a:pathLst>
                <a:path w="250" h="106">
                  <a:moveTo>
                    <a:pt x="4" y="106"/>
                  </a:moveTo>
                  <a:lnTo>
                    <a:pt x="4" y="106"/>
                  </a:lnTo>
                  <a:lnTo>
                    <a:pt x="46" y="88"/>
                  </a:lnTo>
                  <a:lnTo>
                    <a:pt x="92" y="69"/>
                  </a:lnTo>
                  <a:lnTo>
                    <a:pt x="129" y="60"/>
                  </a:lnTo>
                  <a:lnTo>
                    <a:pt x="162" y="51"/>
                  </a:lnTo>
                  <a:lnTo>
                    <a:pt x="189" y="46"/>
                  </a:lnTo>
                  <a:lnTo>
                    <a:pt x="208" y="46"/>
                  </a:lnTo>
                  <a:lnTo>
                    <a:pt x="217" y="51"/>
                  </a:lnTo>
                  <a:lnTo>
                    <a:pt x="217" y="46"/>
                  </a:lnTo>
                  <a:lnTo>
                    <a:pt x="250" y="33"/>
                  </a:lnTo>
                  <a:lnTo>
                    <a:pt x="240" y="5"/>
                  </a:lnTo>
                  <a:lnTo>
                    <a:pt x="222" y="0"/>
                  </a:lnTo>
                  <a:lnTo>
                    <a:pt x="194" y="0"/>
                  </a:lnTo>
                  <a:lnTo>
                    <a:pt x="166" y="5"/>
                  </a:lnTo>
                  <a:lnTo>
                    <a:pt x="129" y="14"/>
                  </a:lnTo>
                  <a:lnTo>
                    <a:pt x="88" y="23"/>
                  </a:lnTo>
                  <a:lnTo>
                    <a:pt x="46" y="4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4" y="106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80" name="Freeform 87"/>
            <p:cNvSpPr>
              <a:spLocks/>
            </p:cNvSpPr>
            <p:nvPr/>
          </p:nvSpPr>
          <p:spPr bwMode="auto">
            <a:xfrm>
              <a:off x="7156" y="9190"/>
              <a:ext cx="245" cy="189"/>
            </a:xfrm>
            <a:custGeom>
              <a:avLst/>
              <a:gdLst/>
              <a:ahLst/>
              <a:cxnLst>
                <a:cxn ang="0">
                  <a:pos x="32" y="170"/>
                </a:cxn>
                <a:cxn ang="0">
                  <a:pos x="32" y="170"/>
                </a:cxn>
                <a:cxn ang="0">
                  <a:pos x="32" y="179"/>
                </a:cxn>
                <a:cxn ang="0">
                  <a:pos x="42" y="166"/>
                </a:cxn>
                <a:cxn ang="0">
                  <a:pos x="60" y="152"/>
                </a:cxn>
                <a:cxn ang="0">
                  <a:pos x="88" y="133"/>
                </a:cxn>
                <a:cxn ang="0">
                  <a:pos x="120" y="110"/>
                </a:cxn>
                <a:cxn ang="0">
                  <a:pos x="157" y="87"/>
                </a:cxn>
                <a:cxn ang="0">
                  <a:pos x="199" y="69"/>
                </a:cxn>
                <a:cxn ang="0">
                  <a:pos x="245" y="46"/>
                </a:cxn>
                <a:cxn ang="0">
                  <a:pos x="241" y="0"/>
                </a:cxn>
                <a:cxn ang="0">
                  <a:pos x="194" y="23"/>
                </a:cxn>
                <a:cxn ang="0">
                  <a:pos x="148" y="46"/>
                </a:cxn>
                <a:cxn ang="0">
                  <a:pos x="111" y="69"/>
                </a:cxn>
                <a:cxn ang="0">
                  <a:pos x="74" y="92"/>
                </a:cxn>
                <a:cxn ang="0">
                  <a:pos x="46" y="110"/>
                </a:cxn>
                <a:cxn ang="0">
                  <a:pos x="23" y="133"/>
                </a:cxn>
                <a:cxn ang="0">
                  <a:pos x="5" y="156"/>
                </a:cxn>
                <a:cxn ang="0">
                  <a:pos x="0" y="189"/>
                </a:cxn>
                <a:cxn ang="0">
                  <a:pos x="0" y="189"/>
                </a:cxn>
                <a:cxn ang="0">
                  <a:pos x="32" y="170"/>
                </a:cxn>
              </a:cxnLst>
              <a:rect l="0" t="0" r="r" b="b"/>
              <a:pathLst>
                <a:path w="245" h="189">
                  <a:moveTo>
                    <a:pt x="32" y="170"/>
                  </a:moveTo>
                  <a:lnTo>
                    <a:pt x="32" y="170"/>
                  </a:lnTo>
                  <a:lnTo>
                    <a:pt x="32" y="179"/>
                  </a:lnTo>
                  <a:lnTo>
                    <a:pt x="42" y="166"/>
                  </a:lnTo>
                  <a:lnTo>
                    <a:pt x="60" y="152"/>
                  </a:lnTo>
                  <a:lnTo>
                    <a:pt x="88" y="133"/>
                  </a:lnTo>
                  <a:lnTo>
                    <a:pt x="120" y="110"/>
                  </a:lnTo>
                  <a:lnTo>
                    <a:pt x="157" y="87"/>
                  </a:lnTo>
                  <a:lnTo>
                    <a:pt x="199" y="69"/>
                  </a:lnTo>
                  <a:lnTo>
                    <a:pt x="245" y="46"/>
                  </a:lnTo>
                  <a:lnTo>
                    <a:pt x="241" y="0"/>
                  </a:lnTo>
                  <a:lnTo>
                    <a:pt x="194" y="23"/>
                  </a:lnTo>
                  <a:lnTo>
                    <a:pt x="148" y="46"/>
                  </a:lnTo>
                  <a:lnTo>
                    <a:pt x="111" y="69"/>
                  </a:lnTo>
                  <a:lnTo>
                    <a:pt x="74" y="92"/>
                  </a:lnTo>
                  <a:lnTo>
                    <a:pt x="46" y="110"/>
                  </a:lnTo>
                  <a:lnTo>
                    <a:pt x="23" y="133"/>
                  </a:lnTo>
                  <a:lnTo>
                    <a:pt x="5" y="156"/>
                  </a:lnTo>
                  <a:lnTo>
                    <a:pt x="0" y="189"/>
                  </a:lnTo>
                  <a:lnTo>
                    <a:pt x="0" y="189"/>
                  </a:lnTo>
                  <a:lnTo>
                    <a:pt x="32" y="17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81" name="Freeform 88"/>
            <p:cNvSpPr>
              <a:spLocks/>
            </p:cNvSpPr>
            <p:nvPr/>
          </p:nvSpPr>
          <p:spPr bwMode="auto">
            <a:xfrm>
              <a:off x="7795" y="8822"/>
              <a:ext cx="185" cy="143"/>
            </a:xfrm>
            <a:custGeom>
              <a:avLst/>
              <a:gdLst/>
              <a:ahLst/>
              <a:cxnLst>
                <a:cxn ang="0">
                  <a:pos x="180" y="19"/>
                </a:cxn>
                <a:cxn ang="0">
                  <a:pos x="176" y="0"/>
                </a:cxn>
                <a:cxn ang="0">
                  <a:pos x="0" y="97"/>
                </a:cxn>
                <a:cxn ang="0">
                  <a:pos x="9" y="143"/>
                </a:cxn>
                <a:cxn ang="0">
                  <a:pos x="185" y="42"/>
                </a:cxn>
                <a:cxn ang="0">
                  <a:pos x="180" y="19"/>
                </a:cxn>
              </a:cxnLst>
              <a:rect l="0" t="0" r="r" b="b"/>
              <a:pathLst>
                <a:path w="185" h="143">
                  <a:moveTo>
                    <a:pt x="180" y="19"/>
                  </a:moveTo>
                  <a:lnTo>
                    <a:pt x="176" y="0"/>
                  </a:lnTo>
                  <a:lnTo>
                    <a:pt x="0" y="97"/>
                  </a:lnTo>
                  <a:lnTo>
                    <a:pt x="9" y="143"/>
                  </a:lnTo>
                  <a:lnTo>
                    <a:pt x="185" y="42"/>
                  </a:lnTo>
                  <a:lnTo>
                    <a:pt x="180" y="19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82" name="Freeform 89"/>
            <p:cNvSpPr>
              <a:spLocks/>
            </p:cNvSpPr>
            <p:nvPr/>
          </p:nvSpPr>
          <p:spPr bwMode="auto">
            <a:xfrm>
              <a:off x="7406" y="9282"/>
              <a:ext cx="116" cy="69"/>
            </a:xfrm>
            <a:custGeom>
              <a:avLst/>
              <a:gdLst/>
              <a:ahLst/>
              <a:cxnLst>
                <a:cxn ang="0">
                  <a:pos x="116" y="0"/>
                </a:cxn>
                <a:cxn ang="0">
                  <a:pos x="111" y="0"/>
                </a:cxn>
                <a:cxn ang="0">
                  <a:pos x="0" y="23"/>
                </a:cxn>
                <a:cxn ang="0">
                  <a:pos x="5" y="69"/>
                </a:cxn>
                <a:cxn ang="0">
                  <a:pos x="116" y="51"/>
                </a:cxn>
                <a:cxn ang="0">
                  <a:pos x="111" y="51"/>
                </a:cxn>
                <a:cxn ang="0">
                  <a:pos x="116" y="0"/>
                </a:cxn>
              </a:cxnLst>
              <a:rect l="0" t="0" r="r" b="b"/>
              <a:pathLst>
                <a:path w="116" h="69">
                  <a:moveTo>
                    <a:pt x="116" y="0"/>
                  </a:moveTo>
                  <a:lnTo>
                    <a:pt x="111" y="0"/>
                  </a:lnTo>
                  <a:lnTo>
                    <a:pt x="0" y="23"/>
                  </a:lnTo>
                  <a:lnTo>
                    <a:pt x="5" y="69"/>
                  </a:lnTo>
                  <a:lnTo>
                    <a:pt x="116" y="51"/>
                  </a:lnTo>
                  <a:lnTo>
                    <a:pt x="111" y="51"/>
                  </a:lnTo>
                  <a:lnTo>
                    <a:pt x="116" y="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83" name="Freeform 90"/>
            <p:cNvSpPr>
              <a:spLocks/>
            </p:cNvSpPr>
            <p:nvPr/>
          </p:nvSpPr>
          <p:spPr bwMode="auto">
            <a:xfrm>
              <a:off x="7517" y="9282"/>
              <a:ext cx="116" cy="55"/>
            </a:xfrm>
            <a:custGeom>
              <a:avLst/>
              <a:gdLst/>
              <a:ahLst/>
              <a:cxnLst>
                <a:cxn ang="0">
                  <a:pos x="111" y="32"/>
                </a:cxn>
                <a:cxn ang="0">
                  <a:pos x="116" y="5"/>
                </a:cxn>
                <a:cxn ang="0">
                  <a:pos x="5" y="0"/>
                </a:cxn>
                <a:cxn ang="0">
                  <a:pos x="0" y="51"/>
                </a:cxn>
                <a:cxn ang="0">
                  <a:pos x="111" y="55"/>
                </a:cxn>
                <a:cxn ang="0">
                  <a:pos x="111" y="32"/>
                </a:cxn>
              </a:cxnLst>
              <a:rect l="0" t="0" r="r" b="b"/>
              <a:pathLst>
                <a:path w="116" h="55">
                  <a:moveTo>
                    <a:pt x="111" y="32"/>
                  </a:moveTo>
                  <a:lnTo>
                    <a:pt x="116" y="5"/>
                  </a:lnTo>
                  <a:lnTo>
                    <a:pt x="5" y="0"/>
                  </a:lnTo>
                  <a:lnTo>
                    <a:pt x="0" y="51"/>
                  </a:lnTo>
                  <a:lnTo>
                    <a:pt x="111" y="55"/>
                  </a:lnTo>
                  <a:lnTo>
                    <a:pt x="111" y="32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84" name="Freeform 91"/>
            <p:cNvSpPr>
              <a:spLocks/>
            </p:cNvSpPr>
            <p:nvPr/>
          </p:nvSpPr>
          <p:spPr bwMode="auto">
            <a:xfrm>
              <a:off x="7647" y="8804"/>
              <a:ext cx="97" cy="119"/>
            </a:xfrm>
            <a:custGeom>
              <a:avLst/>
              <a:gdLst/>
              <a:ahLst/>
              <a:cxnLst>
                <a:cxn ang="0">
                  <a:pos x="18" y="119"/>
                </a:cxn>
                <a:cxn ang="0">
                  <a:pos x="23" y="119"/>
                </a:cxn>
                <a:cxn ang="0">
                  <a:pos x="97" y="37"/>
                </a:cxn>
                <a:cxn ang="0">
                  <a:pos x="78" y="0"/>
                </a:cxn>
                <a:cxn ang="0">
                  <a:pos x="0" y="83"/>
                </a:cxn>
                <a:cxn ang="0">
                  <a:pos x="4" y="83"/>
                </a:cxn>
                <a:cxn ang="0">
                  <a:pos x="18" y="119"/>
                </a:cxn>
              </a:cxnLst>
              <a:rect l="0" t="0" r="r" b="b"/>
              <a:pathLst>
                <a:path w="97" h="119">
                  <a:moveTo>
                    <a:pt x="18" y="119"/>
                  </a:moveTo>
                  <a:lnTo>
                    <a:pt x="23" y="119"/>
                  </a:lnTo>
                  <a:lnTo>
                    <a:pt x="97" y="37"/>
                  </a:lnTo>
                  <a:lnTo>
                    <a:pt x="78" y="0"/>
                  </a:lnTo>
                  <a:lnTo>
                    <a:pt x="0" y="83"/>
                  </a:lnTo>
                  <a:lnTo>
                    <a:pt x="4" y="83"/>
                  </a:lnTo>
                  <a:lnTo>
                    <a:pt x="18" y="119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85" name="Freeform 92"/>
            <p:cNvSpPr>
              <a:spLocks/>
            </p:cNvSpPr>
            <p:nvPr/>
          </p:nvSpPr>
          <p:spPr bwMode="auto">
            <a:xfrm>
              <a:off x="7568" y="8887"/>
              <a:ext cx="97" cy="110"/>
            </a:xfrm>
            <a:custGeom>
              <a:avLst/>
              <a:gdLst/>
              <a:ahLst/>
              <a:cxnLst>
                <a:cxn ang="0">
                  <a:pos x="9" y="92"/>
                </a:cxn>
                <a:cxn ang="0">
                  <a:pos x="14" y="110"/>
                </a:cxn>
                <a:cxn ang="0">
                  <a:pos x="97" y="36"/>
                </a:cxn>
                <a:cxn ang="0">
                  <a:pos x="83" y="0"/>
                </a:cxn>
                <a:cxn ang="0">
                  <a:pos x="0" y="73"/>
                </a:cxn>
                <a:cxn ang="0">
                  <a:pos x="9" y="92"/>
                </a:cxn>
              </a:cxnLst>
              <a:rect l="0" t="0" r="r" b="b"/>
              <a:pathLst>
                <a:path w="97" h="110">
                  <a:moveTo>
                    <a:pt x="9" y="92"/>
                  </a:moveTo>
                  <a:lnTo>
                    <a:pt x="14" y="110"/>
                  </a:lnTo>
                  <a:lnTo>
                    <a:pt x="97" y="36"/>
                  </a:lnTo>
                  <a:lnTo>
                    <a:pt x="83" y="0"/>
                  </a:lnTo>
                  <a:lnTo>
                    <a:pt x="0" y="73"/>
                  </a:lnTo>
                  <a:lnTo>
                    <a:pt x="9" y="92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86" name="Freeform 93"/>
            <p:cNvSpPr>
              <a:spLocks/>
            </p:cNvSpPr>
            <p:nvPr/>
          </p:nvSpPr>
          <p:spPr bwMode="auto">
            <a:xfrm>
              <a:off x="7429" y="8896"/>
              <a:ext cx="83" cy="124"/>
            </a:xfrm>
            <a:custGeom>
              <a:avLst/>
              <a:gdLst/>
              <a:ahLst/>
              <a:cxnLst>
                <a:cxn ang="0">
                  <a:pos x="28" y="124"/>
                </a:cxn>
                <a:cxn ang="0">
                  <a:pos x="32" y="119"/>
                </a:cxn>
                <a:cxn ang="0">
                  <a:pos x="83" y="23"/>
                </a:cxn>
                <a:cxn ang="0">
                  <a:pos x="56" y="0"/>
                </a:cxn>
                <a:cxn ang="0">
                  <a:pos x="0" y="96"/>
                </a:cxn>
                <a:cxn ang="0">
                  <a:pos x="5" y="96"/>
                </a:cxn>
                <a:cxn ang="0">
                  <a:pos x="28" y="124"/>
                </a:cxn>
              </a:cxnLst>
              <a:rect l="0" t="0" r="r" b="b"/>
              <a:pathLst>
                <a:path w="83" h="124">
                  <a:moveTo>
                    <a:pt x="28" y="124"/>
                  </a:moveTo>
                  <a:lnTo>
                    <a:pt x="32" y="119"/>
                  </a:lnTo>
                  <a:lnTo>
                    <a:pt x="83" y="23"/>
                  </a:lnTo>
                  <a:lnTo>
                    <a:pt x="56" y="0"/>
                  </a:lnTo>
                  <a:lnTo>
                    <a:pt x="0" y="96"/>
                  </a:lnTo>
                  <a:lnTo>
                    <a:pt x="5" y="96"/>
                  </a:lnTo>
                  <a:lnTo>
                    <a:pt x="28" y="124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87" name="Freeform 94"/>
            <p:cNvSpPr>
              <a:spLocks/>
            </p:cNvSpPr>
            <p:nvPr/>
          </p:nvSpPr>
          <p:spPr bwMode="auto">
            <a:xfrm>
              <a:off x="7378" y="8992"/>
              <a:ext cx="79" cy="106"/>
            </a:xfrm>
            <a:custGeom>
              <a:avLst/>
              <a:gdLst/>
              <a:ahLst/>
              <a:cxnLst>
                <a:cxn ang="0">
                  <a:pos x="14" y="92"/>
                </a:cxn>
                <a:cxn ang="0">
                  <a:pos x="28" y="106"/>
                </a:cxn>
                <a:cxn ang="0">
                  <a:pos x="79" y="28"/>
                </a:cxn>
                <a:cxn ang="0">
                  <a:pos x="56" y="0"/>
                </a:cxn>
                <a:cxn ang="0">
                  <a:pos x="0" y="79"/>
                </a:cxn>
                <a:cxn ang="0">
                  <a:pos x="14" y="92"/>
                </a:cxn>
              </a:cxnLst>
              <a:rect l="0" t="0" r="r" b="b"/>
              <a:pathLst>
                <a:path w="79" h="106">
                  <a:moveTo>
                    <a:pt x="14" y="92"/>
                  </a:moveTo>
                  <a:lnTo>
                    <a:pt x="28" y="106"/>
                  </a:lnTo>
                  <a:lnTo>
                    <a:pt x="79" y="28"/>
                  </a:lnTo>
                  <a:lnTo>
                    <a:pt x="56" y="0"/>
                  </a:lnTo>
                  <a:lnTo>
                    <a:pt x="0" y="79"/>
                  </a:lnTo>
                  <a:lnTo>
                    <a:pt x="14" y="92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88" name="Freeform 95"/>
            <p:cNvSpPr>
              <a:spLocks/>
            </p:cNvSpPr>
            <p:nvPr/>
          </p:nvSpPr>
          <p:spPr bwMode="auto">
            <a:xfrm>
              <a:off x="7614" y="9135"/>
              <a:ext cx="195" cy="60"/>
            </a:xfrm>
            <a:custGeom>
              <a:avLst/>
              <a:gdLst/>
              <a:ahLst/>
              <a:cxnLst>
                <a:cxn ang="0">
                  <a:pos x="195" y="9"/>
                </a:cxn>
                <a:cxn ang="0">
                  <a:pos x="167" y="5"/>
                </a:cxn>
                <a:cxn ang="0">
                  <a:pos x="139" y="0"/>
                </a:cxn>
                <a:cxn ang="0">
                  <a:pos x="116" y="0"/>
                </a:cxn>
                <a:cxn ang="0">
                  <a:pos x="93" y="0"/>
                </a:cxn>
                <a:cxn ang="0">
                  <a:pos x="74" y="0"/>
                </a:cxn>
                <a:cxn ang="0">
                  <a:pos x="51" y="0"/>
                </a:cxn>
                <a:cxn ang="0">
                  <a:pos x="28" y="0"/>
                </a:cxn>
                <a:cxn ang="0">
                  <a:pos x="0" y="5"/>
                </a:cxn>
                <a:cxn ang="0">
                  <a:pos x="5" y="55"/>
                </a:cxn>
                <a:cxn ang="0">
                  <a:pos x="33" y="50"/>
                </a:cxn>
                <a:cxn ang="0">
                  <a:pos x="56" y="50"/>
                </a:cxn>
                <a:cxn ang="0">
                  <a:pos x="74" y="46"/>
                </a:cxn>
                <a:cxn ang="0">
                  <a:pos x="93" y="46"/>
                </a:cxn>
                <a:cxn ang="0">
                  <a:pos x="116" y="46"/>
                </a:cxn>
                <a:cxn ang="0">
                  <a:pos x="134" y="50"/>
                </a:cxn>
                <a:cxn ang="0">
                  <a:pos x="158" y="55"/>
                </a:cxn>
                <a:cxn ang="0">
                  <a:pos x="181" y="60"/>
                </a:cxn>
                <a:cxn ang="0">
                  <a:pos x="195" y="9"/>
                </a:cxn>
              </a:cxnLst>
              <a:rect l="0" t="0" r="r" b="b"/>
              <a:pathLst>
                <a:path w="195" h="60">
                  <a:moveTo>
                    <a:pt x="195" y="9"/>
                  </a:moveTo>
                  <a:lnTo>
                    <a:pt x="167" y="5"/>
                  </a:lnTo>
                  <a:lnTo>
                    <a:pt x="139" y="0"/>
                  </a:lnTo>
                  <a:lnTo>
                    <a:pt x="116" y="0"/>
                  </a:lnTo>
                  <a:lnTo>
                    <a:pt x="93" y="0"/>
                  </a:lnTo>
                  <a:lnTo>
                    <a:pt x="74" y="0"/>
                  </a:lnTo>
                  <a:lnTo>
                    <a:pt x="51" y="0"/>
                  </a:lnTo>
                  <a:lnTo>
                    <a:pt x="28" y="0"/>
                  </a:lnTo>
                  <a:lnTo>
                    <a:pt x="0" y="5"/>
                  </a:lnTo>
                  <a:lnTo>
                    <a:pt x="5" y="55"/>
                  </a:lnTo>
                  <a:lnTo>
                    <a:pt x="33" y="50"/>
                  </a:lnTo>
                  <a:lnTo>
                    <a:pt x="56" y="50"/>
                  </a:lnTo>
                  <a:lnTo>
                    <a:pt x="74" y="46"/>
                  </a:lnTo>
                  <a:lnTo>
                    <a:pt x="93" y="46"/>
                  </a:lnTo>
                  <a:lnTo>
                    <a:pt x="116" y="46"/>
                  </a:lnTo>
                  <a:lnTo>
                    <a:pt x="134" y="50"/>
                  </a:lnTo>
                  <a:lnTo>
                    <a:pt x="158" y="55"/>
                  </a:lnTo>
                  <a:lnTo>
                    <a:pt x="181" y="60"/>
                  </a:lnTo>
                  <a:lnTo>
                    <a:pt x="195" y="9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89" name="Freeform 96"/>
            <p:cNvSpPr>
              <a:spLocks/>
            </p:cNvSpPr>
            <p:nvPr/>
          </p:nvSpPr>
          <p:spPr bwMode="auto">
            <a:xfrm>
              <a:off x="5119" y="10491"/>
              <a:ext cx="2282" cy="41"/>
            </a:xfrm>
            <a:custGeom>
              <a:avLst/>
              <a:gdLst/>
              <a:ahLst/>
              <a:cxnLst>
                <a:cxn ang="0">
                  <a:pos x="2282" y="18"/>
                </a:cxn>
                <a:cxn ang="0">
                  <a:pos x="2282" y="0"/>
                </a:cxn>
                <a:cxn ang="0">
                  <a:pos x="0" y="0"/>
                </a:cxn>
                <a:cxn ang="0">
                  <a:pos x="0" y="41"/>
                </a:cxn>
                <a:cxn ang="0">
                  <a:pos x="2282" y="41"/>
                </a:cxn>
                <a:cxn ang="0">
                  <a:pos x="2282" y="18"/>
                </a:cxn>
              </a:cxnLst>
              <a:rect l="0" t="0" r="r" b="b"/>
              <a:pathLst>
                <a:path w="2282" h="41">
                  <a:moveTo>
                    <a:pt x="2282" y="18"/>
                  </a:moveTo>
                  <a:lnTo>
                    <a:pt x="2282" y="0"/>
                  </a:lnTo>
                  <a:lnTo>
                    <a:pt x="0" y="0"/>
                  </a:lnTo>
                  <a:lnTo>
                    <a:pt x="0" y="41"/>
                  </a:lnTo>
                  <a:lnTo>
                    <a:pt x="2282" y="41"/>
                  </a:lnTo>
                  <a:lnTo>
                    <a:pt x="2282" y="18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  <p:sp>
          <p:nvSpPr>
            <p:cNvPr id="190" name="Freeform 97"/>
            <p:cNvSpPr>
              <a:spLocks noEditPoints="1"/>
            </p:cNvSpPr>
            <p:nvPr/>
          </p:nvSpPr>
          <p:spPr bwMode="auto">
            <a:xfrm>
              <a:off x="5267" y="10702"/>
              <a:ext cx="1898" cy="258"/>
            </a:xfrm>
            <a:custGeom>
              <a:avLst/>
              <a:gdLst/>
              <a:ahLst/>
              <a:cxnLst>
                <a:cxn ang="0">
                  <a:pos x="23" y="19"/>
                </a:cxn>
                <a:cxn ang="0">
                  <a:pos x="135" y="5"/>
                </a:cxn>
                <a:cxn ang="0">
                  <a:pos x="195" y="46"/>
                </a:cxn>
                <a:cxn ang="0">
                  <a:pos x="185" y="101"/>
                </a:cxn>
                <a:cxn ang="0">
                  <a:pos x="167" y="129"/>
                </a:cxn>
                <a:cxn ang="0">
                  <a:pos x="209" y="175"/>
                </a:cxn>
                <a:cxn ang="0">
                  <a:pos x="176" y="239"/>
                </a:cxn>
                <a:cxn ang="0">
                  <a:pos x="10" y="249"/>
                </a:cxn>
                <a:cxn ang="0">
                  <a:pos x="28" y="226"/>
                </a:cxn>
                <a:cxn ang="0">
                  <a:pos x="116" y="115"/>
                </a:cxn>
                <a:cxn ang="0">
                  <a:pos x="144" y="69"/>
                </a:cxn>
                <a:cxn ang="0">
                  <a:pos x="116" y="23"/>
                </a:cxn>
                <a:cxn ang="0">
                  <a:pos x="84" y="226"/>
                </a:cxn>
                <a:cxn ang="0">
                  <a:pos x="102" y="239"/>
                </a:cxn>
                <a:cxn ang="0">
                  <a:pos x="139" y="221"/>
                </a:cxn>
                <a:cxn ang="0">
                  <a:pos x="148" y="161"/>
                </a:cxn>
                <a:cxn ang="0">
                  <a:pos x="97" y="134"/>
                </a:cxn>
                <a:cxn ang="0">
                  <a:pos x="477" y="239"/>
                </a:cxn>
                <a:cxn ang="0">
                  <a:pos x="384" y="258"/>
                </a:cxn>
                <a:cxn ang="0">
                  <a:pos x="417" y="235"/>
                </a:cxn>
                <a:cxn ang="0">
                  <a:pos x="417" y="32"/>
                </a:cxn>
                <a:cxn ang="0">
                  <a:pos x="394" y="14"/>
                </a:cxn>
                <a:cxn ang="0">
                  <a:pos x="477" y="19"/>
                </a:cxn>
                <a:cxn ang="0">
                  <a:pos x="560" y="32"/>
                </a:cxn>
                <a:cxn ang="0">
                  <a:pos x="546" y="14"/>
                </a:cxn>
                <a:cxn ang="0">
                  <a:pos x="630" y="14"/>
                </a:cxn>
                <a:cxn ang="0">
                  <a:pos x="616" y="42"/>
                </a:cxn>
                <a:cxn ang="0">
                  <a:pos x="616" y="239"/>
                </a:cxn>
                <a:cxn ang="0">
                  <a:pos x="528" y="249"/>
                </a:cxn>
                <a:cxn ang="0">
                  <a:pos x="560" y="235"/>
                </a:cxn>
                <a:cxn ang="0">
                  <a:pos x="1028" y="226"/>
                </a:cxn>
                <a:cxn ang="0">
                  <a:pos x="954" y="249"/>
                </a:cxn>
                <a:cxn ang="0">
                  <a:pos x="963" y="221"/>
                </a:cxn>
                <a:cxn ang="0">
                  <a:pos x="861" y="216"/>
                </a:cxn>
                <a:cxn ang="0">
                  <a:pos x="861" y="230"/>
                </a:cxn>
                <a:cxn ang="0">
                  <a:pos x="810" y="249"/>
                </a:cxn>
                <a:cxn ang="0">
                  <a:pos x="838" y="230"/>
                </a:cxn>
                <a:cxn ang="0">
                  <a:pos x="1218" y="5"/>
                </a:cxn>
                <a:cxn ang="0">
                  <a:pos x="1435" y="23"/>
                </a:cxn>
                <a:cxn ang="0">
                  <a:pos x="1435" y="226"/>
                </a:cxn>
                <a:cxn ang="0">
                  <a:pos x="1454" y="249"/>
                </a:cxn>
                <a:cxn ang="0">
                  <a:pos x="1375" y="244"/>
                </a:cxn>
                <a:cxn ang="0">
                  <a:pos x="1380" y="23"/>
                </a:cxn>
                <a:cxn ang="0">
                  <a:pos x="1310" y="244"/>
                </a:cxn>
                <a:cxn ang="0">
                  <a:pos x="1227" y="249"/>
                </a:cxn>
                <a:cxn ang="0">
                  <a:pos x="1250" y="230"/>
                </a:cxn>
                <a:cxn ang="0">
                  <a:pos x="1250" y="28"/>
                </a:cxn>
                <a:cxn ang="0">
                  <a:pos x="1218" y="5"/>
                </a:cxn>
                <a:cxn ang="0">
                  <a:pos x="1732" y="244"/>
                </a:cxn>
                <a:cxn ang="0">
                  <a:pos x="1644" y="249"/>
                </a:cxn>
                <a:cxn ang="0">
                  <a:pos x="1671" y="230"/>
                </a:cxn>
                <a:cxn ang="0">
                  <a:pos x="1667" y="28"/>
                </a:cxn>
                <a:cxn ang="0">
                  <a:pos x="1639" y="5"/>
                </a:cxn>
                <a:cxn ang="0">
                  <a:pos x="1727" y="23"/>
                </a:cxn>
                <a:cxn ang="0">
                  <a:pos x="1815" y="28"/>
                </a:cxn>
                <a:cxn ang="0">
                  <a:pos x="1796" y="14"/>
                </a:cxn>
                <a:cxn ang="0">
                  <a:pos x="1875" y="14"/>
                </a:cxn>
                <a:cxn ang="0">
                  <a:pos x="1866" y="51"/>
                </a:cxn>
                <a:cxn ang="0">
                  <a:pos x="1875" y="244"/>
                </a:cxn>
                <a:cxn ang="0">
                  <a:pos x="1792" y="249"/>
                </a:cxn>
                <a:cxn ang="0">
                  <a:pos x="1815" y="226"/>
                </a:cxn>
              </a:cxnLst>
              <a:rect l="0" t="0" r="r" b="b"/>
              <a:pathLst>
                <a:path w="1898" h="258">
                  <a:moveTo>
                    <a:pt x="33" y="212"/>
                  </a:moveTo>
                  <a:lnTo>
                    <a:pt x="33" y="51"/>
                  </a:lnTo>
                  <a:lnTo>
                    <a:pt x="33" y="46"/>
                  </a:lnTo>
                  <a:lnTo>
                    <a:pt x="33" y="42"/>
                  </a:lnTo>
                  <a:lnTo>
                    <a:pt x="28" y="37"/>
                  </a:lnTo>
                  <a:lnTo>
                    <a:pt x="28" y="32"/>
                  </a:lnTo>
                  <a:lnTo>
                    <a:pt x="28" y="28"/>
                  </a:lnTo>
                  <a:lnTo>
                    <a:pt x="28" y="28"/>
                  </a:lnTo>
                  <a:lnTo>
                    <a:pt x="28" y="23"/>
                  </a:lnTo>
                  <a:lnTo>
                    <a:pt x="28" y="23"/>
                  </a:lnTo>
                  <a:lnTo>
                    <a:pt x="23" y="19"/>
                  </a:lnTo>
                  <a:lnTo>
                    <a:pt x="23" y="19"/>
                  </a:lnTo>
                  <a:lnTo>
                    <a:pt x="19" y="14"/>
                  </a:lnTo>
                  <a:lnTo>
                    <a:pt x="19" y="14"/>
                  </a:lnTo>
                  <a:lnTo>
                    <a:pt x="14" y="14"/>
                  </a:lnTo>
                  <a:lnTo>
                    <a:pt x="10" y="14"/>
                  </a:lnTo>
                  <a:lnTo>
                    <a:pt x="5" y="14"/>
                  </a:lnTo>
                  <a:lnTo>
                    <a:pt x="0" y="14"/>
                  </a:lnTo>
                  <a:lnTo>
                    <a:pt x="0" y="5"/>
                  </a:lnTo>
                  <a:lnTo>
                    <a:pt x="116" y="5"/>
                  </a:lnTo>
                  <a:lnTo>
                    <a:pt x="125" y="5"/>
                  </a:lnTo>
                  <a:lnTo>
                    <a:pt x="135" y="5"/>
                  </a:lnTo>
                  <a:lnTo>
                    <a:pt x="144" y="10"/>
                  </a:lnTo>
                  <a:lnTo>
                    <a:pt x="148" y="10"/>
                  </a:lnTo>
                  <a:lnTo>
                    <a:pt x="158" y="10"/>
                  </a:lnTo>
                  <a:lnTo>
                    <a:pt x="162" y="14"/>
                  </a:lnTo>
                  <a:lnTo>
                    <a:pt x="167" y="19"/>
                  </a:lnTo>
                  <a:lnTo>
                    <a:pt x="176" y="19"/>
                  </a:lnTo>
                  <a:lnTo>
                    <a:pt x="181" y="23"/>
                  </a:lnTo>
                  <a:lnTo>
                    <a:pt x="185" y="28"/>
                  </a:lnTo>
                  <a:lnTo>
                    <a:pt x="190" y="32"/>
                  </a:lnTo>
                  <a:lnTo>
                    <a:pt x="195" y="42"/>
                  </a:lnTo>
                  <a:lnTo>
                    <a:pt x="195" y="46"/>
                  </a:lnTo>
                  <a:lnTo>
                    <a:pt x="199" y="51"/>
                  </a:lnTo>
                  <a:lnTo>
                    <a:pt x="199" y="60"/>
                  </a:lnTo>
                  <a:lnTo>
                    <a:pt x="199" y="69"/>
                  </a:lnTo>
                  <a:lnTo>
                    <a:pt x="199" y="74"/>
                  </a:lnTo>
                  <a:lnTo>
                    <a:pt x="199" y="78"/>
                  </a:lnTo>
                  <a:lnTo>
                    <a:pt x="199" y="83"/>
                  </a:lnTo>
                  <a:lnTo>
                    <a:pt x="195" y="88"/>
                  </a:lnTo>
                  <a:lnTo>
                    <a:pt x="195" y="92"/>
                  </a:lnTo>
                  <a:lnTo>
                    <a:pt x="190" y="97"/>
                  </a:lnTo>
                  <a:lnTo>
                    <a:pt x="185" y="97"/>
                  </a:lnTo>
                  <a:lnTo>
                    <a:pt x="185" y="101"/>
                  </a:lnTo>
                  <a:lnTo>
                    <a:pt x="181" y="106"/>
                  </a:lnTo>
                  <a:lnTo>
                    <a:pt x="176" y="111"/>
                  </a:lnTo>
                  <a:lnTo>
                    <a:pt x="172" y="115"/>
                  </a:lnTo>
                  <a:lnTo>
                    <a:pt x="167" y="115"/>
                  </a:lnTo>
                  <a:lnTo>
                    <a:pt x="162" y="120"/>
                  </a:lnTo>
                  <a:lnTo>
                    <a:pt x="158" y="120"/>
                  </a:lnTo>
                  <a:lnTo>
                    <a:pt x="153" y="120"/>
                  </a:lnTo>
                  <a:lnTo>
                    <a:pt x="148" y="124"/>
                  </a:lnTo>
                  <a:lnTo>
                    <a:pt x="153" y="124"/>
                  </a:lnTo>
                  <a:lnTo>
                    <a:pt x="158" y="124"/>
                  </a:lnTo>
                  <a:lnTo>
                    <a:pt x="167" y="129"/>
                  </a:lnTo>
                  <a:lnTo>
                    <a:pt x="172" y="129"/>
                  </a:lnTo>
                  <a:lnTo>
                    <a:pt x="176" y="134"/>
                  </a:lnTo>
                  <a:lnTo>
                    <a:pt x="181" y="134"/>
                  </a:lnTo>
                  <a:lnTo>
                    <a:pt x="185" y="138"/>
                  </a:lnTo>
                  <a:lnTo>
                    <a:pt x="190" y="143"/>
                  </a:lnTo>
                  <a:lnTo>
                    <a:pt x="195" y="147"/>
                  </a:lnTo>
                  <a:lnTo>
                    <a:pt x="199" y="152"/>
                  </a:lnTo>
                  <a:lnTo>
                    <a:pt x="204" y="157"/>
                  </a:lnTo>
                  <a:lnTo>
                    <a:pt x="204" y="161"/>
                  </a:lnTo>
                  <a:lnTo>
                    <a:pt x="209" y="166"/>
                  </a:lnTo>
                  <a:lnTo>
                    <a:pt x="209" y="175"/>
                  </a:lnTo>
                  <a:lnTo>
                    <a:pt x="209" y="180"/>
                  </a:lnTo>
                  <a:lnTo>
                    <a:pt x="209" y="189"/>
                  </a:lnTo>
                  <a:lnTo>
                    <a:pt x="209" y="193"/>
                  </a:lnTo>
                  <a:lnTo>
                    <a:pt x="209" y="203"/>
                  </a:lnTo>
                  <a:lnTo>
                    <a:pt x="209" y="207"/>
                  </a:lnTo>
                  <a:lnTo>
                    <a:pt x="204" y="216"/>
                  </a:lnTo>
                  <a:lnTo>
                    <a:pt x="199" y="221"/>
                  </a:lnTo>
                  <a:lnTo>
                    <a:pt x="195" y="226"/>
                  </a:lnTo>
                  <a:lnTo>
                    <a:pt x="190" y="230"/>
                  </a:lnTo>
                  <a:lnTo>
                    <a:pt x="185" y="235"/>
                  </a:lnTo>
                  <a:lnTo>
                    <a:pt x="176" y="239"/>
                  </a:lnTo>
                  <a:lnTo>
                    <a:pt x="172" y="244"/>
                  </a:lnTo>
                  <a:lnTo>
                    <a:pt x="162" y="249"/>
                  </a:lnTo>
                  <a:lnTo>
                    <a:pt x="153" y="253"/>
                  </a:lnTo>
                  <a:lnTo>
                    <a:pt x="144" y="253"/>
                  </a:lnTo>
                  <a:lnTo>
                    <a:pt x="135" y="253"/>
                  </a:lnTo>
                  <a:lnTo>
                    <a:pt x="121" y="253"/>
                  </a:lnTo>
                  <a:lnTo>
                    <a:pt x="111" y="258"/>
                  </a:lnTo>
                  <a:lnTo>
                    <a:pt x="0" y="258"/>
                  </a:lnTo>
                  <a:lnTo>
                    <a:pt x="0" y="249"/>
                  </a:lnTo>
                  <a:lnTo>
                    <a:pt x="5" y="249"/>
                  </a:lnTo>
                  <a:lnTo>
                    <a:pt x="10" y="249"/>
                  </a:lnTo>
                  <a:lnTo>
                    <a:pt x="14" y="249"/>
                  </a:lnTo>
                  <a:lnTo>
                    <a:pt x="19" y="249"/>
                  </a:lnTo>
                  <a:lnTo>
                    <a:pt x="19" y="244"/>
                  </a:lnTo>
                  <a:lnTo>
                    <a:pt x="23" y="244"/>
                  </a:lnTo>
                  <a:lnTo>
                    <a:pt x="23" y="244"/>
                  </a:lnTo>
                  <a:lnTo>
                    <a:pt x="28" y="239"/>
                  </a:lnTo>
                  <a:lnTo>
                    <a:pt x="28" y="239"/>
                  </a:lnTo>
                  <a:lnTo>
                    <a:pt x="28" y="235"/>
                  </a:lnTo>
                  <a:lnTo>
                    <a:pt x="28" y="235"/>
                  </a:lnTo>
                  <a:lnTo>
                    <a:pt x="28" y="230"/>
                  </a:lnTo>
                  <a:lnTo>
                    <a:pt x="28" y="226"/>
                  </a:lnTo>
                  <a:lnTo>
                    <a:pt x="33" y="221"/>
                  </a:lnTo>
                  <a:lnTo>
                    <a:pt x="33" y="216"/>
                  </a:lnTo>
                  <a:lnTo>
                    <a:pt x="33" y="212"/>
                  </a:lnTo>
                  <a:close/>
                  <a:moveTo>
                    <a:pt x="84" y="19"/>
                  </a:moveTo>
                  <a:lnTo>
                    <a:pt x="84" y="120"/>
                  </a:lnTo>
                  <a:lnTo>
                    <a:pt x="93" y="120"/>
                  </a:lnTo>
                  <a:lnTo>
                    <a:pt x="97" y="120"/>
                  </a:lnTo>
                  <a:lnTo>
                    <a:pt x="102" y="120"/>
                  </a:lnTo>
                  <a:lnTo>
                    <a:pt x="107" y="115"/>
                  </a:lnTo>
                  <a:lnTo>
                    <a:pt x="111" y="115"/>
                  </a:lnTo>
                  <a:lnTo>
                    <a:pt x="116" y="115"/>
                  </a:lnTo>
                  <a:lnTo>
                    <a:pt x="121" y="111"/>
                  </a:lnTo>
                  <a:lnTo>
                    <a:pt x="125" y="111"/>
                  </a:lnTo>
                  <a:lnTo>
                    <a:pt x="130" y="106"/>
                  </a:lnTo>
                  <a:lnTo>
                    <a:pt x="130" y="101"/>
                  </a:lnTo>
                  <a:lnTo>
                    <a:pt x="135" y="97"/>
                  </a:lnTo>
                  <a:lnTo>
                    <a:pt x="139" y="92"/>
                  </a:lnTo>
                  <a:lnTo>
                    <a:pt x="139" y="92"/>
                  </a:lnTo>
                  <a:lnTo>
                    <a:pt x="139" y="83"/>
                  </a:lnTo>
                  <a:lnTo>
                    <a:pt x="144" y="78"/>
                  </a:lnTo>
                  <a:lnTo>
                    <a:pt x="144" y="74"/>
                  </a:lnTo>
                  <a:lnTo>
                    <a:pt x="144" y="69"/>
                  </a:lnTo>
                  <a:lnTo>
                    <a:pt x="144" y="65"/>
                  </a:lnTo>
                  <a:lnTo>
                    <a:pt x="144" y="60"/>
                  </a:lnTo>
                  <a:lnTo>
                    <a:pt x="139" y="55"/>
                  </a:lnTo>
                  <a:lnTo>
                    <a:pt x="139" y="51"/>
                  </a:lnTo>
                  <a:lnTo>
                    <a:pt x="139" y="46"/>
                  </a:lnTo>
                  <a:lnTo>
                    <a:pt x="135" y="42"/>
                  </a:lnTo>
                  <a:lnTo>
                    <a:pt x="130" y="37"/>
                  </a:lnTo>
                  <a:lnTo>
                    <a:pt x="130" y="32"/>
                  </a:lnTo>
                  <a:lnTo>
                    <a:pt x="125" y="32"/>
                  </a:lnTo>
                  <a:lnTo>
                    <a:pt x="121" y="28"/>
                  </a:lnTo>
                  <a:lnTo>
                    <a:pt x="116" y="23"/>
                  </a:lnTo>
                  <a:lnTo>
                    <a:pt x="111" y="23"/>
                  </a:lnTo>
                  <a:lnTo>
                    <a:pt x="107" y="23"/>
                  </a:lnTo>
                  <a:lnTo>
                    <a:pt x="102" y="23"/>
                  </a:lnTo>
                  <a:lnTo>
                    <a:pt x="97" y="19"/>
                  </a:lnTo>
                  <a:lnTo>
                    <a:pt x="93" y="19"/>
                  </a:lnTo>
                  <a:lnTo>
                    <a:pt x="84" y="19"/>
                  </a:lnTo>
                  <a:close/>
                  <a:moveTo>
                    <a:pt x="84" y="134"/>
                  </a:moveTo>
                  <a:lnTo>
                    <a:pt x="84" y="216"/>
                  </a:lnTo>
                  <a:lnTo>
                    <a:pt x="84" y="221"/>
                  </a:lnTo>
                  <a:lnTo>
                    <a:pt x="84" y="226"/>
                  </a:lnTo>
                  <a:lnTo>
                    <a:pt x="84" y="226"/>
                  </a:lnTo>
                  <a:lnTo>
                    <a:pt x="84" y="230"/>
                  </a:lnTo>
                  <a:lnTo>
                    <a:pt x="84" y="230"/>
                  </a:lnTo>
                  <a:lnTo>
                    <a:pt x="88" y="235"/>
                  </a:lnTo>
                  <a:lnTo>
                    <a:pt x="88" y="235"/>
                  </a:lnTo>
                  <a:lnTo>
                    <a:pt x="88" y="239"/>
                  </a:lnTo>
                  <a:lnTo>
                    <a:pt x="88" y="239"/>
                  </a:lnTo>
                  <a:lnTo>
                    <a:pt x="93" y="239"/>
                  </a:lnTo>
                  <a:lnTo>
                    <a:pt x="93" y="239"/>
                  </a:lnTo>
                  <a:lnTo>
                    <a:pt x="97" y="239"/>
                  </a:lnTo>
                  <a:lnTo>
                    <a:pt x="97" y="239"/>
                  </a:lnTo>
                  <a:lnTo>
                    <a:pt x="102" y="239"/>
                  </a:lnTo>
                  <a:lnTo>
                    <a:pt x="102" y="239"/>
                  </a:lnTo>
                  <a:lnTo>
                    <a:pt x="107" y="239"/>
                  </a:lnTo>
                  <a:lnTo>
                    <a:pt x="111" y="239"/>
                  </a:lnTo>
                  <a:lnTo>
                    <a:pt x="116" y="239"/>
                  </a:lnTo>
                  <a:lnTo>
                    <a:pt x="121" y="239"/>
                  </a:lnTo>
                  <a:lnTo>
                    <a:pt x="121" y="239"/>
                  </a:lnTo>
                  <a:lnTo>
                    <a:pt x="125" y="235"/>
                  </a:lnTo>
                  <a:lnTo>
                    <a:pt x="130" y="235"/>
                  </a:lnTo>
                  <a:lnTo>
                    <a:pt x="135" y="230"/>
                  </a:lnTo>
                  <a:lnTo>
                    <a:pt x="139" y="226"/>
                  </a:lnTo>
                  <a:lnTo>
                    <a:pt x="139" y="221"/>
                  </a:lnTo>
                  <a:lnTo>
                    <a:pt x="144" y="216"/>
                  </a:lnTo>
                  <a:lnTo>
                    <a:pt x="144" y="212"/>
                  </a:lnTo>
                  <a:lnTo>
                    <a:pt x="148" y="207"/>
                  </a:lnTo>
                  <a:lnTo>
                    <a:pt x="148" y="203"/>
                  </a:lnTo>
                  <a:lnTo>
                    <a:pt x="148" y="198"/>
                  </a:lnTo>
                  <a:lnTo>
                    <a:pt x="148" y="193"/>
                  </a:lnTo>
                  <a:lnTo>
                    <a:pt x="148" y="184"/>
                  </a:lnTo>
                  <a:lnTo>
                    <a:pt x="148" y="180"/>
                  </a:lnTo>
                  <a:lnTo>
                    <a:pt x="148" y="175"/>
                  </a:lnTo>
                  <a:lnTo>
                    <a:pt x="148" y="170"/>
                  </a:lnTo>
                  <a:lnTo>
                    <a:pt x="148" y="161"/>
                  </a:lnTo>
                  <a:lnTo>
                    <a:pt x="144" y="157"/>
                  </a:lnTo>
                  <a:lnTo>
                    <a:pt x="139" y="152"/>
                  </a:lnTo>
                  <a:lnTo>
                    <a:pt x="139" y="147"/>
                  </a:lnTo>
                  <a:lnTo>
                    <a:pt x="135" y="147"/>
                  </a:lnTo>
                  <a:lnTo>
                    <a:pt x="130" y="143"/>
                  </a:lnTo>
                  <a:lnTo>
                    <a:pt x="125" y="138"/>
                  </a:lnTo>
                  <a:lnTo>
                    <a:pt x="121" y="138"/>
                  </a:lnTo>
                  <a:lnTo>
                    <a:pt x="116" y="138"/>
                  </a:lnTo>
                  <a:lnTo>
                    <a:pt x="111" y="134"/>
                  </a:lnTo>
                  <a:lnTo>
                    <a:pt x="107" y="134"/>
                  </a:lnTo>
                  <a:lnTo>
                    <a:pt x="97" y="134"/>
                  </a:lnTo>
                  <a:lnTo>
                    <a:pt x="93" y="134"/>
                  </a:lnTo>
                  <a:lnTo>
                    <a:pt x="84" y="134"/>
                  </a:lnTo>
                  <a:close/>
                  <a:moveTo>
                    <a:pt x="560" y="65"/>
                  </a:moveTo>
                  <a:lnTo>
                    <a:pt x="472" y="226"/>
                  </a:lnTo>
                  <a:lnTo>
                    <a:pt x="472" y="230"/>
                  </a:lnTo>
                  <a:lnTo>
                    <a:pt x="472" y="230"/>
                  </a:lnTo>
                  <a:lnTo>
                    <a:pt x="472" y="235"/>
                  </a:lnTo>
                  <a:lnTo>
                    <a:pt x="472" y="235"/>
                  </a:lnTo>
                  <a:lnTo>
                    <a:pt x="472" y="239"/>
                  </a:lnTo>
                  <a:lnTo>
                    <a:pt x="472" y="239"/>
                  </a:lnTo>
                  <a:lnTo>
                    <a:pt x="477" y="239"/>
                  </a:lnTo>
                  <a:lnTo>
                    <a:pt x="477" y="244"/>
                  </a:lnTo>
                  <a:lnTo>
                    <a:pt x="482" y="244"/>
                  </a:lnTo>
                  <a:lnTo>
                    <a:pt x="482" y="244"/>
                  </a:lnTo>
                  <a:lnTo>
                    <a:pt x="486" y="249"/>
                  </a:lnTo>
                  <a:lnTo>
                    <a:pt x="486" y="249"/>
                  </a:lnTo>
                  <a:lnTo>
                    <a:pt x="491" y="249"/>
                  </a:lnTo>
                  <a:lnTo>
                    <a:pt x="491" y="249"/>
                  </a:lnTo>
                  <a:lnTo>
                    <a:pt x="496" y="249"/>
                  </a:lnTo>
                  <a:lnTo>
                    <a:pt x="500" y="249"/>
                  </a:lnTo>
                  <a:lnTo>
                    <a:pt x="500" y="258"/>
                  </a:lnTo>
                  <a:lnTo>
                    <a:pt x="384" y="258"/>
                  </a:lnTo>
                  <a:lnTo>
                    <a:pt x="384" y="249"/>
                  </a:lnTo>
                  <a:lnTo>
                    <a:pt x="394" y="249"/>
                  </a:lnTo>
                  <a:lnTo>
                    <a:pt x="398" y="249"/>
                  </a:lnTo>
                  <a:lnTo>
                    <a:pt x="403" y="249"/>
                  </a:lnTo>
                  <a:lnTo>
                    <a:pt x="403" y="249"/>
                  </a:lnTo>
                  <a:lnTo>
                    <a:pt x="408" y="244"/>
                  </a:lnTo>
                  <a:lnTo>
                    <a:pt x="412" y="244"/>
                  </a:lnTo>
                  <a:lnTo>
                    <a:pt x="412" y="244"/>
                  </a:lnTo>
                  <a:lnTo>
                    <a:pt x="412" y="239"/>
                  </a:lnTo>
                  <a:lnTo>
                    <a:pt x="417" y="239"/>
                  </a:lnTo>
                  <a:lnTo>
                    <a:pt x="417" y="235"/>
                  </a:lnTo>
                  <a:lnTo>
                    <a:pt x="417" y="235"/>
                  </a:lnTo>
                  <a:lnTo>
                    <a:pt x="417" y="230"/>
                  </a:lnTo>
                  <a:lnTo>
                    <a:pt x="417" y="226"/>
                  </a:lnTo>
                  <a:lnTo>
                    <a:pt x="417" y="221"/>
                  </a:lnTo>
                  <a:lnTo>
                    <a:pt x="417" y="216"/>
                  </a:lnTo>
                  <a:lnTo>
                    <a:pt x="417" y="212"/>
                  </a:lnTo>
                  <a:lnTo>
                    <a:pt x="417" y="51"/>
                  </a:lnTo>
                  <a:lnTo>
                    <a:pt x="417" y="46"/>
                  </a:lnTo>
                  <a:lnTo>
                    <a:pt x="417" y="42"/>
                  </a:lnTo>
                  <a:lnTo>
                    <a:pt x="417" y="37"/>
                  </a:lnTo>
                  <a:lnTo>
                    <a:pt x="417" y="32"/>
                  </a:lnTo>
                  <a:lnTo>
                    <a:pt x="417" y="28"/>
                  </a:lnTo>
                  <a:lnTo>
                    <a:pt x="417" y="28"/>
                  </a:lnTo>
                  <a:lnTo>
                    <a:pt x="417" y="23"/>
                  </a:lnTo>
                  <a:lnTo>
                    <a:pt x="417" y="23"/>
                  </a:lnTo>
                  <a:lnTo>
                    <a:pt x="412" y="19"/>
                  </a:lnTo>
                  <a:lnTo>
                    <a:pt x="412" y="19"/>
                  </a:lnTo>
                  <a:lnTo>
                    <a:pt x="408" y="14"/>
                  </a:lnTo>
                  <a:lnTo>
                    <a:pt x="403" y="14"/>
                  </a:lnTo>
                  <a:lnTo>
                    <a:pt x="403" y="14"/>
                  </a:lnTo>
                  <a:lnTo>
                    <a:pt x="398" y="14"/>
                  </a:lnTo>
                  <a:lnTo>
                    <a:pt x="394" y="14"/>
                  </a:lnTo>
                  <a:lnTo>
                    <a:pt x="384" y="14"/>
                  </a:lnTo>
                  <a:lnTo>
                    <a:pt x="384" y="5"/>
                  </a:lnTo>
                  <a:lnTo>
                    <a:pt x="505" y="5"/>
                  </a:lnTo>
                  <a:lnTo>
                    <a:pt x="505" y="14"/>
                  </a:lnTo>
                  <a:lnTo>
                    <a:pt x="496" y="14"/>
                  </a:lnTo>
                  <a:lnTo>
                    <a:pt x="491" y="14"/>
                  </a:lnTo>
                  <a:lnTo>
                    <a:pt x="486" y="14"/>
                  </a:lnTo>
                  <a:lnTo>
                    <a:pt x="486" y="14"/>
                  </a:lnTo>
                  <a:lnTo>
                    <a:pt x="482" y="14"/>
                  </a:lnTo>
                  <a:lnTo>
                    <a:pt x="477" y="19"/>
                  </a:lnTo>
                  <a:lnTo>
                    <a:pt x="477" y="19"/>
                  </a:lnTo>
                  <a:lnTo>
                    <a:pt x="477" y="23"/>
                  </a:lnTo>
                  <a:lnTo>
                    <a:pt x="472" y="23"/>
                  </a:lnTo>
                  <a:lnTo>
                    <a:pt x="472" y="23"/>
                  </a:lnTo>
                  <a:lnTo>
                    <a:pt x="472" y="28"/>
                  </a:lnTo>
                  <a:lnTo>
                    <a:pt x="472" y="32"/>
                  </a:lnTo>
                  <a:lnTo>
                    <a:pt x="472" y="37"/>
                  </a:lnTo>
                  <a:lnTo>
                    <a:pt x="472" y="42"/>
                  </a:lnTo>
                  <a:lnTo>
                    <a:pt x="472" y="46"/>
                  </a:lnTo>
                  <a:lnTo>
                    <a:pt x="472" y="51"/>
                  </a:lnTo>
                  <a:lnTo>
                    <a:pt x="472" y="193"/>
                  </a:lnTo>
                  <a:lnTo>
                    <a:pt x="560" y="32"/>
                  </a:lnTo>
                  <a:lnTo>
                    <a:pt x="560" y="32"/>
                  </a:lnTo>
                  <a:lnTo>
                    <a:pt x="560" y="28"/>
                  </a:lnTo>
                  <a:lnTo>
                    <a:pt x="560" y="28"/>
                  </a:lnTo>
                  <a:lnTo>
                    <a:pt x="560" y="23"/>
                  </a:lnTo>
                  <a:lnTo>
                    <a:pt x="560" y="23"/>
                  </a:lnTo>
                  <a:lnTo>
                    <a:pt x="556" y="23"/>
                  </a:lnTo>
                  <a:lnTo>
                    <a:pt x="556" y="19"/>
                  </a:lnTo>
                  <a:lnTo>
                    <a:pt x="556" y="19"/>
                  </a:lnTo>
                  <a:lnTo>
                    <a:pt x="551" y="19"/>
                  </a:lnTo>
                  <a:lnTo>
                    <a:pt x="551" y="14"/>
                  </a:lnTo>
                  <a:lnTo>
                    <a:pt x="546" y="14"/>
                  </a:lnTo>
                  <a:lnTo>
                    <a:pt x="546" y="14"/>
                  </a:lnTo>
                  <a:lnTo>
                    <a:pt x="542" y="14"/>
                  </a:lnTo>
                  <a:lnTo>
                    <a:pt x="537" y="14"/>
                  </a:lnTo>
                  <a:lnTo>
                    <a:pt x="537" y="14"/>
                  </a:lnTo>
                  <a:lnTo>
                    <a:pt x="533" y="14"/>
                  </a:lnTo>
                  <a:lnTo>
                    <a:pt x="533" y="5"/>
                  </a:lnTo>
                  <a:lnTo>
                    <a:pt x="648" y="5"/>
                  </a:lnTo>
                  <a:lnTo>
                    <a:pt x="648" y="14"/>
                  </a:lnTo>
                  <a:lnTo>
                    <a:pt x="639" y="14"/>
                  </a:lnTo>
                  <a:lnTo>
                    <a:pt x="634" y="14"/>
                  </a:lnTo>
                  <a:lnTo>
                    <a:pt x="630" y="14"/>
                  </a:lnTo>
                  <a:lnTo>
                    <a:pt x="630" y="14"/>
                  </a:lnTo>
                  <a:lnTo>
                    <a:pt x="625" y="14"/>
                  </a:lnTo>
                  <a:lnTo>
                    <a:pt x="621" y="19"/>
                  </a:lnTo>
                  <a:lnTo>
                    <a:pt x="621" y="19"/>
                  </a:lnTo>
                  <a:lnTo>
                    <a:pt x="621" y="23"/>
                  </a:lnTo>
                  <a:lnTo>
                    <a:pt x="616" y="23"/>
                  </a:lnTo>
                  <a:lnTo>
                    <a:pt x="616" y="23"/>
                  </a:lnTo>
                  <a:lnTo>
                    <a:pt x="616" y="28"/>
                  </a:lnTo>
                  <a:lnTo>
                    <a:pt x="616" y="32"/>
                  </a:lnTo>
                  <a:lnTo>
                    <a:pt x="616" y="37"/>
                  </a:lnTo>
                  <a:lnTo>
                    <a:pt x="616" y="42"/>
                  </a:lnTo>
                  <a:lnTo>
                    <a:pt x="616" y="46"/>
                  </a:lnTo>
                  <a:lnTo>
                    <a:pt x="616" y="51"/>
                  </a:lnTo>
                  <a:lnTo>
                    <a:pt x="616" y="212"/>
                  </a:lnTo>
                  <a:lnTo>
                    <a:pt x="616" y="216"/>
                  </a:lnTo>
                  <a:lnTo>
                    <a:pt x="616" y="221"/>
                  </a:lnTo>
                  <a:lnTo>
                    <a:pt x="616" y="226"/>
                  </a:lnTo>
                  <a:lnTo>
                    <a:pt x="616" y="230"/>
                  </a:lnTo>
                  <a:lnTo>
                    <a:pt x="616" y="235"/>
                  </a:lnTo>
                  <a:lnTo>
                    <a:pt x="616" y="235"/>
                  </a:lnTo>
                  <a:lnTo>
                    <a:pt x="616" y="239"/>
                  </a:lnTo>
                  <a:lnTo>
                    <a:pt x="616" y="239"/>
                  </a:lnTo>
                  <a:lnTo>
                    <a:pt x="621" y="244"/>
                  </a:lnTo>
                  <a:lnTo>
                    <a:pt x="621" y="244"/>
                  </a:lnTo>
                  <a:lnTo>
                    <a:pt x="625" y="244"/>
                  </a:lnTo>
                  <a:lnTo>
                    <a:pt x="630" y="249"/>
                  </a:lnTo>
                  <a:lnTo>
                    <a:pt x="630" y="249"/>
                  </a:lnTo>
                  <a:lnTo>
                    <a:pt x="634" y="249"/>
                  </a:lnTo>
                  <a:lnTo>
                    <a:pt x="639" y="249"/>
                  </a:lnTo>
                  <a:lnTo>
                    <a:pt x="648" y="249"/>
                  </a:lnTo>
                  <a:lnTo>
                    <a:pt x="648" y="258"/>
                  </a:lnTo>
                  <a:lnTo>
                    <a:pt x="528" y="258"/>
                  </a:lnTo>
                  <a:lnTo>
                    <a:pt x="528" y="249"/>
                  </a:lnTo>
                  <a:lnTo>
                    <a:pt x="537" y="249"/>
                  </a:lnTo>
                  <a:lnTo>
                    <a:pt x="542" y="249"/>
                  </a:lnTo>
                  <a:lnTo>
                    <a:pt x="542" y="249"/>
                  </a:lnTo>
                  <a:lnTo>
                    <a:pt x="546" y="249"/>
                  </a:lnTo>
                  <a:lnTo>
                    <a:pt x="551" y="244"/>
                  </a:lnTo>
                  <a:lnTo>
                    <a:pt x="556" y="244"/>
                  </a:lnTo>
                  <a:lnTo>
                    <a:pt x="556" y="244"/>
                  </a:lnTo>
                  <a:lnTo>
                    <a:pt x="556" y="239"/>
                  </a:lnTo>
                  <a:lnTo>
                    <a:pt x="560" y="239"/>
                  </a:lnTo>
                  <a:lnTo>
                    <a:pt x="560" y="235"/>
                  </a:lnTo>
                  <a:lnTo>
                    <a:pt x="560" y="235"/>
                  </a:lnTo>
                  <a:lnTo>
                    <a:pt x="560" y="230"/>
                  </a:lnTo>
                  <a:lnTo>
                    <a:pt x="560" y="226"/>
                  </a:lnTo>
                  <a:lnTo>
                    <a:pt x="560" y="221"/>
                  </a:lnTo>
                  <a:lnTo>
                    <a:pt x="560" y="216"/>
                  </a:lnTo>
                  <a:lnTo>
                    <a:pt x="560" y="212"/>
                  </a:lnTo>
                  <a:lnTo>
                    <a:pt x="560" y="65"/>
                  </a:lnTo>
                  <a:close/>
                  <a:moveTo>
                    <a:pt x="931" y="0"/>
                  </a:moveTo>
                  <a:lnTo>
                    <a:pt x="935" y="0"/>
                  </a:lnTo>
                  <a:lnTo>
                    <a:pt x="1019" y="212"/>
                  </a:lnTo>
                  <a:lnTo>
                    <a:pt x="1023" y="221"/>
                  </a:lnTo>
                  <a:lnTo>
                    <a:pt x="1028" y="226"/>
                  </a:lnTo>
                  <a:lnTo>
                    <a:pt x="1033" y="235"/>
                  </a:lnTo>
                  <a:lnTo>
                    <a:pt x="1037" y="239"/>
                  </a:lnTo>
                  <a:lnTo>
                    <a:pt x="1042" y="244"/>
                  </a:lnTo>
                  <a:lnTo>
                    <a:pt x="1046" y="249"/>
                  </a:lnTo>
                  <a:lnTo>
                    <a:pt x="1051" y="249"/>
                  </a:lnTo>
                  <a:lnTo>
                    <a:pt x="1056" y="249"/>
                  </a:lnTo>
                  <a:lnTo>
                    <a:pt x="1056" y="258"/>
                  </a:lnTo>
                  <a:lnTo>
                    <a:pt x="940" y="258"/>
                  </a:lnTo>
                  <a:lnTo>
                    <a:pt x="940" y="249"/>
                  </a:lnTo>
                  <a:lnTo>
                    <a:pt x="949" y="249"/>
                  </a:lnTo>
                  <a:lnTo>
                    <a:pt x="954" y="249"/>
                  </a:lnTo>
                  <a:lnTo>
                    <a:pt x="958" y="249"/>
                  </a:lnTo>
                  <a:lnTo>
                    <a:pt x="958" y="244"/>
                  </a:lnTo>
                  <a:lnTo>
                    <a:pt x="963" y="244"/>
                  </a:lnTo>
                  <a:lnTo>
                    <a:pt x="963" y="239"/>
                  </a:lnTo>
                  <a:lnTo>
                    <a:pt x="968" y="235"/>
                  </a:lnTo>
                  <a:lnTo>
                    <a:pt x="968" y="235"/>
                  </a:lnTo>
                  <a:lnTo>
                    <a:pt x="968" y="230"/>
                  </a:lnTo>
                  <a:lnTo>
                    <a:pt x="968" y="230"/>
                  </a:lnTo>
                  <a:lnTo>
                    <a:pt x="963" y="226"/>
                  </a:lnTo>
                  <a:lnTo>
                    <a:pt x="963" y="226"/>
                  </a:lnTo>
                  <a:lnTo>
                    <a:pt x="963" y="221"/>
                  </a:lnTo>
                  <a:lnTo>
                    <a:pt x="963" y="216"/>
                  </a:lnTo>
                  <a:lnTo>
                    <a:pt x="963" y="212"/>
                  </a:lnTo>
                  <a:lnTo>
                    <a:pt x="958" y="212"/>
                  </a:lnTo>
                  <a:lnTo>
                    <a:pt x="949" y="184"/>
                  </a:lnTo>
                  <a:lnTo>
                    <a:pt x="875" y="184"/>
                  </a:lnTo>
                  <a:lnTo>
                    <a:pt x="866" y="212"/>
                  </a:lnTo>
                  <a:lnTo>
                    <a:pt x="866" y="212"/>
                  </a:lnTo>
                  <a:lnTo>
                    <a:pt x="866" y="212"/>
                  </a:lnTo>
                  <a:lnTo>
                    <a:pt x="866" y="216"/>
                  </a:lnTo>
                  <a:lnTo>
                    <a:pt x="861" y="216"/>
                  </a:lnTo>
                  <a:lnTo>
                    <a:pt x="861" y="216"/>
                  </a:lnTo>
                  <a:lnTo>
                    <a:pt x="861" y="221"/>
                  </a:lnTo>
                  <a:lnTo>
                    <a:pt x="861" y="221"/>
                  </a:lnTo>
                  <a:lnTo>
                    <a:pt x="861" y="221"/>
                  </a:lnTo>
                  <a:lnTo>
                    <a:pt x="861" y="221"/>
                  </a:lnTo>
                  <a:lnTo>
                    <a:pt x="861" y="226"/>
                  </a:lnTo>
                  <a:lnTo>
                    <a:pt x="861" y="226"/>
                  </a:lnTo>
                  <a:lnTo>
                    <a:pt x="861" y="226"/>
                  </a:lnTo>
                  <a:lnTo>
                    <a:pt x="861" y="226"/>
                  </a:lnTo>
                  <a:lnTo>
                    <a:pt x="861" y="226"/>
                  </a:lnTo>
                  <a:lnTo>
                    <a:pt x="861" y="230"/>
                  </a:lnTo>
                  <a:lnTo>
                    <a:pt x="861" y="230"/>
                  </a:lnTo>
                  <a:lnTo>
                    <a:pt x="861" y="235"/>
                  </a:lnTo>
                  <a:lnTo>
                    <a:pt x="861" y="239"/>
                  </a:lnTo>
                  <a:lnTo>
                    <a:pt x="866" y="239"/>
                  </a:lnTo>
                  <a:lnTo>
                    <a:pt x="871" y="244"/>
                  </a:lnTo>
                  <a:lnTo>
                    <a:pt x="871" y="249"/>
                  </a:lnTo>
                  <a:lnTo>
                    <a:pt x="880" y="249"/>
                  </a:lnTo>
                  <a:lnTo>
                    <a:pt x="884" y="249"/>
                  </a:lnTo>
                  <a:lnTo>
                    <a:pt x="889" y="249"/>
                  </a:lnTo>
                  <a:lnTo>
                    <a:pt x="889" y="258"/>
                  </a:lnTo>
                  <a:lnTo>
                    <a:pt x="810" y="258"/>
                  </a:lnTo>
                  <a:lnTo>
                    <a:pt x="810" y="249"/>
                  </a:lnTo>
                  <a:lnTo>
                    <a:pt x="815" y="249"/>
                  </a:lnTo>
                  <a:lnTo>
                    <a:pt x="820" y="249"/>
                  </a:lnTo>
                  <a:lnTo>
                    <a:pt x="820" y="249"/>
                  </a:lnTo>
                  <a:lnTo>
                    <a:pt x="824" y="249"/>
                  </a:lnTo>
                  <a:lnTo>
                    <a:pt x="824" y="244"/>
                  </a:lnTo>
                  <a:lnTo>
                    <a:pt x="829" y="244"/>
                  </a:lnTo>
                  <a:lnTo>
                    <a:pt x="829" y="244"/>
                  </a:lnTo>
                  <a:lnTo>
                    <a:pt x="833" y="239"/>
                  </a:lnTo>
                  <a:lnTo>
                    <a:pt x="833" y="235"/>
                  </a:lnTo>
                  <a:lnTo>
                    <a:pt x="838" y="235"/>
                  </a:lnTo>
                  <a:lnTo>
                    <a:pt x="838" y="230"/>
                  </a:lnTo>
                  <a:lnTo>
                    <a:pt x="838" y="226"/>
                  </a:lnTo>
                  <a:lnTo>
                    <a:pt x="843" y="226"/>
                  </a:lnTo>
                  <a:lnTo>
                    <a:pt x="843" y="221"/>
                  </a:lnTo>
                  <a:lnTo>
                    <a:pt x="847" y="216"/>
                  </a:lnTo>
                  <a:lnTo>
                    <a:pt x="847" y="212"/>
                  </a:lnTo>
                  <a:lnTo>
                    <a:pt x="931" y="0"/>
                  </a:lnTo>
                  <a:close/>
                  <a:moveTo>
                    <a:pt x="912" y="88"/>
                  </a:moveTo>
                  <a:lnTo>
                    <a:pt x="880" y="170"/>
                  </a:lnTo>
                  <a:lnTo>
                    <a:pt x="945" y="170"/>
                  </a:lnTo>
                  <a:lnTo>
                    <a:pt x="912" y="88"/>
                  </a:lnTo>
                  <a:close/>
                  <a:moveTo>
                    <a:pt x="1218" y="5"/>
                  </a:moveTo>
                  <a:lnTo>
                    <a:pt x="1468" y="5"/>
                  </a:lnTo>
                  <a:lnTo>
                    <a:pt x="1468" y="14"/>
                  </a:lnTo>
                  <a:lnTo>
                    <a:pt x="1458" y="14"/>
                  </a:lnTo>
                  <a:lnTo>
                    <a:pt x="1454" y="14"/>
                  </a:lnTo>
                  <a:lnTo>
                    <a:pt x="1449" y="14"/>
                  </a:lnTo>
                  <a:lnTo>
                    <a:pt x="1449" y="14"/>
                  </a:lnTo>
                  <a:lnTo>
                    <a:pt x="1445" y="14"/>
                  </a:lnTo>
                  <a:lnTo>
                    <a:pt x="1440" y="19"/>
                  </a:lnTo>
                  <a:lnTo>
                    <a:pt x="1440" y="19"/>
                  </a:lnTo>
                  <a:lnTo>
                    <a:pt x="1440" y="23"/>
                  </a:lnTo>
                  <a:lnTo>
                    <a:pt x="1435" y="23"/>
                  </a:lnTo>
                  <a:lnTo>
                    <a:pt x="1435" y="23"/>
                  </a:lnTo>
                  <a:lnTo>
                    <a:pt x="1435" y="28"/>
                  </a:lnTo>
                  <a:lnTo>
                    <a:pt x="1435" y="32"/>
                  </a:lnTo>
                  <a:lnTo>
                    <a:pt x="1435" y="37"/>
                  </a:lnTo>
                  <a:lnTo>
                    <a:pt x="1435" y="42"/>
                  </a:lnTo>
                  <a:lnTo>
                    <a:pt x="1435" y="46"/>
                  </a:lnTo>
                  <a:lnTo>
                    <a:pt x="1435" y="51"/>
                  </a:lnTo>
                  <a:lnTo>
                    <a:pt x="1435" y="212"/>
                  </a:lnTo>
                  <a:lnTo>
                    <a:pt x="1435" y="216"/>
                  </a:lnTo>
                  <a:lnTo>
                    <a:pt x="1435" y="221"/>
                  </a:lnTo>
                  <a:lnTo>
                    <a:pt x="1435" y="226"/>
                  </a:lnTo>
                  <a:lnTo>
                    <a:pt x="1435" y="230"/>
                  </a:lnTo>
                  <a:lnTo>
                    <a:pt x="1435" y="235"/>
                  </a:lnTo>
                  <a:lnTo>
                    <a:pt x="1435" y="235"/>
                  </a:lnTo>
                  <a:lnTo>
                    <a:pt x="1435" y="239"/>
                  </a:lnTo>
                  <a:lnTo>
                    <a:pt x="1435" y="239"/>
                  </a:lnTo>
                  <a:lnTo>
                    <a:pt x="1440" y="244"/>
                  </a:lnTo>
                  <a:lnTo>
                    <a:pt x="1440" y="244"/>
                  </a:lnTo>
                  <a:lnTo>
                    <a:pt x="1445" y="244"/>
                  </a:lnTo>
                  <a:lnTo>
                    <a:pt x="1449" y="249"/>
                  </a:lnTo>
                  <a:lnTo>
                    <a:pt x="1449" y="249"/>
                  </a:lnTo>
                  <a:lnTo>
                    <a:pt x="1454" y="249"/>
                  </a:lnTo>
                  <a:lnTo>
                    <a:pt x="1458" y="249"/>
                  </a:lnTo>
                  <a:lnTo>
                    <a:pt x="1468" y="249"/>
                  </a:lnTo>
                  <a:lnTo>
                    <a:pt x="1468" y="258"/>
                  </a:lnTo>
                  <a:lnTo>
                    <a:pt x="1347" y="258"/>
                  </a:lnTo>
                  <a:lnTo>
                    <a:pt x="1347" y="249"/>
                  </a:lnTo>
                  <a:lnTo>
                    <a:pt x="1357" y="249"/>
                  </a:lnTo>
                  <a:lnTo>
                    <a:pt x="1361" y="249"/>
                  </a:lnTo>
                  <a:lnTo>
                    <a:pt x="1366" y="249"/>
                  </a:lnTo>
                  <a:lnTo>
                    <a:pt x="1366" y="249"/>
                  </a:lnTo>
                  <a:lnTo>
                    <a:pt x="1370" y="244"/>
                  </a:lnTo>
                  <a:lnTo>
                    <a:pt x="1375" y="244"/>
                  </a:lnTo>
                  <a:lnTo>
                    <a:pt x="1375" y="244"/>
                  </a:lnTo>
                  <a:lnTo>
                    <a:pt x="1375" y="239"/>
                  </a:lnTo>
                  <a:lnTo>
                    <a:pt x="1380" y="239"/>
                  </a:lnTo>
                  <a:lnTo>
                    <a:pt x="1380" y="235"/>
                  </a:lnTo>
                  <a:lnTo>
                    <a:pt x="1380" y="235"/>
                  </a:lnTo>
                  <a:lnTo>
                    <a:pt x="1380" y="230"/>
                  </a:lnTo>
                  <a:lnTo>
                    <a:pt x="1380" y="226"/>
                  </a:lnTo>
                  <a:lnTo>
                    <a:pt x="1380" y="221"/>
                  </a:lnTo>
                  <a:lnTo>
                    <a:pt x="1380" y="216"/>
                  </a:lnTo>
                  <a:lnTo>
                    <a:pt x="1380" y="212"/>
                  </a:lnTo>
                  <a:lnTo>
                    <a:pt x="1380" y="23"/>
                  </a:lnTo>
                  <a:lnTo>
                    <a:pt x="1306" y="23"/>
                  </a:lnTo>
                  <a:lnTo>
                    <a:pt x="1306" y="212"/>
                  </a:lnTo>
                  <a:lnTo>
                    <a:pt x="1306" y="216"/>
                  </a:lnTo>
                  <a:lnTo>
                    <a:pt x="1306" y="221"/>
                  </a:lnTo>
                  <a:lnTo>
                    <a:pt x="1306" y="226"/>
                  </a:lnTo>
                  <a:lnTo>
                    <a:pt x="1306" y="230"/>
                  </a:lnTo>
                  <a:lnTo>
                    <a:pt x="1306" y="235"/>
                  </a:lnTo>
                  <a:lnTo>
                    <a:pt x="1306" y="235"/>
                  </a:lnTo>
                  <a:lnTo>
                    <a:pt x="1306" y="239"/>
                  </a:lnTo>
                  <a:lnTo>
                    <a:pt x="1310" y="239"/>
                  </a:lnTo>
                  <a:lnTo>
                    <a:pt x="1310" y="244"/>
                  </a:lnTo>
                  <a:lnTo>
                    <a:pt x="1310" y="244"/>
                  </a:lnTo>
                  <a:lnTo>
                    <a:pt x="1315" y="244"/>
                  </a:lnTo>
                  <a:lnTo>
                    <a:pt x="1320" y="249"/>
                  </a:lnTo>
                  <a:lnTo>
                    <a:pt x="1320" y="249"/>
                  </a:lnTo>
                  <a:lnTo>
                    <a:pt x="1324" y="249"/>
                  </a:lnTo>
                  <a:lnTo>
                    <a:pt x="1329" y="249"/>
                  </a:lnTo>
                  <a:lnTo>
                    <a:pt x="1338" y="249"/>
                  </a:lnTo>
                  <a:lnTo>
                    <a:pt x="1338" y="258"/>
                  </a:lnTo>
                  <a:lnTo>
                    <a:pt x="1218" y="258"/>
                  </a:lnTo>
                  <a:lnTo>
                    <a:pt x="1218" y="249"/>
                  </a:lnTo>
                  <a:lnTo>
                    <a:pt x="1227" y="249"/>
                  </a:lnTo>
                  <a:lnTo>
                    <a:pt x="1232" y="249"/>
                  </a:lnTo>
                  <a:lnTo>
                    <a:pt x="1236" y="249"/>
                  </a:lnTo>
                  <a:lnTo>
                    <a:pt x="1236" y="249"/>
                  </a:lnTo>
                  <a:lnTo>
                    <a:pt x="1241" y="244"/>
                  </a:lnTo>
                  <a:lnTo>
                    <a:pt x="1245" y="244"/>
                  </a:lnTo>
                  <a:lnTo>
                    <a:pt x="1245" y="244"/>
                  </a:lnTo>
                  <a:lnTo>
                    <a:pt x="1245" y="239"/>
                  </a:lnTo>
                  <a:lnTo>
                    <a:pt x="1250" y="239"/>
                  </a:lnTo>
                  <a:lnTo>
                    <a:pt x="1250" y="235"/>
                  </a:lnTo>
                  <a:lnTo>
                    <a:pt x="1250" y="235"/>
                  </a:lnTo>
                  <a:lnTo>
                    <a:pt x="1250" y="230"/>
                  </a:lnTo>
                  <a:lnTo>
                    <a:pt x="1250" y="226"/>
                  </a:lnTo>
                  <a:lnTo>
                    <a:pt x="1250" y="221"/>
                  </a:lnTo>
                  <a:lnTo>
                    <a:pt x="1250" y="216"/>
                  </a:lnTo>
                  <a:lnTo>
                    <a:pt x="1250" y="212"/>
                  </a:lnTo>
                  <a:lnTo>
                    <a:pt x="1250" y="51"/>
                  </a:lnTo>
                  <a:lnTo>
                    <a:pt x="1250" y="46"/>
                  </a:lnTo>
                  <a:lnTo>
                    <a:pt x="1250" y="42"/>
                  </a:lnTo>
                  <a:lnTo>
                    <a:pt x="1250" y="37"/>
                  </a:lnTo>
                  <a:lnTo>
                    <a:pt x="1250" y="32"/>
                  </a:lnTo>
                  <a:lnTo>
                    <a:pt x="1250" y="28"/>
                  </a:lnTo>
                  <a:lnTo>
                    <a:pt x="1250" y="28"/>
                  </a:lnTo>
                  <a:lnTo>
                    <a:pt x="1250" y="23"/>
                  </a:lnTo>
                  <a:lnTo>
                    <a:pt x="1250" y="23"/>
                  </a:lnTo>
                  <a:lnTo>
                    <a:pt x="1245" y="19"/>
                  </a:lnTo>
                  <a:lnTo>
                    <a:pt x="1245" y="19"/>
                  </a:lnTo>
                  <a:lnTo>
                    <a:pt x="1241" y="14"/>
                  </a:lnTo>
                  <a:lnTo>
                    <a:pt x="1236" y="14"/>
                  </a:lnTo>
                  <a:lnTo>
                    <a:pt x="1236" y="14"/>
                  </a:lnTo>
                  <a:lnTo>
                    <a:pt x="1232" y="14"/>
                  </a:lnTo>
                  <a:lnTo>
                    <a:pt x="1227" y="14"/>
                  </a:lnTo>
                  <a:lnTo>
                    <a:pt x="1218" y="14"/>
                  </a:lnTo>
                  <a:lnTo>
                    <a:pt x="1218" y="5"/>
                  </a:lnTo>
                  <a:close/>
                  <a:moveTo>
                    <a:pt x="1815" y="65"/>
                  </a:moveTo>
                  <a:lnTo>
                    <a:pt x="1722" y="226"/>
                  </a:lnTo>
                  <a:lnTo>
                    <a:pt x="1722" y="230"/>
                  </a:lnTo>
                  <a:lnTo>
                    <a:pt x="1722" y="230"/>
                  </a:lnTo>
                  <a:lnTo>
                    <a:pt x="1722" y="235"/>
                  </a:lnTo>
                  <a:lnTo>
                    <a:pt x="1722" y="235"/>
                  </a:lnTo>
                  <a:lnTo>
                    <a:pt x="1727" y="239"/>
                  </a:lnTo>
                  <a:lnTo>
                    <a:pt x="1727" y="239"/>
                  </a:lnTo>
                  <a:lnTo>
                    <a:pt x="1727" y="239"/>
                  </a:lnTo>
                  <a:lnTo>
                    <a:pt x="1732" y="244"/>
                  </a:lnTo>
                  <a:lnTo>
                    <a:pt x="1732" y="244"/>
                  </a:lnTo>
                  <a:lnTo>
                    <a:pt x="1732" y="244"/>
                  </a:lnTo>
                  <a:lnTo>
                    <a:pt x="1736" y="249"/>
                  </a:lnTo>
                  <a:lnTo>
                    <a:pt x="1741" y="249"/>
                  </a:lnTo>
                  <a:lnTo>
                    <a:pt x="1741" y="249"/>
                  </a:lnTo>
                  <a:lnTo>
                    <a:pt x="1745" y="249"/>
                  </a:lnTo>
                  <a:lnTo>
                    <a:pt x="1750" y="249"/>
                  </a:lnTo>
                  <a:lnTo>
                    <a:pt x="1755" y="249"/>
                  </a:lnTo>
                  <a:lnTo>
                    <a:pt x="1755" y="258"/>
                  </a:lnTo>
                  <a:lnTo>
                    <a:pt x="1639" y="258"/>
                  </a:lnTo>
                  <a:lnTo>
                    <a:pt x="1639" y="249"/>
                  </a:lnTo>
                  <a:lnTo>
                    <a:pt x="1644" y="249"/>
                  </a:lnTo>
                  <a:lnTo>
                    <a:pt x="1648" y="249"/>
                  </a:lnTo>
                  <a:lnTo>
                    <a:pt x="1653" y="249"/>
                  </a:lnTo>
                  <a:lnTo>
                    <a:pt x="1657" y="249"/>
                  </a:lnTo>
                  <a:lnTo>
                    <a:pt x="1657" y="244"/>
                  </a:lnTo>
                  <a:lnTo>
                    <a:pt x="1662" y="244"/>
                  </a:lnTo>
                  <a:lnTo>
                    <a:pt x="1667" y="244"/>
                  </a:lnTo>
                  <a:lnTo>
                    <a:pt x="1667" y="239"/>
                  </a:lnTo>
                  <a:lnTo>
                    <a:pt x="1667" y="239"/>
                  </a:lnTo>
                  <a:lnTo>
                    <a:pt x="1667" y="235"/>
                  </a:lnTo>
                  <a:lnTo>
                    <a:pt x="1667" y="235"/>
                  </a:lnTo>
                  <a:lnTo>
                    <a:pt x="1671" y="230"/>
                  </a:lnTo>
                  <a:lnTo>
                    <a:pt x="1671" y="226"/>
                  </a:lnTo>
                  <a:lnTo>
                    <a:pt x="1671" y="221"/>
                  </a:lnTo>
                  <a:lnTo>
                    <a:pt x="1671" y="216"/>
                  </a:lnTo>
                  <a:lnTo>
                    <a:pt x="1671" y="212"/>
                  </a:lnTo>
                  <a:lnTo>
                    <a:pt x="1671" y="51"/>
                  </a:lnTo>
                  <a:lnTo>
                    <a:pt x="1671" y="46"/>
                  </a:lnTo>
                  <a:lnTo>
                    <a:pt x="1671" y="42"/>
                  </a:lnTo>
                  <a:lnTo>
                    <a:pt x="1671" y="37"/>
                  </a:lnTo>
                  <a:lnTo>
                    <a:pt x="1671" y="32"/>
                  </a:lnTo>
                  <a:lnTo>
                    <a:pt x="1667" y="28"/>
                  </a:lnTo>
                  <a:lnTo>
                    <a:pt x="1667" y="28"/>
                  </a:lnTo>
                  <a:lnTo>
                    <a:pt x="1667" y="23"/>
                  </a:lnTo>
                  <a:lnTo>
                    <a:pt x="1667" y="23"/>
                  </a:lnTo>
                  <a:lnTo>
                    <a:pt x="1667" y="19"/>
                  </a:lnTo>
                  <a:lnTo>
                    <a:pt x="1662" y="19"/>
                  </a:lnTo>
                  <a:lnTo>
                    <a:pt x="1657" y="14"/>
                  </a:lnTo>
                  <a:lnTo>
                    <a:pt x="1657" y="14"/>
                  </a:lnTo>
                  <a:lnTo>
                    <a:pt x="1653" y="14"/>
                  </a:lnTo>
                  <a:lnTo>
                    <a:pt x="1648" y="14"/>
                  </a:lnTo>
                  <a:lnTo>
                    <a:pt x="1644" y="14"/>
                  </a:lnTo>
                  <a:lnTo>
                    <a:pt x="1639" y="14"/>
                  </a:lnTo>
                  <a:lnTo>
                    <a:pt x="1639" y="5"/>
                  </a:lnTo>
                  <a:lnTo>
                    <a:pt x="1755" y="5"/>
                  </a:lnTo>
                  <a:lnTo>
                    <a:pt x="1755" y="14"/>
                  </a:lnTo>
                  <a:lnTo>
                    <a:pt x="1750" y="14"/>
                  </a:lnTo>
                  <a:lnTo>
                    <a:pt x="1745" y="14"/>
                  </a:lnTo>
                  <a:lnTo>
                    <a:pt x="1741" y="14"/>
                  </a:lnTo>
                  <a:lnTo>
                    <a:pt x="1736" y="14"/>
                  </a:lnTo>
                  <a:lnTo>
                    <a:pt x="1732" y="14"/>
                  </a:lnTo>
                  <a:lnTo>
                    <a:pt x="1732" y="19"/>
                  </a:lnTo>
                  <a:lnTo>
                    <a:pt x="1727" y="19"/>
                  </a:lnTo>
                  <a:lnTo>
                    <a:pt x="1727" y="23"/>
                  </a:lnTo>
                  <a:lnTo>
                    <a:pt x="1727" y="23"/>
                  </a:lnTo>
                  <a:lnTo>
                    <a:pt x="1727" y="23"/>
                  </a:lnTo>
                  <a:lnTo>
                    <a:pt x="1722" y="28"/>
                  </a:lnTo>
                  <a:lnTo>
                    <a:pt x="1722" y="32"/>
                  </a:lnTo>
                  <a:lnTo>
                    <a:pt x="1722" y="37"/>
                  </a:lnTo>
                  <a:lnTo>
                    <a:pt x="1722" y="42"/>
                  </a:lnTo>
                  <a:lnTo>
                    <a:pt x="1722" y="46"/>
                  </a:lnTo>
                  <a:lnTo>
                    <a:pt x="1722" y="51"/>
                  </a:lnTo>
                  <a:lnTo>
                    <a:pt x="1722" y="193"/>
                  </a:lnTo>
                  <a:lnTo>
                    <a:pt x="1815" y="32"/>
                  </a:lnTo>
                  <a:lnTo>
                    <a:pt x="1815" y="32"/>
                  </a:lnTo>
                  <a:lnTo>
                    <a:pt x="1815" y="28"/>
                  </a:lnTo>
                  <a:lnTo>
                    <a:pt x="1815" y="28"/>
                  </a:lnTo>
                  <a:lnTo>
                    <a:pt x="1810" y="23"/>
                  </a:lnTo>
                  <a:lnTo>
                    <a:pt x="1810" y="23"/>
                  </a:lnTo>
                  <a:lnTo>
                    <a:pt x="1810" y="23"/>
                  </a:lnTo>
                  <a:lnTo>
                    <a:pt x="1810" y="19"/>
                  </a:lnTo>
                  <a:lnTo>
                    <a:pt x="1806" y="19"/>
                  </a:lnTo>
                  <a:lnTo>
                    <a:pt x="1806" y="19"/>
                  </a:lnTo>
                  <a:lnTo>
                    <a:pt x="1801" y="14"/>
                  </a:lnTo>
                  <a:lnTo>
                    <a:pt x="1801" y="14"/>
                  </a:lnTo>
                  <a:lnTo>
                    <a:pt x="1796" y="14"/>
                  </a:lnTo>
                  <a:lnTo>
                    <a:pt x="1796" y="14"/>
                  </a:lnTo>
                  <a:lnTo>
                    <a:pt x="1792" y="14"/>
                  </a:lnTo>
                  <a:lnTo>
                    <a:pt x="1787" y="14"/>
                  </a:lnTo>
                  <a:lnTo>
                    <a:pt x="1782" y="14"/>
                  </a:lnTo>
                  <a:lnTo>
                    <a:pt x="1782" y="5"/>
                  </a:lnTo>
                  <a:lnTo>
                    <a:pt x="1898" y="5"/>
                  </a:lnTo>
                  <a:lnTo>
                    <a:pt x="1898" y="14"/>
                  </a:lnTo>
                  <a:lnTo>
                    <a:pt x="1894" y="14"/>
                  </a:lnTo>
                  <a:lnTo>
                    <a:pt x="1889" y="14"/>
                  </a:lnTo>
                  <a:lnTo>
                    <a:pt x="1884" y="14"/>
                  </a:lnTo>
                  <a:lnTo>
                    <a:pt x="1880" y="14"/>
                  </a:lnTo>
                  <a:lnTo>
                    <a:pt x="1875" y="14"/>
                  </a:lnTo>
                  <a:lnTo>
                    <a:pt x="1875" y="19"/>
                  </a:lnTo>
                  <a:lnTo>
                    <a:pt x="1870" y="19"/>
                  </a:lnTo>
                  <a:lnTo>
                    <a:pt x="1870" y="23"/>
                  </a:lnTo>
                  <a:lnTo>
                    <a:pt x="1870" y="23"/>
                  </a:lnTo>
                  <a:lnTo>
                    <a:pt x="1870" y="23"/>
                  </a:lnTo>
                  <a:lnTo>
                    <a:pt x="1866" y="28"/>
                  </a:lnTo>
                  <a:lnTo>
                    <a:pt x="1866" y="32"/>
                  </a:lnTo>
                  <a:lnTo>
                    <a:pt x="1866" y="37"/>
                  </a:lnTo>
                  <a:lnTo>
                    <a:pt x="1866" y="42"/>
                  </a:lnTo>
                  <a:lnTo>
                    <a:pt x="1866" y="46"/>
                  </a:lnTo>
                  <a:lnTo>
                    <a:pt x="1866" y="51"/>
                  </a:lnTo>
                  <a:lnTo>
                    <a:pt x="1866" y="212"/>
                  </a:lnTo>
                  <a:lnTo>
                    <a:pt x="1866" y="216"/>
                  </a:lnTo>
                  <a:lnTo>
                    <a:pt x="1866" y="221"/>
                  </a:lnTo>
                  <a:lnTo>
                    <a:pt x="1866" y="226"/>
                  </a:lnTo>
                  <a:lnTo>
                    <a:pt x="1866" y="230"/>
                  </a:lnTo>
                  <a:lnTo>
                    <a:pt x="1866" y="235"/>
                  </a:lnTo>
                  <a:lnTo>
                    <a:pt x="1870" y="235"/>
                  </a:lnTo>
                  <a:lnTo>
                    <a:pt x="1870" y="239"/>
                  </a:lnTo>
                  <a:lnTo>
                    <a:pt x="1870" y="239"/>
                  </a:lnTo>
                  <a:lnTo>
                    <a:pt x="1870" y="244"/>
                  </a:lnTo>
                  <a:lnTo>
                    <a:pt x="1875" y="244"/>
                  </a:lnTo>
                  <a:lnTo>
                    <a:pt x="1875" y="244"/>
                  </a:lnTo>
                  <a:lnTo>
                    <a:pt x="1880" y="249"/>
                  </a:lnTo>
                  <a:lnTo>
                    <a:pt x="1884" y="249"/>
                  </a:lnTo>
                  <a:lnTo>
                    <a:pt x="1889" y="249"/>
                  </a:lnTo>
                  <a:lnTo>
                    <a:pt x="1894" y="249"/>
                  </a:lnTo>
                  <a:lnTo>
                    <a:pt x="1898" y="249"/>
                  </a:lnTo>
                  <a:lnTo>
                    <a:pt x="1898" y="258"/>
                  </a:lnTo>
                  <a:lnTo>
                    <a:pt x="1782" y="258"/>
                  </a:lnTo>
                  <a:lnTo>
                    <a:pt x="1782" y="249"/>
                  </a:lnTo>
                  <a:lnTo>
                    <a:pt x="1787" y="249"/>
                  </a:lnTo>
                  <a:lnTo>
                    <a:pt x="1792" y="249"/>
                  </a:lnTo>
                  <a:lnTo>
                    <a:pt x="1796" y="249"/>
                  </a:lnTo>
                  <a:lnTo>
                    <a:pt x="1801" y="249"/>
                  </a:lnTo>
                  <a:lnTo>
                    <a:pt x="1801" y="244"/>
                  </a:lnTo>
                  <a:lnTo>
                    <a:pt x="1806" y="244"/>
                  </a:lnTo>
                  <a:lnTo>
                    <a:pt x="1810" y="244"/>
                  </a:lnTo>
                  <a:lnTo>
                    <a:pt x="1810" y="239"/>
                  </a:lnTo>
                  <a:lnTo>
                    <a:pt x="1810" y="239"/>
                  </a:lnTo>
                  <a:lnTo>
                    <a:pt x="1810" y="235"/>
                  </a:lnTo>
                  <a:lnTo>
                    <a:pt x="1810" y="235"/>
                  </a:lnTo>
                  <a:lnTo>
                    <a:pt x="1815" y="230"/>
                  </a:lnTo>
                  <a:lnTo>
                    <a:pt x="1815" y="226"/>
                  </a:lnTo>
                  <a:lnTo>
                    <a:pt x="1815" y="221"/>
                  </a:lnTo>
                  <a:lnTo>
                    <a:pt x="1815" y="216"/>
                  </a:lnTo>
                  <a:lnTo>
                    <a:pt x="1815" y="212"/>
                  </a:lnTo>
                  <a:lnTo>
                    <a:pt x="1815" y="65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endParaRPr>
            </a:p>
          </p:txBody>
        </p:sp>
      </p:grp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1917700" y="223838"/>
            <a:ext cx="68849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ВИАПИ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им.А.А.Никонова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-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ru-RU" b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филиал </a:t>
            </a:r>
            <a:r>
              <a:rPr lang="ru-RU" b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ФГБНУ ФНЦ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ВНИИЭСХ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35025" y="1773238"/>
            <a:ext cx="7697788" cy="523220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ru-RU" sz="2000" b="1" dirty="0"/>
          </a:p>
          <a:p>
            <a:pPr algn="ctr"/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Рациональное  землепользование  с  учетом  фактора  климатических  </a:t>
            </a: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изменений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  в  региональных  </a:t>
            </a:r>
            <a:r>
              <a:rPr lang="ru-RU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продо-вольственных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 системах </a:t>
            </a: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России.</a:t>
            </a:r>
          </a:p>
          <a:p>
            <a:pPr algn="ctr"/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ctr"/>
            <a:endParaRPr lang="ru-RU" sz="2400" b="1" dirty="0" smtClean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Д.э.н.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С.Сиптиц</a:t>
            </a:r>
            <a:endParaRPr lang="ru-RU" b="1" dirty="0" smtClean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Д.э.н.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И.Романенко</a:t>
            </a:r>
            <a:endParaRPr lang="ru-RU" b="1" dirty="0" smtClean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К.э.н.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Н.Евдокимова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ctr">
              <a:defRPr/>
            </a:pP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ctr">
              <a:defRPr/>
            </a:pP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ctr">
              <a:defRPr/>
            </a:pP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ctr">
              <a:defRPr/>
            </a:pP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ctr">
              <a:defRPr/>
            </a:pP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ctr">
              <a:defRPr/>
            </a:pPr>
            <a:endParaRPr lang="ru-RU" sz="20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n-ea"/>
                <a:cs typeface="+mn-cs"/>
              </a:rPr>
              <a:t>типология производственного поведения АПС  регионов</a:t>
            </a:r>
          </a:p>
        </p:txBody>
      </p:sp>
      <p:pic>
        <p:nvPicPr>
          <p:cNvPr id="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554162"/>
            <a:ext cx="7704856" cy="5151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624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n-ea"/>
                <a:cs typeface="+mn-cs"/>
              </a:rPr>
              <a:t>Количественная оценка региональных АПС по типам производственного поведения в растениеводстве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4737069"/>
              </p:ext>
            </p:extLst>
          </p:nvPr>
        </p:nvGraphicFramePr>
        <p:xfrm>
          <a:off x="304800" y="1733967"/>
          <a:ext cx="8686800" cy="3785616"/>
        </p:xfrm>
        <a:graphic>
          <a:graphicData uri="http://schemas.openxmlformats.org/drawingml/2006/table">
            <a:tbl>
              <a:tblPr/>
              <a:tblGrid>
                <a:gridCol w="1085850"/>
                <a:gridCol w="1087587"/>
                <a:gridCol w="1085850"/>
                <a:gridCol w="1085850"/>
                <a:gridCol w="1085850"/>
                <a:gridCol w="1085850"/>
                <a:gridCol w="1085850"/>
                <a:gridCol w="1084113"/>
              </a:tblGrid>
              <a:tr h="0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Темпы роста производства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 отрицательные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Отрицательные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Темпы роста площадей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Темпы роста площадей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 отрицательные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Отрицательные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 отрицательные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Отрицательные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gridSpan="2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Темпы роста урожайности, знак (+ или -)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Темпы роста урожайности, знак (+ или -)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Темпы роста урожайности, знак (+ или -)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Темпы роста урожайности, знак (+ или -)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 тип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II тип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III тип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IV тип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 тип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V1 тип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8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Производство зерновых и зернобобовых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8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Производство семян подсолнечника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8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Производство сахарной свеклы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8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Производство картофеля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8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Производство овощей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624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  </a:t>
            </a:r>
          </a:p>
        </p:txBody>
      </p:sp>
      <p:sp>
        <p:nvSpPr>
          <p:cNvPr id="28182" name="Text Box 534"/>
          <p:cNvSpPr txBox="1">
            <a:spLocks noChangeArrowheads="1"/>
          </p:cNvSpPr>
          <p:nvPr/>
        </p:nvSpPr>
        <p:spPr bwMode="auto">
          <a:xfrm>
            <a:off x="424886" y="319244"/>
            <a:ext cx="8497887" cy="10156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hangingPunct="0"/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Климатически обусловленное изменение агроэкологического потенциала территорий как фактор, влияющий 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на выработку стратегии климатической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адаптации.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484" name="Rectangle 3"/>
              <p:cNvSpPr txBox="1">
                <a:spLocks noRot="1" noChangeArrowheads="1"/>
              </p:cNvSpPr>
              <p:nvPr/>
            </p:nvSpPr>
            <p:spPr bwMode="auto">
              <a:xfrm>
                <a:off x="409089" y="1570523"/>
                <a:ext cx="8686800" cy="52428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0" hangingPunct="0">
                  <a:lnSpc>
                    <a:spcPct val="90000"/>
                  </a:lnSpc>
                  <a:spcBef>
                    <a:spcPct val="20000"/>
                  </a:spcBef>
                  <a:buClr>
                    <a:srgbClr val="C00000"/>
                  </a:buClr>
                  <a:buSzPct val="70000"/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</a:rPr>
                        <m:t>𝑊</m:t>
                      </m:r>
                      <m:r>
                        <a:rPr lang="ru-RU" i="1" smtClean="0">
                          <a:latin typeface="Cambria Math"/>
                        </a:rPr>
                        <m:t>=317,2</m:t>
                      </m:r>
                      <m:sSup>
                        <m:sSupPr>
                          <m:ctrlPr>
                            <a:rPr lang="ru-RU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i="1">
                              <a:latin typeface="Cambria Math"/>
                            </a:rPr>
                            <m:t>АП</m:t>
                          </m:r>
                        </m:e>
                        <m:sup>
                          <m:r>
                            <a:rPr lang="ru-RU" i="1">
                              <a:latin typeface="Cambria Math"/>
                            </a:rPr>
                            <m:t>0,81</m:t>
                          </m:r>
                        </m:sup>
                      </m:sSup>
                      <m:sSup>
                        <m:sSupPr>
                          <m:ctrlPr>
                            <a:rPr lang="ru-RU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𝑆</m:t>
                          </m:r>
                        </m:e>
                        <m:sup>
                          <m:r>
                            <a:rPr lang="ru-RU" i="1">
                              <a:latin typeface="Cambria Math"/>
                            </a:rPr>
                            <m:t>0,26</m:t>
                          </m:r>
                        </m:sup>
                      </m:sSup>
                      <m:sSup>
                        <m:sSupPr>
                          <m:ctrlPr>
                            <a:rPr lang="ru-RU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𝑁</m:t>
                          </m:r>
                        </m:e>
                        <m:sup>
                          <m:r>
                            <a:rPr lang="ru-RU" i="1">
                              <a:latin typeface="Cambria Math"/>
                            </a:rPr>
                            <m:t>0,32</m:t>
                          </m:r>
                        </m:sup>
                      </m:sSup>
                      <m:r>
                        <a:rPr lang="ru-RU" i="1">
                          <a:latin typeface="Cambria Math"/>
                        </a:rPr>
                        <m:t>,</m:t>
                      </m:r>
                      <m:sSup>
                        <m:sSupPr>
                          <m:ctrlPr>
                            <a:rPr lang="ru-RU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𝑅</m:t>
                          </m:r>
                        </m:e>
                        <m:sup>
                          <m:r>
                            <a:rPr lang="ru-RU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ru-RU" i="1">
                          <a:latin typeface="Cambria Math"/>
                        </a:rPr>
                        <m:t>=0,925</m:t>
                      </m:r>
                    </m:oMath>
                  </m:oMathPara>
                </a14:m>
                <a:endParaRPr lang="ru-RU" b="1" dirty="0" smtClean="0">
                  <a:solidFill>
                    <a:schemeClr val="hlink"/>
                  </a:solidFill>
                </a:endParaRPr>
              </a:p>
              <a:p>
                <a:pPr algn="ctr" eaLnBrk="0" hangingPunct="0">
                  <a:lnSpc>
                    <a:spcPct val="90000"/>
                  </a:lnSpc>
                  <a:spcBef>
                    <a:spcPct val="20000"/>
                  </a:spcBef>
                  <a:buClr>
                    <a:srgbClr val="C00000"/>
                  </a:buClr>
                  <a:buSzPct val="70000"/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i="1">
                              <a:latin typeface="Cambria Math"/>
                            </a:rPr>
                            <m:t>𝑀𝑅𝑆</m:t>
                          </m:r>
                        </m:e>
                        <m:sub>
                          <m:r>
                            <a:rPr lang="ru-RU" i="1">
                              <a:latin typeface="Cambria Math"/>
                            </a:rPr>
                            <m:t>АП,</m:t>
                          </m:r>
                          <m:r>
                            <a:rPr lang="en-US" i="1">
                              <a:latin typeface="Cambria Math"/>
                            </a:rPr>
                            <m:t>𝑆</m:t>
                          </m:r>
                        </m:sub>
                      </m:sSub>
                      <m:r>
                        <a:rPr lang="ru-RU" i="1">
                          <a:latin typeface="Cambria Math"/>
                        </a:rPr>
                        <m:t>=3,03</m:t>
                      </m:r>
                      <m:f>
                        <m:fPr>
                          <m:ctrlPr>
                            <a:rPr lang="ru-RU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latin typeface="Cambria Math"/>
                                </a:rPr>
                                <m:t>𝑆</m:t>
                              </m:r>
                            </m:e>
                            <m:sub/>
                          </m:sSub>
                        </m:num>
                        <m:den>
                          <m:sSub>
                            <m:sSubPr>
                              <m:ctrlPr>
                                <a:rPr lang="ru-RU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latin typeface="Cambria Math"/>
                                </a:rPr>
                                <m:t>АП</m:t>
                              </m:r>
                            </m:e>
                            <m:sub/>
                          </m:sSub>
                        </m:den>
                      </m:f>
                    </m:oMath>
                  </m:oMathPara>
                </a14:m>
                <a:endParaRPr lang="ru-RU" b="1" dirty="0" smtClean="0">
                  <a:solidFill>
                    <a:schemeClr val="hlink"/>
                  </a:solidFill>
                </a:endParaRPr>
              </a:p>
              <a:p>
                <a:pPr algn="ctr" eaLnBrk="0" hangingPunct="0">
                  <a:lnSpc>
                    <a:spcPct val="90000"/>
                  </a:lnSpc>
                  <a:spcBef>
                    <a:spcPct val="20000"/>
                  </a:spcBef>
                  <a:buClr>
                    <a:srgbClr val="C00000"/>
                  </a:buClr>
                  <a:buSzPct val="70000"/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i="1">
                              <a:latin typeface="Cambria Math"/>
                            </a:rPr>
                            <m:t>𝑀𝑅𝑆</m:t>
                          </m:r>
                        </m:e>
                        <m:sub>
                          <m:r>
                            <a:rPr lang="ru-RU" i="1">
                              <a:latin typeface="Cambria Math"/>
                            </a:rPr>
                            <m:t>АП,</m:t>
                          </m:r>
                          <m:r>
                            <a:rPr lang="en-US" i="1">
                              <a:latin typeface="Cambria Math"/>
                            </a:rPr>
                            <m:t>𝑁</m:t>
                          </m:r>
                        </m:sub>
                      </m:sSub>
                      <m:r>
                        <a:rPr lang="ru-RU" i="1">
                          <a:latin typeface="Cambria Math"/>
                        </a:rPr>
                        <m:t>=2,53</m:t>
                      </m:r>
                      <m:f>
                        <m:fPr>
                          <m:ctrlPr>
                            <a:rPr lang="ru-RU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latin typeface="Cambria Math"/>
                                </a:rPr>
                                <m:t>𝑁</m:t>
                              </m:r>
                            </m:e>
                            <m:sub/>
                          </m:sSub>
                        </m:num>
                        <m:den>
                          <m:sSub>
                            <m:sSubPr>
                              <m:ctrlPr>
                                <a:rPr lang="ru-RU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latin typeface="Cambria Math"/>
                                </a:rPr>
                                <m:t>АП</m:t>
                              </m:r>
                            </m:e>
                            <m:sub/>
                          </m:sSub>
                        </m:den>
                      </m:f>
                    </m:oMath>
                  </m:oMathPara>
                </a14:m>
                <a:endParaRPr lang="ru-RU" b="1" dirty="0">
                  <a:solidFill>
                    <a:schemeClr val="hlink"/>
                  </a:solidFill>
                </a:endParaRPr>
              </a:p>
              <a:p>
                <a:pPr algn="ctr" eaLnBrk="0" hangingPunct="0">
                  <a:lnSpc>
                    <a:spcPct val="90000"/>
                  </a:lnSpc>
                  <a:spcBef>
                    <a:spcPct val="20000"/>
                  </a:spcBef>
                  <a:buClr>
                    <a:srgbClr val="C00000"/>
                  </a:buClr>
                  <a:buSzPct val="70000"/>
                  <a:buFont typeface="Wingdings" pitchFamily="2" charset="2"/>
                  <a:buChar char="Ø"/>
                </a:pPr>
                <a:endParaRPr lang="ru-RU" sz="2400" b="1" dirty="0">
                  <a:solidFill>
                    <a:schemeClr val="hlink"/>
                  </a:solidFill>
                </a:endParaRPr>
              </a:p>
              <a:p>
                <a:pPr algn="ctr" eaLnBrk="0" hangingPunct="0">
                  <a:lnSpc>
                    <a:spcPct val="90000"/>
                  </a:lnSpc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itchFamily="2" charset="2"/>
                  <a:buNone/>
                </a:pPr>
                <a:endParaRPr lang="en-US" sz="3200" dirty="0">
                  <a:solidFill>
                    <a:schemeClr val="tx2"/>
                  </a:solidFill>
                  <a:latin typeface="Franklin Gothic Book" pitchFamily="34" charset="0"/>
                </a:endParaRPr>
              </a:p>
              <a:p>
                <a:pPr algn="ctr" eaLnBrk="0" hangingPunct="0">
                  <a:lnSpc>
                    <a:spcPct val="90000"/>
                  </a:lnSpc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itchFamily="2" charset="2"/>
                  <a:buNone/>
                </a:pPr>
                <a:endParaRPr lang="ru-RU" sz="3200" dirty="0">
                  <a:solidFill>
                    <a:schemeClr val="tx2"/>
                  </a:solidFill>
                  <a:latin typeface="Franklin Gothic Book" pitchFamily="34" charset="0"/>
                </a:endParaRPr>
              </a:p>
            </p:txBody>
          </p:sp>
        </mc:Choice>
        <mc:Fallback xmlns="">
          <p:sp>
            <p:nvSpPr>
              <p:cNvPr id="20484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9089" y="1570523"/>
                <a:ext cx="8686800" cy="524285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492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888" y="3284984"/>
            <a:ext cx="4221096" cy="2974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93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284984"/>
            <a:ext cx="4131465" cy="2974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9F0907-9422-4526-9588-D4E440C199C6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304800" y="457200"/>
            <a:ext cx="8686800" cy="739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n-ea"/>
                <a:cs typeface="+mn-cs"/>
              </a:rPr>
              <a:t>Экономико-математическая модель климатической адаптации отраслей растениеводства на уровне СХП</a:t>
            </a:r>
          </a:p>
        </p:txBody>
      </p:sp>
      <p:pic>
        <p:nvPicPr>
          <p:cNvPr id="37894" name="Picture 6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90575" y="1196752"/>
            <a:ext cx="8353425" cy="3816424"/>
          </a:xfrm>
          <a:noFill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611560" y="5085184"/>
                <a:ext cx="8280920" cy="695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∆</m:t>
                    </m:r>
                    <m:r>
                      <a:rPr lang="en-US" i="1">
                        <a:latin typeface="Cambria Math"/>
                      </a:rPr>
                      <m:t>𝐶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[</m:t>
                    </m:r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𝑘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𝑘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b>
                    </m:sSub>
                    <m:sSubSup>
                      <m:sSubSupPr>
                        <m:ctrlPr>
                          <a:rPr lang="ru-RU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4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−0,005</m:t>
                        </m:r>
                      </m:sup>
                    </m:sSubSup>
                    <m:r>
                      <a:rPr lang="en-US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ru-RU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u-RU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𝑘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11</m:t>
                            </m:r>
                          </m:sub>
                        </m:sSub>
                        <m:sSub>
                          <m:sSubPr>
                            <m:ctrlPr>
                              <a:rPr lang="ru-RU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11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ru-RU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𝑘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12</m:t>
                            </m:r>
                          </m:sub>
                        </m:sSub>
                        <m:sSub>
                          <m:sSubPr>
                            <m:ctrlPr>
                              <a:rPr lang="ru-RU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12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ru-RU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𝑘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5</m:t>
                            </m:r>
                          </m:sub>
                        </m:sSub>
                        <m:sSub>
                          <m:sSubPr>
                            <m:ctrlPr>
                              <a:rPr lang="ru-RU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5</m:t>
                            </m:r>
                          </m:sub>
                        </m:sSub>
                      </m:e>
                    </m:d>
                    <m:sSubSup>
                      <m:sSubSupPr>
                        <m:ctrlPr>
                          <a:rPr lang="ru-RU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4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−0,005</m:t>
                        </m:r>
                      </m:sup>
                    </m:sSubSup>
                    <m:r>
                      <a:rPr lang="en-US" i="1">
                        <a:latin typeface="Cambria Math"/>
                      </a:rPr>
                      <m:t>]</m:t>
                    </m:r>
                  </m:oMath>
                </a14:m>
                <a:r>
                  <a:rPr lang="en-US" i="1" dirty="0"/>
                  <a:t>   </a:t>
                </a:r>
                <a:endParaRPr lang="ru-RU" dirty="0"/>
              </a:p>
              <a:p>
                <a14:m>
                  <m:oMath xmlns:m="http://schemas.openxmlformats.org/officeDocument/2006/math">
                    <m:r>
                      <a:rPr lang="ru-RU" i="1">
                        <a:latin typeface="Cambria Math"/>
                      </a:rPr>
                      <m:t>𝐶</m:t>
                    </m:r>
                    <m:d>
                      <m:dPr>
                        <m:ctrlPr>
                          <a:rPr lang="ru-RU" i="1">
                            <a:latin typeface="Cambria Math"/>
                          </a:rPr>
                        </m:ctrlPr>
                      </m:dPr>
                      <m:e>
                        <m:r>
                          <a:rPr lang="ru-RU" i="1">
                            <a:latin typeface="Cambria Math"/>
                          </a:rPr>
                          <m:t>𝑡</m:t>
                        </m:r>
                        <m:r>
                          <a:rPr lang="ru-RU" i="1">
                            <a:latin typeface="Cambria Math"/>
                          </a:rPr>
                          <m:t>+1</m:t>
                        </m:r>
                      </m:e>
                    </m:d>
                    <m:r>
                      <a:rPr lang="ru-RU" i="1">
                        <a:latin typeface="Cambria Math"/>
                      </a:rPr>
                      <m:t>=</m:t>
                    </m:r>
                    <m:r>
                      <a:rPr lang="ru-RU" i="1">
                        <a:latin typeface="Cambria Math"/>
                      </a:rPr>
                      <m:t>𝐶</m:t>
                    </m:r>
                    <m:d>
                      <m:dPr>
                        <m:ctrlPr>
                          <a:rPr lang="ru-RU" i="1">
                            <a:latin typeface="Cambria Math"/>
                          </a:rPr>
                        </m:ctrlPr>
                      </m:dPr>
                      <m:e>
                        <m:r>
                          <a:rPr lang="ru-RU" i="1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ru-RU" i="1">
                        <a:latin typeface="Cambria Math"/>
                      </a:rPr>
                      <m:t>+∆</m:t>
                    </m:r>
                    <m:r>
                      <a:rPr lang="ru-RU" i="1">
                        <a:latin typeface="Cambria Math"/>
                      </a:rPr>
                      <m:t>𝐶</m:t>
                    </m:r>
                    <m:r>
                      <a:rPr lang="ru-RU" i="1">
                        <a:latin typeface="Cambria Math"/>
                      </a:rPr>
                      <m:t>(</m:t>
                    </m:r>
                    <m:r>
                      <a:rPr lang="ru-RU" i="1">
                        <a:latin typeface="Cambria Math"/>
                      </a:rPr>
                      <m:t>𝑡</m:t>
                    </m:r>
                  </m:oMath>
                </a14:m>
                <a:r>
                  <a:rPr lang="ru-RU" dirty="0"/>
                  <a:t>)</a:t>
                </a: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5085184"/>
                <a:ext cx="8280920" cy="695832"/>
              </a:xfrm>
              <a:prstGeom prst="rect">
                <a:avLst/>
              </a:prstGeom>
              <a:blipFill rotWithShape="1">
                <a:blip r:embed="rId4"/>
                <a:stretch>
                  <a:fillRect b="-140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9F0907-9422-4526-9588-D4E440C199C6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04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404664"/>
            <a:ext cx="7772400" cy="936104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n-ea"/>
                <a:cs typeface="+mn-cs"/>
              </a:rPr>
              <a:t>Пример </a:t>
            </a:r>
            <a:r>
              <a:rPr lang="ru-RU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n-ea"/>
                <a:cs typeface="+mn-cs"/>
              </a:rPr>
              <a:t>решения: адаптация </a:t>
            </a:r>
            <a:r>
              <a:rPr lang="ru-RU" sz="1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n-ea"/>
                <a:cs typeface="+mn-cs"/>
              </a:rPr>
              <a:t>отраслевой структуры растениеводства к климатическим изменениям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9F0907-9422-4526-9588-D4E440C199C6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478" y="1733550"/>
            <a:ext cx="7718930" cy="4396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449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chemeClr val="tx1"/>
              </a:buClr>
              <a:buNone/>
            </a:pPr>
            <a:endParaRPr lang="ru-RU" sz="6000" dirty="0" smtClean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 algn="ctr">
              <a:buClr>
                <a:schemeClr val="tx1"/>
              </a:buClr>
              <a:buNone/>
            </a:pPr>
            <a:r>
              <a:rPr lang="ru-RU" sz="4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Благодарю за внимание!</a:t>
            </a:r>
            <a:endParaRPr lang="ru-RU" sz="4400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6088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5505</TotalTime>
  <Words>323</Words>
  <Application>Microsoft Office PowerPoint</Application>
  <PresentationFormat>Экран (4:3)</PresentationFormat>
  <Paragraphs>103</Paragraphs>
  <Slides>7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Презентация PowerPoint</vt:lpstr>
      <vt:lpstr>типология производственного поведения АПС  регионов</vt:lpstr>
      <vt:lpstr>Количественная оценка региональных АПС по типам производственного поведения в растениеводстве</vt:lpstr>
      <vt:lpstr>  </vt:lpstr>
      <vt:lpstr>Экономико-математическая модель климатической адаптации отраслей растениеводства на уровне СХП</vt:lpstr>
      <vt:lpstr>Пример решения: адаптация отраслевой структуры растениеводства к климатическим изменениям</vt:lpstr>
      <vt:lpstr>Презентация PowerPoint</vt:lpstr>
    </vt:vector>
  </TitlesOfParts>
  <Company>viapi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SSiptitsn</dc:creator>
  <cp:lastModifiedBy>Administrator</cp:lastModifiedBy>
  <cp:revision>193</cp:revision>
  <dcterms:created xsi:type="dcterms:W3CDTF">2012-10-19T17:22:36Z</dcterms:created>
  <dcterms:modified xsi:type="dcterms:W3CDTF">2021-06-08T12:10:57Z</dcterms:modified>
</cp:coreProperties>
</file>